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8.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3.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4.xml" ContentType="application/vnd.openxmlformats-officedocument.drawingml.chart+xml"/>
  <Override PartName="/ppt/drawings/drawing3.xml" ContentType="application/vnd.openxmlformats-officedocument.drawingml.chartshape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5.xml" ContentType="application/vnd.openxmlformats-officedocument.drawingml.chart+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6.xml" ContentType="application/vnd.openxmlformats-officedocument.drawingml.chart+xml"/>
  <Override PartName="/ppt/notesSlides/notesSlide72.xml" ContentType="application/vnd.openxmlformats-officedocument.presentationml.notesSlide+xml"/>
  <Override PartName="/ppt/charts/chart7.xml" ContentType="application/vnd.openxmlformats-officedocument.drawingml.chart+xml"/>
  <Override PartName="/ppt/drawings/drawing4.xml" ContentType="application/vnd.openxmlformats-officedocument.drawingml.chartshape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62"/>
  </p:notesMasterIdLst>
  <p:handoutMasterIdLst>
    <p:handoutMasterId r:id="rId163"/>
  </p:handoutMasterIdLst>
  <p:sldIdLst>
    <p:sldId id="815" r:id="rId5"/>
    <p:sldId id="437" r:id="rId6"/>
    <p:sldId id="525" r:id="rId7"/>
    <p:sldId id="716" r:id="rId8"/>
    <p:sldId id="546" r:id="rId9"/>
    <p:sldId id="523" r:id="rId10"/>
    <p:sldId id="657" r:id="rId11"/>
    <p:sldId id="547" r:id="rId12"/>
    <p:sldId id="526" r:id="rId13"/>
    <p:sldId id="658" r:id="rId14"/>
    <p:sldId id="867" r:id="rId15"/>
    <p:sldId id="868" r:id="rId16"/>
    <p:sldId id="869" r:id="rId17"/>
    <p:sldId id="870" r:id="rId18"/>
    <p:sldId id="816" r:id="rId19"/>
    <p:sldId id="817" r:id="rId20"/>
    <p:sldId id="871" r:id="rId21"/>
    <p:sldId id="872" r:id="rId22"/>
    <p:sldId id="873" r:id="rId23"/>
    <p:sldId id="874" r:id="rId24"/>
    <p:sldId id="822" r:id="rId25"/>
    <p:sldId id="875" r:id="rId26"/>
    <p:sldId id="824" r:id="rId27"/>
    <p:sldId id="825" r:id="rId28"/>
    <p:sldId id="293" r:id="rId29"/>
    <p:sldId id="826" r:id="rId30"/>
    <p:sldId id="827" r:id="rId31"/>
    <p:sldId id="828" r:id="rId32"/>
    <p:sldId id="829" r:id="rId33"/>
    <p:sldId id="876" r:id="rId34"/>
    <p:sldId id="950" r:id="rId35"/>
    <p:sldId id="951" r:id="rId36"/>
    <p:sldId id="952" r:id="rId37"/>
    <p:sldId id="953" r:id="rId38"/>
    <p:sldId id="833" r:id="rId39"/>
    <p:sldId id="834" r:id="rId40"/>
    <p:sldId id="835" r:id="rId41"/>
    <p:sldId id="836" r:id="rId42"/>
    <p:sldId id="954" r:id="rId43"/>
    <p:sldId id="838" r:id="rId44"/>
    <p:sldId id="299" r:id="rId45"/>
    <p:sldId id="669" r:id="rId46"/>
    <p:sldId id="839" r:id="rId47"/>
    <p:sldId id="878" r:id="rId48"/>
    <p:sldId id="890" r:id="rId49"/>
    <p:sldId id="642" r:id="rId50"/>
    <p:sldId id="881" r:id="rId51"/>
    <p:sldId id="548" r:id="rId52"/>
    <p:sldId id="840" r:id="rId53"/>
    <p:sldId id="841" r:id="rId54"/>
    <p:sldId id="955" r:id="rId55"/>
    <p:sldId id="956" r:id="rId56"/>
    <p:sldId id="957" r:id="rId57"/>
    <p:sldId id="958" r:id="rId58"/>
    <p:sldId id="959" r:id="rId59"/>
    <p:sldId id="960" r:id="rId60"/>
    <p:sldId id="847" r:id="rId61"/>
    <p:sldId id="961" r:id="rId62"/>
    <p:sldId id="962" r:id="rId63"/>
    <p:sldId id="963" r:id="rId64"/>
    <p:sldId id="964" r:id="rId65"/>
    <p:sldId id="965" r:id="rId66"/>
    <p:sldId id="966" r:id="rId67"/>
    <p:sldId id="967" r:id="rId68"/>
    <p:sldId id="854" r:id="rId69"/>
    <p:sldId id="968" r:id="rId70"/>
    <p:sldId id="969" r:id="rId71"/>
    <p:sldId id="970" r:id="rId72"/>
    <p:sldId id="858" r:id="rId73"/>
    <p:sldId id="859" r:id="rId74"/>
    <p:sldId id="971" r:id="rId75"/>
    <p:sldId id="972" r:id="rId76"/>
    <p:sldId id="973" r:id="rId77"/>
    <p:sldId id="730" r:id="rId78"/>
    <p:sldId id="863" r:id="rId79"/>
    <p:sldId id="864" r:id="rId80"/>
    <p:sldId id="733" r:id="rId81"/>
    <p:sldId id="993" r:id="rId82"/>
    <p:sldId id="735" r:id="rId83"/>
    <p:sldId id="866" r:id="rId84"/>
    <p:sldId id="877" r:id="rId85"/>
    <p:sldId id="883" r:id="rId86"/>
    <p:sldId id="884" r:id="rId87"/>
    <p:sldId id="885" r:id="rId88"/>
    <p:sldId id="741" r:id="rId89"/>
    <p:sldId id="742" r:id="rId90"/>
    <p:sldId id="743" r:id="rId91"/>
    <p:sldId id="744" r:id="rId92"/>
    <p:sldId id="745" r:id="rId93"/>
    <p:sldId id="897" r:id="rId94"/>
    <p:sldId id="898" r:id="rId95"/>
    <p:sldId id="899" r:id="rId96"/>
    <p:sldId id="900" r:id="rId97"/>
    <p:sldId id="901" r:id="rId98"/>
    <p:sldId id="902" r:id="rId99"/>
    <p:sldId id="903" r:id="rId100"/>
    <p:sldId id="904" r:id="rId101"/>
    <p:sldId id="905" r:id="rId102"/>
    <p:sldId id="906" r:id="rId103"/>
    <p:sldId id="907" r:id="rId104"/>
    <p:sldId id="757" r:id="rId105"/>
    <p:sldId id="909" r:id="rId106"/>
    <p:sldId id="910" r:id="rId107"/>
    <p:sldId id="911" r:id="rId108"/>
    <p:sldId id="912" r:id="rId109"/>
    <p:sldId id="913" r:id="rId110"/>
    <p:sldId id="914" r:id="rId111"/>
    <p:sldId id="915" r:id="rId112"/>
    <p:sldId id="916" r:id="rId113"/>
    <p:sldId id="917" r:id="rId114"/>
    <p:sldId id="974" r:id="rId115"/>
    <p:sldId id="975" r:id="rId116"/>
    <p:sldId id="976" r:id="rId117"/>
    <p:sldId id="977" r:id="rId118"/>
    <p:sldId id="978" r:id="rId119"/>
    <p:sldId id="923" r:id="rId120"/>
    <p:sldId id="979" r:id="rId121"/>
    <p:sldId id="925" r:id="rId122"/>
    <p:sldId id="926" r:id="rId123"/>
    <p:sldId id="927" r:id="rId124"/>
    <p:sldId id="928" r:id="rId125"/>
    <p:sldId id="929" r:id="rId126"/>
    <p:sldId id="930" r:id="rId127"/>
    <p:sldId id="931" r:id="rId128"/>
    <p:sldId id="980" r:id="rId129"/>
    <p:sldId id="933" r:id="rId130"/>
    <p:sldId id="981" r:id="rId131"/>
    <p:sldId id="982" r:id="rId132"/>
    <p:sldId id="983" r:id="rId133"/>
    <p:sldId id="984" r:id="rId134"/>
    <p:sldId id="985" r:id="rId135"/>
    <p:sldId id="986" r:id="rId136"/>
    <p:sldId id="987" r:id="rId137"/>
    <p:sldId id="941" r:id="rId138"/>
    <p:sldId id="988" r:id="rId139"/>
    <p:sldId id="989" r:id="rId140"/>
    <p:sldId id="944" r:id="rId141"/>
    <p:sldId id="945" r:id="rId142"/>
    <p:sldId id="796" r:id="rId143"/>
    <p:sldId id="797" r:id="rId144"/>
    <p:sldId id="948" r:id="rId145"/>
    <p:sldId id="949" r:id="rId146"/>
    <p:sldId id="990" r:id="rId147"/>
    <p:sldId id="991" r:id="rId148"/>
    <p:sldId id="802" r:id="rId149"/>
    <p:sldId id="803" r:id="rId150"/>
    <p:sldId id="804" r:id="rId151"/>
    <p:sldId id="805" r:id="rId152"/>
    <p:sldId id="806" r:id="rId153"/>
    <p:sldId id="992" r:id="rId154"/>
    <p:sldId id="808" r:id="rId155"/>
    <p:sldId id="809" r:id="rId156"/>
    <p:sldId id="810" r:id="rId157"/>
    <p:sldId id="811" r:id="rId158"/>
    <p:sldId id="812" r:id="rId159"/>
    <p:sldId id="813" r:id="rId160"/>
    <p:sldId id="814" r:id="rId16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cs2319" initials="m" lastIdx="1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7EC9"/>
    <a:srgbClr val="CC403D"/>
    <a:srgbClr val="9AC04A"/>
    <a:srgbClr val="7A58A3"/>
    <a:srgbClr val="39B0D1"/>
    <a:srgbClr val="800000"/>
    <a:srgbClr val="BBD6F0"/>
    <a:srgbClr val="DC2A28"/>
    <a:srgbClr val="AF3E11"/>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788" autoAdjust="0"/>
    <p:restoredTop sz="77387" autoAdjust="0"/>
  </p:normalViewPr>
  <p:slideViewPr>
    <p:cSldViewPr>
      <p:cViewPr varScale="1">
        <p:scale>
          <a:sx n="81" d="100"/>
          <a:sy n="81" d="100"/>
        </p:scale>
        <p:origin x="1380" y="90"/>
      </p:cViewPr>
      <p:guideLst>
        <p:guide orient="horz" pos="2160"/>
        <p:guide pos="2880"/>
      </p:guideLst>
    </p:cSldViewPr>
  </p:slideViewPr>
  <p:outlineViewPr>
    <p:cViewPr>
      <p:scale>
        <a:sx n="33" d="100"/>
        <a:sy n="33" d="100"/>
      </p:scale>
      <p:origin x="0" y="-67982"/>
    </p:cViewPr>
  </p:outlineViewPr>
  <p:notesTextViewPr>
    <p:cViewPr>
      <p:scale>
        <a:sx n="100" d="100"/>
        <a:sy n="100" d="100"/>
      </p:scale>
      <p:origin x="0" y="0"/>
    </p:cViewPr>
  </p:notesTextViewPr>
  <p:sorterViewPr>
    <p:cViewPr>
      <p:scale>
        <a:sx n="100" d="100"/>
        <a:sy n="100" d="100"/>
      </p:scale>
      <p:origin x="0" y="22002"/>
    </p:cViewPr>
  </p:sorterViewPr>
  <p:notesViewPr>
    <p:cSldViewPr>
      <p:cViewPr varScale="1">
        <p:scale>
          <a:sx n="83" d="100"/>
          <a:sy n="83" d="100"/>
        </p:scale>
        <p:origin x="-2040"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handoutMaster" Target="handoutMasters/handout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presProps" Target="presProp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Leslie\Documents\a%20TBSAFETY\a%202011%20New%20Projects\a%20FMP\Module%203%20-%20Driver%20Ed\Mod%203%20Data%20&amp;%20Figur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21345734908136668"/>
          <c:y val="0.10666344772941183"/>
          <c:w val="0.5564187992125984"/>
          <c:h val="0.83987743277373761"/>
        </c:manualLayout>
      </c:layout>
      <c:pieChart>
        <c:varyColors val="1"/>
        <c:ser>
          <c:idx val="0"/>
          <c:order val="0"/>
          <c:dLbls>
            <c:spPr>
              <a:noFill/>
              <a:ln>
                <a:noFill/>
              </a:ln>
              <a:effectLst/>
            </c:spPr>
            <c:txPr>
              <a:bodyPr/>
              <a:lstStyle/>
              <a:p>
                <a:pPr>
                  <a:defRPr sz="1800" b="1"/>
                </a:pPr>
                <a:endParaRPr lang="es-MX"/>
              </a:p>
            </c:txPr>
            <c:dLblPos val="ctr"/>
            <c:showLegendKey val="0"/>
            <c:showVal val="1"/>
            <c:showCatName val="0"/>
            <c:showSerName val="0"/>
            <c:showPercent val="0"/>
            <c:showBubbleSize val="0"/>
            <c:showLeaderLines val="1"/>
            <c:extLst>
              <c:ext xmlns:c15="http://schemas.microsoft.com/office/drawing/2012/chart" uri="{CE6537A1-D6FC-4f65-9D91-7224C49458BB}"/>
            </c:extLst>
          </c:dLbls>
          <c:cat>
            <c:strRef>
              <c:f>'UNS Survey'!$B$5:$B$9</c:f>
              <c:strCache>
                <c:ptCount val="5"/>
                <c:pt idx="0">
                  <c:v>Not at all</c:v>
                </c:pt>
                <c:pt idx="1">
                  <c:v>Slightly</c:v>
                </c:pt>
                <c:pt idx="2">
                  <c:v>Moderately</c:v>
                </c:pt>
                <c:pt idx="3">
                  <c:v>Very</c:v>
                </c:pt>
                <c:pt idx="4">
                  <c:v>Don't Know</c:v>
                </c:pt>
              </c:strCache>
            </c:strRef>
          </c:cat>
          <c:val>
            <c:numRef>
              <c:f>'UNS Survey'!$C$5:$C$9</c:f>
              <c:numCache>
                <c:formatCode>0%</c:formatCode>
                <c:ptCount val="5"/>
                <c:pt idx="0">
                  <c:v>0.23</c:v>
                </c:pt>
                <c:pt idx="1">
                  <c:v>0.21000000000000021</c:v>
                </c:pt>
                <c:pt idx="2">
                  <c:v>0.16000000000000147</c:v>
                </c:pt>
                <c:pt idx="3">
                  <c:v>0.37000000000000038</c:v>
                </c:pt>
                <c:pt idx="4">
                  <c:v>3.0000000000000533E-2</c:v>
                </c:pt>
              </c:numCache>
            </c:numRef>
          </c:val>
          <c:extLst>
            <c:ext xmlns:c16="http://schemas.microsoft.com/office/drawing/2014/chart" uri="{C3380CC4-5D6E-409C-BE32-E72D297353CC}">
              <c16:uniqueId val="{00000000-8A54-4421-8CBF-041837519A8B}"/>
            </c:ext>
          </c:extLst>
        </c:ser>
        <c:dLbls>
          <c:showLegendKey val="0"/>
          <c:showVal val="1"/>
          <c:showCatName val="0"/>
          <c:showSerName val="0"/>
          <c:showPercent val="0"/>
          <c:showBubbleSize val="0"/>
          <c:showLeaderLines val="1"/>
        </c:dLbls>
        <c:firstSliceAng val="0"/>
      </c:pieChart>
    </c:plotArea>
    <c:legend>
      <c:legendPos val="t"/>
      <c:layout>
        <c:manualLayout>
          <c:xMode val="edge"/>
          <c:yMode val="edge"/>
          <c:x val="0"/>
          <c:y val="1.8518518518518517E-2"/>
          <c:w val="0.97684783304525957"/>
          <c:h val="7.0737581413434433E-2"/>
        </c:manualLayout>
      </c:layout>
      <c:overlay val="0"/>
      <c:txPr>
        <a:bodyPr/>
        <a:lstStyle/>
        <a:p>
          <a:pPr>
            <a:defRPr sz="1400"/>
          </a:pPr>
          <a:endParaRPr lang="es-MX"/>
        </a:p>
      </c:txPr>
    </c:legend>
    <c:plotVisOnly val="1"/>
    <c:dispBlanksAs val="zero"/>
    <c:showDLblsOverMax val="0"/>
  </c:chart>
  <c:spPr>
    <a:solidFill>
      <a:schemeClr val="lt1"/>
    </a:solidFill>
    <a:ln w="12700" cap="flat" cmpd="sng" algn="ctr">
      <a:noFill/>
      <a:prstDash val="solid"/>
    </a:ln>
    <a:effectLst/>
  </c:spPr>
  <c:txPr>
    <a:bodyPr/>
    <a:lstStyle/>
    <a:p>
      <a:pPr>
        <a:defRPr>
          <a:solidFill>
            <a:schemeClr val="dk1"/>
          </a:solidFill>
          <a:latin typeface="+mn-lt"/>
          <a:ea typeface="+mn-ea"/>
          <a:cs typeface="+mn-cs"/>
        </a:defRPr>
      </a:pPr>
      <a:endParaRPr lang="es-MX"/>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pieChart>
        <c:varyColors val="1"/>
        <c:ser>
          <c:idx val="0"/>
          <c:order val="0"/>
          <c:dLbls>
            <c:spPr>
              <a:noFill/>
              <a:ln>
                <a:noFill/>
              </a:ln>
              <a:effectLst/>
            </c:spPr>
            <c:txPr>
              <a:bodyPr/>
              <a:lstStyle/>
              <a:p>
                <a:pPr>
                  <a:defRPr sz="1800" b="1"/>
                </a:pPr>
                <a:endParaRPr lang="es-MX"/>
              </a:p>
            </c:txPr>
            <c:dLblPos val="ctr"/>
            <c:showLegendKey val="0"/>
            <c:showVal val="1"/>
            <c:showCatName val="0"/>
            <c:showSerName val="0"/>
            <c:showPercent val="0"/>
            <c:showBubbleSize val="0"/>
            <c:showLeaderLines val="1"/>
            <c:extLst>
              <c:ext xmlns:c15="http://schemas.microsoft.com/office/drawing/2012/chart" uri="{CE6537A1-D6FC-4f65-9D91-7224C49458BB}"/>
            </c:extLst>
          </c:dLbls>
          <c:cat>
            <c:strRef>
              <c:f>'UNS Survey'!$B$26:$B$30</c:f>
              <c:strCache>
                <c:ptCount val="5"/>
                <c:pt idx="0">
                  <c:v>8+ Hours</c:v>
                </c:pt>
                <c:pt idx="1">
                  <c:v>6 to 7.9</c:v>
                </c:pt>
                <c:pt idx="2">
                  <c:v>4 to 5.9</c:v>
                </c:pt>
                <c:pt idx="3">
                  <c:v>&lt; 4</c:v>
                </c:pt>
                <c:pt idx="4">
                  <c:v>Don't Know</c:v>
                </c:pt>
              </c:strCache>
            </c:strRef>
          </c:cat>
          <c:val>
            <c:numRef>
              <c:f>'UNS Survey'!$C$26:$C$30</c:f>
              <c:numCache>
                <c:formatCode>0%</c:formatCode>
                <c:ptCount val="5"/>
                <c:pt idx="0">
                  <c:v>0.11</c:v>
                </c:pt>
                <c:pt idx="1">
                  <c:v>0.28000000000000008</c:v>
                </c:pt>
                <c:pt idx="2">
                  <c:v>0.32000000000000683</c:v>
                </c:pt>
                <c:pt idx="3">
                  <c:v>0.22</c:v>
                </c:pt>
                <c:pt idx="4">
                  <c:v>7.0000000000000021E-2</c:v>
                </c:pt>
              </c:numCache>
            </c:numRef>
          </c:val>
          <c:extLst>
            <c:ext xmlns:c16="http://schemas.microsoft.com/office/drawing/2014/chart" uri="{C3380CC4-5D6E-409C-BE32-E72D297353CC}">
              <c16:uniqueId val="{00000000-74DC-42C5-9FCA-0DAFECD45159}"/>
            </c:ext>
          </c:extLst>
        </c:ser>
        <c:dLbls>
          <c:showLegendKey val="0"/>
          <c:showVal val="1"/>
          <c:showCatName val="0"/>
          <c:showSerName val="0"/>
          <c:showPercent val="0"/>
          <c:showBubbleSize val="0"/>
          <c:showLeaderLines val="1"/>
        </c:dLbls>
        <c:firstSliceAng val="0"/>
      </c:pieChart>
    </c:plotArea>
    <c:plotVisOnly val="1"/>
    <c:dispBlanksAs val="zero"/>
    <c:showDLblsOverMax val="0"/>
  </c:chart>
  <c:spPr>
    <a:solidFill>
      <a:schemeClr val="lt1"/>
    </a:solidFill>
    <a:ln w="12700" cap="flat" cmpd="sng" algn="ctr">
      <a:noFill/>
      <a:prstDash val="solid"/>
    </a:ln>
    <a:effectLst/>
  </c:spPr>
  <c:txPr>
    <a:bodyPr/>
    <a:lstStyle/>
    <a:p>
      <a:pPr>
        <a:defRPr>
          <a:solidFill>
            <a:schemeClr val="dk1"/>
          </a:solidFill>
          <a:latin typeface="+mn-lt"/>
          <a:ea typeface="+mn-ea"/>
          <a:cs typeface="+mn-cs"/>
        </a:defRPr>
      </a:pPr>
      <a:endParaRPr lang="es-MX"/>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w="50800">
              <a:solidFill>
                <a:srgbClr val="C00000"/>
              </a:solidFill>
            </a:ln>
          </c:spPr>
          <c:marker>
            <c:symbol val="none"/>
          </c:marker>
          <c:cat>
            <c:strRef>
              <c:f>Sheet1!$N$36:$N$59</c:f>
              <c:strCach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Sheet1!$O$36:$O$59</c:f>
              <c:numCache>
                <c:formatCode>0.0</c:formatCode>
                <c:ptCount val="24"/>
                <c:pt idx="0">
                  <c:v>1.2</c:v>
                </c:pt>
                <c:pt idx="1">
                  <c:v>1.7000000000000046</c:v>
                </c:pt>
                <c:pt idx="2">
                  <c:v>2.2999999999999998</c:v>
                </c:pt>
                <c:pt idx="3">
                  <c:v>3.5</c:v>
                </c:pt>
                <c:pt idx="4">
                  <c:v>3.9</c:v>
                </c:pt>
                <c:pt idx="5">
                  <c:v>4</c:v>
                </c:pt>
                <c:pt idx="6">
                  <c:v>2.8</c:v>
                </c:pt>
                <c:pt idx="7">
                  <c:v>1.4</c:v>
                </c:pt>
                <c:pt idx="8">
                  <c:v>0.5</c:v>
                </c:pt>
                <c:pt idx="9">
                  <c:v>0.30000000000000032</c:v>
                </c:pt>
                <c:pt idx="10">
                  <c:v>0.30000000000000032</c:v>
                </c:pt>
                <c:pt idx="11">
                  <c:v>0.4</c:v>
                </c:pt>
                <c:pt idx="12">
                  <c:v>0.4</c:v>
                </c:pt>
                <c:pt idx="13">
                  <c:v>0.30000000000000032</c:v>
                </c:pt>
                <c:pt idx="14">
                  <c:v>0.4</c:v>
                </c:pt>
                <c:pt idx="15">
                  <c:v>0.60000000000000064</c:v>
                </c:pt>
                <c:pt idx="16">
                  <c:v>0.8</c:v>
                </c:pt>
                <c:pt idx="17">
                  <c:v>0.70000000000000062</c:v>
                </c:pt>
                <c:pt idx="18">
                  <c:v>0.4</c:v>
                </c:pt>
                <c:pt idx="19">
                  <c:v>0.30000000000000032</c:v>
                </c:pt>
                <c:pt idx="20">
                  <c:v>0.2</c:v>
                </c:pt>
                <c:pt idx="21">
                  <c:v>0.5</c:v>
                </c:pt>
                <c:pt idx="22">
                  <c:v>0.8</c:v>
                </c:pt>
                <c:pt idx="23">
                  <c:v>0.5</c:v>
                </c:pt>
              </c:numCache>
            </c:numRef>
          </c:val>
          <c:smooth val="0"/>
          <c:extLst>
            <c:ext xmlns:c16="http://schemas.microsoft.com/office/drawing/2014/chart" uri="{C3380CC4-5D6E-409C-BE32-E72D297353CC}">
              <c16:uniqueId val="{00000000-C2DF-4038-A824-9EAD67C1CE22}"/>
            </c:ext>
          </c:extLst>
        </c:ser>
        <c:dLbls>
          <c:showLegendKey val="0"/>
          <c:showVal val="0"/>
          <c:showCatName val="0"/>
          <c:showSerName val="0"/>
          <c:showPercent val="0"/>
          <c:showBubbleSize val="0"/>
        </c:dLbls>
        <c:smooth val="0"/>
        <c:axId val="51712768"/>
        <c:axId val="51714688"/>
      </c:lineChart>
      <c:catAx>
        <c:axId val="51712768"/>
        <c:scaling>
          <c:orientation val="minMax"/>
        </c:scaling>
        <c:delete val="0"/>
        <c:axPos val="b"/>
        <c:title>
          <c:tx>
            <c:rich>
              <a:bodyPr/>
              <a:lstStyle/>
              <a:p>
                <a:pPr>
                  <a:defRPr lang="es-MX" sz="2000" noProof="0"/>
                </a:pPr>
                <a:r>
                  <a:rPr lang="es-MX" sz="2000" noProof="0" dirty="0"/>
                  <a:t>Hora del Día</a:t>
                </a:r>
              </a:p>
            </c:rich>
          </c:tx>
          <c:overlay val="0"/>
        </c:title>
        <c:numFmt formatCode="General" sourceLinked="0"/>
        <c:majorTickMark val="out"/>
        <c:minorTickMark val="none"/>
        <c:tickLblPos val="nextTo"/>
        <c:txPr>
          <a:bodyPr/>
          <a:lstStyle/>
          <a:p>
            <a:pPr>
              <a:defRPr sz="1600" b="1"/>
            </a:pPr>
            <a:endParaRPr lang="es-MX"/>
          </a:p>
        </c:txPr>
        <c:crossAx val="51714688"/>
        <c:crosses val="autoZero"/>
        <c:auto val="1"/>
        <c:lblAlgn val="ctr"/>
        <c:lblOffset val="100"/>
        <c:noMultiLvlLbl val="0"/>
      </c:catAx>
      <c:valAx>
        <c:axId val="51714688"/>
        <c:scaling>
          <c:orientation val="minMax"/>
        </c:scaling>
        <c:delete val="0"/>
        <c:axPos val="l"/>
        <c:majorGridlines/>
        <c:title>
          <c:tx>
            <c:rich>
              <a:bodyPr rot="-5400000" vert="horz"/>
              <a:lstStyle/>
              <a:p>
                <a:pPr>
                  <a:defRPr lang="es-MX" sz="1800" noProof="0"/>
                </a:pPr>
                <a:r>
                  <a:rPr lang="es-MX" sz="1800" noProof="0" dirty="0"/>
                  <a:t>Tasa</a:t>
                </a:r>
                <a:r>
                  <a:rPr lang="es-MX" sz="1800" baseline="0" noProof="0" dirty="0"/>
                  <a:t> Relativa de Choques Fatales </a:t>
                </a:r>
                <a:endParaRPr lang="es-MX" sz="1800" noProof="0" dirty="0"/>
              </a:p>
            </c:rich>
          </c:tx>
          <c:overlay val="0"/>
        </c:title>
        <c:numFmt formatCode="0.0" sourceLinked="1"/>
        <c:majorTickMark val="out"/>
        <c:minorTickMark val="none"/>
        <c:tickLblPos val="nextTo"/>
        <c:txPr>
          <a:bodyPr/>
          <a:lstStyle/>
          <a:p>
            <a:pPr>
              <a:defRPr sz="1200" b="1"/>
            </a:pPr>
            <a:endParaRPr lang="es-MX"/>
          </a:p>
        </c:txPr>
        <c:crossAx val="51712768"/>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397111913359123E-2"/>
          <c:y val="0.17665615141955837"/>
          <c:w val="0.69314079422384989"/>
          <c:h val="0.60567823343855021"/>
        </c:manualLayout>
      </c:layout>
      <c:lineChart>
        <c:grouping val="standard"/>
        <c:varyColors val="0"/>
        <c:ser>
          <c:idx val="0"/>
          <c:order val="0"/>
          <c:tx>
            <c:strRef>
              <c:f>'[2]Fig 5-12 + 5-14'!$B$127</c:f>
              <c:strCache>
                <c:ptCount val="1"/>
                <c:pt idx="0">
                  <c:v>9 Hrs in Bed</c:v>
                </c:pt>
              </c:strCache>
            </c:strRef>
          </c:tx>
          <c:spPr>
            <a:ln w="25400">
              <a:solidFill>
                <a:srgbClr val="000080"/>
              </a:solidFill>
              <a:prstDash val="solid"/>
            </a:ln>
          </c:spPr>
          <c:marker>
            <c:symbol val="diamond"/>
            <c:size val="7"/>
            <c:spPr>
              <a:solidFill>
                <a:srgbClr val="000080"/>
              </a:solidFill>
              <a:ln>
                <a:solidFill>
                  <a:srgbClr val="000080"/>
                </a:solidFill>
                <a:prstDash val="solid"/>
              </a:ln>
            </c:spPr>
          </c:marker>
          <c:val>
            <c:numRef>
              <c:f>'[2]Fig 5-12 + 5-14'!$B$128:$B$135</c:f>
              <c:numCache>
                <c:formatCode>General</c:formatCode>
                <c:ptCount val="8"/>
                <c:pt idx="0">
                  <c:v>95</c:v>
                </c:pt>
                <c:pt idx="1">
                  <c:v>95</c:v>
                </c:pt>
                <c:pt idx="2">
                  <c:v>96</c:v>
                </c:pt>
                <c:pt idx="3">
                  <c:v>94</c:v>
                </c:pt>
                <c:pt idx="4">
                  <c:v>95</c:v>
                </c:pt>
                <c:pt idx="5">
                  <c:v>96</c:v>
                </c:pt>
                <c:pt idx="6">
                  <c:v>97</c:v>
                </c:pt>
                <c:pt idx="7">
                  <c:v>95</c:v>
                </c:pt>
              </c:numCache>
            </c:numRef>
          </c:val>
          <c:smooth val="0"/>
          <c:extLst>
            <c:ext xmlns:c16="http://schemas.microsoft.com/office/drawing/2014/chart" uri="{C3380CC4-5D6E-409C-BE32-E72D297353CC}">
              <c16:uniqueId val="{00000000-3557-43BC-AA0D-14524B43FBA0}"/>
            </c:ext>
          </c:extLst>
        </c:ser>
        <c:ser>
          <c:idx val="1"/>
          <c:order val="1"/>
          <c:tx>
            <c:strRef>
              <c:f>'[2]Fig 5-12 + 5-14'!$C$127</c:f>
              <c:strCache>
                <c:ptCount val="1"/>
                <c:pt idx="0">
                  <c:v>7 Hrs in Bed</c:v>
                </c:pt>
              </c:strCache>
            </c:strRef>
          </c:tx>
          <c:spPr>
            <a:ln w="25400">
              <a:solidFill>
                <a:srgbClr val="FF00FF"/>
              </a:solidFill>
              <a:prstDash val="solid"/>
            </a:ln>
          </c:spPr>
          <c:marker>
            <c:symbol val="square"/>
            <c:size val="7"/>
            <c:spPr>
              <a:solidFill>
                <a:srgbClr val="FF00FF"/>
              </a:solidFill>
              <a:ln>
                <a:solidFill>
                  <a:srgbClr val="FF00FF"/>
                </a:solidFill>
                <a:prstDash val="solid"/>
              </a:ln>
            </c:spPr>
          </c:marker>
          <c:val>
            <c:numRef>
              <c:f>'[2]Fig 5-12 + 5-14'!$C$128:$C$135</c:f>
              <c:numCache>
                <c:formatCode>General</c:formatCode>
                <c:ptCount val="8"/>
                <c:pt idx="0">
                  <c:v>93</c:v>
                </c:pt>
                <c:pt idx="1">
                  <c:v>92</c:v>
                </c:pt>
                <c:pt idx="2">
                  <c:v>92</c:v>
                </c:pt>
                <c:pt idx="3">
                  <c:v>89</c:v>
                </c:pt>
                <c:pt idx="4">
                  <c:v>87</c:v>
                </c:pt>
                <c:pt idx="5">
                  <c:v>87</c:v>
                </c:pt>
                <c:pt idx="6">
                  <c:v>83</c:v>
                </c:pt>
                <c:pt idx="7">
                  <c:v>83</c:v>
                </c:pt>
              </c:numCache>
            </c:numRef>
          </c:val>
          <c:smooth val="0"/>
          <c:extLst>
            <c:ext xmlns:c16="http://schemas.microsoft.com/office/drawing/2014/chart" uri="{C3380CC4-5D6E-409C-BE32-E72D297353CC}">
              <c16:uniqueId val="{00000001-3557-43BC-AA0D-14524B43FBA0}"/>
            </c:ext>
          </c:extLst>
        </c:ser>
        <c:ser>
          <c:idx val="2"/>
          <c:order val="2"/>
          <c:tx>
            <c:strRef>
              <c:f>'[2]Fig 5-12 + 5-14'!$D$127</c:f>
              <c:strCache>
                <c:ptCount val="1"/>
                <c:pt idx="0">
                  <c:v>5 Hrs in Bed</c:v>
                </c:pt>
              </c:strCache>
            </c:strRef>
          </c:tx>
          <c:spPr>
            <a:ln w="25400">
              <a:solidFill>
                <a:srgbClr val="800080"/>
              </a:solidFill>
              <a:prstDash val="solid"/>
            </a:ln>
          </c:spPr>
          <c:marker>
            <c:symbol val="circle"/>
            <c:size val="7"/>
            <c:spPr>
              <a:solidFill>
                <a:srgbClr val="FFFF00"/>
              </a:solidFill>
              <a:ln>
                <a:solidFill>
                  <a:srgbClr val="FFFF00"/>
                </a:solidFill>
                <a:prstDash val="solid"/>
              </a:ln>
            </c:spPr>
          </c:marker>
          <c:val>
            <c:numRef>
              <c:f>'[2]Fig 5-12 + 5-14'!$D$128:$D$135</c:f>
              <c:numCache>
                <c:formatCode>General</c:formatCode>
                <c:ptCount val="8"/>
                <c:pt idx="0">
                  <c:v>93</c:v>
                </c:pt>
                <c:pt idx="1">
                  <c:v>86</c:v>
                </c:pt>
                <c:pt idx="2">
                  <c:v>85</c:v>
                </c:pt>
                <c:pt idx="3">
                  <c:v>80</c:v>
                </c:pt>
                <c:pt idx="4">
                  <c:v>78</c:v>
                </c:pt>
                <c:pt idx="5">
                  <c:v>73</c:v>
                </c:pt>
                <c:pt idx="6">
                  <c:v>68</c:v>
                </c:pt>
                <c:pt idx="7">
                  <c:v>68</c:v>
                </c:pt>
              </c:numCache>
            </c:numRef>
          </c:val>
          <c:smooth val="0"/>
          <c:extLst>
            <c:ext xmlns:c16="http://schemas.microsoft.com/office/drawing/2014/chart" uri="{C3380CC4-5D6E-409C-BE32-E72D297353CC}">
              <c16:uniqueId val="{00000002-3557-43BC-AA0D-14524B43FBA0}"/>
            </c:ext>
          </c:extLst>
        </c:ser>
        <c:ser>
          <c:idx val="3"/>
          <c:order val="3"/>
          <c:tx>
            <c:strRef>
              <c:f>'[2]Fig 5-12 + 5-14'!$E$127</c:f>
              <c:strCache>
                <c:ptCount val="1"/>
                <c:pt idx="0">
                  <c:v>3 Hrs in Bed</c:v>
                </c:pt>
              </c:strCache>
            </c:strRef>
          </c:tx>
          <c:spPr>
            <a:ln w="25400">
              <a:solidFill>
                <a:srgbClr val="FF0000"/>
              </a:solidFill>
              <a:prstDash val="solid"/>
            </a:ln>
          </c:spPr>
          <c:marker>
            <c:symbol val="triangle"/>
            <c:size val="7"/>
            <c:spPr>
              <a:noFill/>
              <a:ln>
                <a:solidFill>
                  <a:srgbClr val="00FFFF"/>
                </a:solidFill>
                <a:prstDash val="solid"/>
              </a:ln>
            </c:spPr>
          </c:marker>
          <c:val>
            <c:numRef>
              <c:f>'[2]Fig 5-12 + 5-14'!$E$128:$E$135</c:f>
              <c:numCache>
                <c:formatCode>General</c:formatCode>
                <c:ptCount val="8"/>
                <c:pt idx="0">
                  <c:v>90</c:v>
                </c:pt>
                <c:pt idx="1">
                  <c:v>80</c:v>
                </c:pt>
                <c:pt idx="2">
                  <c:v>76</c:v>
                </c:pt>
                <c:pt idx="3">
                  <c:v>54</c:v>
                </c:pt>
                <c:pt idx="4">
                  <c:v>48</c:v>
                </c:pt>
                <c:pt idx="5">
                  <c:v>43</c:v>
                </c:pt>
                <c:pt idx="6">
                  <c:v>35</c:v>
                </c:pt>
                <c:pt idx="7">
                  <c:v>23</c:v>
                </c:pt>
              </c:numCache>
            </c:numRef>
          </c:val>
          <c:smooth val="0"/>
          <c:extLst>
            <c:ext xmlns:c16="http://schemas.microsoft.com/office/drawing/2014/chart" uri="{C3380CC4-5D6E-409C-BE32-E72D297353CC}">
              <c16:uniqueId val="{00000003-3557-43BC-AA0D-14524B43FBA0}"/>
            </c:ext>
          </c:extLst>
        </c:ser>
        <c:dLbls>
          <c:showLegendKey val="0"/>
          <c:showVal val="0"/>
          <c:showCatName val="0"/>
          <c:showSerName val="0"/>
          <c:showPercent val="0"/>
          <c:showBubbleSize val="0"/>
        </c:dLbls>
        <c:marker val="1"/>
        <c:smooth val="0"/>
        <c:axId val="51799936"/>
        <c:axId val="51818496"/>
      </c:lineChart>
      <c:catAx>
        <c:axId val="51799936"/>
        <c:scaling>
          <c:orientation val="minMax"/>
        </c:scaling>
        <c:delete val="0"/>
        <c:axPos val="b"/>
        <c:title>
          <c:tx>
            <c:rich>
              <a:bodyPr/>
              <a:lstStyle/>
              <a:p>
                <a:pPr>
                  <a:defRPr sz="1400" b="1" i="0" u="none" strike="noStrike" baseline="0">
                    <a:solidFill>
                      <a:srgbClr val="000000"/>
                    </a:solidFill>
                    <a:latin typeface="Arial"/>
                    <a:ea typeface="Arial"/>
                    <a:cs typeface="Arial"/>
                  </a:defRPr>
                </a:pPr>
                <a:r>
                  <a:rPr lang="en-US" sz="1400" dirty="0"/>
                  <a:t>Days of Restricted Sleep</a:t>
                </a:r>
              </a:p>
            </c:rich>
          </c:tx>
          <c:layout>
            <c:manualLayout>
              <c:xMode val="edge"/>
              <c:yMode val="edge"/>
              <c:x val="0.27436823104693142"/>
              <c:y val="0.8801261829652825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es-MX"/>
          </a:p>
        </c:txPr>
        <c:crossAx val="51818496"/>
        <c:crosses val="autoZero"/>
        <c:auto val="1"/>
        <c:lblAlgn val="ctr"/>
        <c:lblOffset val="100"/>
        <c:tickLblSkip val="1"/>
        <c:tickMarkSkip val="1"/>
        <c:noMultiLvlLbl val="0"/>
      </c:catAx>
      <c:valAx>
        <c:axId val="51818496"/>
        <c:scaling>
          <c:orientation val="minMax"/>
        </c:scaling>
        <c:delete val="1"/>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Arial"/>
                    <a:ea typeface="Arial"/>
                    <a:cs typeface="Arial"/>
                  </a:defRPr>
                </a:pPr>
                <a:r>
                  <a:rPr lang="en-US" sz="1400" dirty="0"/>
                  <a:t>Relative Performance</a:t>
                </a:r>
              </a:p>
            </c:rich>
          </c:tx>
          <c:layout>
            <c:manualLayout>
              <c:xMode val="edge"/>
              <c:yMode val="edge"/>
              <c:x val="2.8880866425992802E-2"/>
              <c:y val="0.29022082018928891"/>
            </c:manualLayout>
          </c:layout>
          <c:overlay val="0"/>
          <c:spPr>
            <a:noFill/>
            <a:ln w="25400">
              <a:noFill/>
            </a:ln>
          </c:spPr>
        </c:title>
        <c:numFmt formatCode="General" sourceLinked="1"/>
        <c:majorTickMark val="out"/>
        <c:minorTickMark val="none"/>
        <c:tickLblPos val="none"/>
        <c:crossAx val="51799936"/>
        <c:crosses val="autoZero"/>
        <c:crossBetween val="between"/>
      </c:valAx>
      <c:spPr>
        <a:solidFill>
          <a:srgbClr val="FFFFFF"/>
        </a:solidFill>
        <a:ln w="12700">
          <a:solidFill>
            <a:srgbClr val="808080"/>
          </a:solidFill>
          <a:prstDash val="solid"/>
        </a:ln>
      </c:spPr>
    </c:plotArea>
    <c:legend>
      <c:legendPos val="r"/>
      <c:layout>
        <c:manualLayout>
          <c:xMode val="edge"/>
          <c:yMode val="edge"/>
          <c:x val="0.78339350180502987"/>
          <c:y val="0.34700315457412823"/>
          <c:w val="0.20216606498194942"/>
          <c:h val="0.26813880126182982"/>
        </c:manualLayout>
      </c:layout>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s-MX"/>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s-MX"/>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s-MX" noProof="0"/>
            </a:pPr>
            <a:r>
              <a:rPr lang="es-MX" noProof="0" dirty="0"/>
              <a:t>Ritmo Circadiano</a:t>
            </a:r>
            <a:r>
              <a:rPr lang="es-MX" baseline="0" noProof="0" dirty="0"/>
              <a:t> del Estado de Alerta</a:t>
            </a:r>
            <a:endParaRPr lang="es-MX" noProof="0" dirty="0"/>
          </a:p>
        </c:rich>
      </c:tx>
      <c:overlay val="0"/>
    </c:title>
    <c:autoTitleDeleted val="0"/>
    <c:plotArea>
      <c:layout/>
      <c:lineChart>
        <c:grouping val="standard"/>
        <c:varyColors val="0"/>
        <c:ser>
          <c:idx val="0"/>
          <c:order val="0"/>
          <c:spPr>
            <a:ln w="38100">
              <a:solidFill>
                <a:srgbClr val="C00000"/>
              </a:solidFill>
            </a:ln>
          </c:spPr>
          <c:marker>
            <c:symbol val="none"/>
          </c:marker>
          <c:cat>
            <c:strRef>
              <c:f>'Circadian (2)'!$A$113:$A$160</c:f>
              <c:strCache>
                <c:ptCount val="48"/>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strCache>
            </c:strRef>
          </c:cat>
          <c:val>
            <c:numRef>
              <c:f>'Circadian (2)'!$B$113:$B$160</c:f>
              <c:numCache>
                <c:formatCode>0.0</c:formatCode>
                <c:ptCount val="48"/>
                <c:pt idx="0">
                  <c:v>10.566666666666826</c:v>
                </c:pt>
                <c:pt idx="1">
                  <c:v>9.3333333333333357</c:v>
                </c:pt>
                <c:pt idx="2">
                  <c:v>8.1666666666666767</c:v>
                </c:pt>
                <c:pt idx="3">
                  <c:v>6.8333333333333934</c:v>
                </c:pt>
                <c:pt idx="4">
                  <c:v>5.666666666666667</c:v>
                </c:pt>
                <c:pt idx="5">
                  <c:v>4.5</c:v>
                </c:pt>
                <c:pt idx="6">
                  <c:v>3.6666666666666665</c:v>
                </c:pt>
                <c:pt idx="7">
                  <c:v>3</c:v>
                </c:pt>
                <c:pt idx="8">
                  <c:v>2.8333333333333335</c:v>
                </c:pt>
                <c:pt idx="9">
                  <c:v>3</c:v>
                </c:pt>
                <c:pt idx="10">
                  <c:v>3.5666666666666664</c:v>
                </c:pt>
                <c:pt idx="11">
                  <c:v>4.3999999999999995</c:v>
                </c:pt>
                <c:pt idx="12">
                  <c:v>5.6333333333333524</c:v>
                </c:pt>
                <c:pt idx="13">
                  <c:v>7.2333333333334124</c:v>
                </c:pt>
                <c:pt idx="14">
                  <c:v>8.9333333333333318</c:v>
                </c:pt>
                <c:pt idx="15">
                  <c:v>11.033333333333333</c:v>
                </c:pt>
                <c:pt idx="16">
                  <c:v>13.200000000000001</c:v>
                </c:pt>
                <c:pt idx="17">
                  <c:v>15.166666666666726</c:v>
                </c:pt>
                <c:pt idx="18">
                  <c:v>16.5</c:v>
                </c:pt>
                <c:pt idx="19">
                  <c:v>17.333333333332789</c:v>
                </c:pt>
                <c:pt idx="20">
                  <c:v>17.833333333332789</c:v>
                </c:pt>
                <c:pt idx="21">
                  <c:v>18</c:v>
                </c:pt>
                <c:pt idx="22">
                  <c:v>18</c:v>
                </c:pt>
                <c:pt idx="23">
                  <c:v>17.666666666666668</c:v>
                </c:pt>
                <c:pt idx="24">
                  <c:v>17.166666666666668</c:v>
                </c:pt>
                <c:pt idx="25">
                  <c:v>16.333333333332789</c:v>
                </c:pt>
                <c:pt idx="26">
                  <c:v>15.333333333333334</c:v>
                </c:pt>
                <c:pt idx="27">
                  <c:v>14.166666666666726</c:v>
                </c:pt>
                <c:pt idx="28">
                  <c:v>13.166666666666726</c:v>
                </c:pt>
                <c:pt idx="29">
                  <c:v>12.833333333333334</c:v>
                </c:pt>
                <c:pt idx="30">
                  <c:v>13.333333333333334</c:v>
                </c:pt>
                <c:pt idx="31">
                  <c:v>14.5</c:v>
                </c:pt>
                <c:pt idx="32">
                  <c:v>15.733333333333333</c:v>
                </c:pt>
                <c:pt idx="33">
                  <c:v>16.666666666666668</c:v>
                </c:pt>
                <c:pt idx="34">
                  <c:v>17.333333333332789</c:v>
                </c:pt>
                <c:pt idx="35">
                  <c:v>17.933333333332421</c:v>
                </c:pt>
                <c:pt idx="36">
                  <c:v>18.333333333332789</c:v>
                </c:pt>
                <c:pt idx="37">
                  <c:v>18.333333333332789</c:v>
                </c:pt>
                <c:pt idx="38">
                  <c:v>18.166666666666668</c:v>
                </c:pt>
                <c:pt idx="39">
                  <c:v>18</c:v>
                </c:pt>
                <c:pt idx="40">
                  <c:v>18</c:v>
                </c:pt>
                <c:pt idx="41">
                  <c:v>17.833333333332789</c:v>
                </c:pt>
                <c:pt idx="42">
                  <c:v>17.333333333332789</c:v>
                </c:pt>
                <c:pt idx="43">
                  <c:v>16</c:v>
                </c:pt>
                <c:pt idx="44">
                  <c:v>14.666666666666726</c:v>
                </c:pt>
                <c:pt idx="45">
                  <c:v>13.5</c:v>
                </c:pt>
                <c:pt idx="46">
                  <c:v>12.733333333333333</c:v>
                </c:pt>
                <c:pt idx="47">
                  <c:v>11.733333333333333</c:v>
                </c:pt>
              </c:numCache>
            </c:numRef>
          </c:val>
          <c:smooth val="0"/>
          <c:extLst>
            <c:ext xmlns:c16="http://schemas.microsoft.com/office/drawing/2014/chart" uri="{C3380CC4-5D6E-409C-BE32-E72D297353CC}">
              <c16:uniqueId val="{00000000-876F-4E04-A62A-C209C83539B9}"/>
            </c:ext>
          </c:extLst>
        </c:ser>
        <c:dLbls>
          <c:showLegendKey val="0"/>
          <c:showVal val="0"/>
          <c:showCatName val="0"/>
          <c:showSerName val="0"/>
          <c:showPercent val="0"/>
          <c:showBubbleSize val="0"/>
        </c:dLbls>
        <c:smooth val="0"/>
        <c:axId val="51982720"/>
        <c:axId val="51984640"/>
      </c:lineChart>
      <c:catAx>
        <c:axId val="51982720"/>
        <c:scaling>
          <c:orientation val="minMax"/>
        </c:scaling>
        <c:delete val="0"/>
        <c:axPos val="b"/>
        <c:title>
          <c:tx>
            <c:rich>
              <a:bodyPr/>
              <a:lstStyle/>
              <a:p>
                <a:pPr>
                  <a:defRPr lang="es-MX" sz="1400" noProof="0"/>
                </a:pPr>
                <a:r>
                  <a:rPr lang="es-MX" sz="1400" noProof="0" dirty="0"/>
                  <a:t>Hora del día</a:t>
                </a:r>
              </a:p>
            </c:rich>
          </c:tx>
          <c:overlay val="0"/>
        </c:title>
        <c:numFmt formatCode="General" sourceLinked="0"/>
        <c:majorTickMark val="out"/>
        <c:minorTickMark val="none"/>
        <c:tickLblPos val="nextTo"/>
        <c:txPr>
          <a:bodyPr/>
          <a:lstStyle/>
          <a:p>
            <a:pPr>
              <a:defRPr sz="1800"/>
            </a:pPr>
            <a:endParaRPr lang="es-MX"/>
          </a:p>
        </c:txPr>
        <c:crossAx val="51984640"/>
        <c:crosses val="autoZero"/>
        <c:auto val="1"/>
        <c:lblAlgn val="ctr"/>
        <c:lblOffset val="100"/>
        <c:noMultiLvlLbl val="0"/>
      </c:catAx>
      <c:valAx>
        <c:axId val="51984640"/>
        <c:scaling>
          <c:orientation val="minMax"/>
        </c:scaling>
        <c:delete val="1"/>
        <c:axPos val="l"/>
        <c:title>
          <c:tx>
            <c:rich>
              <a:bodyPr rot="-5400000" vert="horz"/>
              <a:lstStyle/>
              <a:p>
                <a:pPr>
                  <a:defRPr lang="es-MX" sz="2000" noProof="0"/>
                </a:pPr>
                <a:r>
                  <a:rPr lang="es-MX" sz="2000" noProof="0" dirty="0"/>
                  <a:t>Estado de Alerta Relativo y Vigilia</a:t>
                </a:r>
              </a:p>
            </c:rich>
          </c:tx>
          <c:overlay val="0"/>
        </c:title>
        <c:numFmt formatCode="0.0" sourceLinked="1"/>
        <c:majorTickMark val="out"/>
        <c:minorTickMark val="none"/>
        <c:tickLblPos val="none"/>
        <c:crossAx val="51982720"/>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s-MX" sz="2800" noProof="0" dirty="0"/>
              <a:t>Incidentes  al</a:t>
            </a:r>
            <a:r>
              <a:rPr lang="es-MX" sz="2800" baseline="0" noProof="0" dirty="0"/>
              <a:t> </a:t>
            </a:r>
            <a:r>
              <a:rPr lang="en-US" sz="2800" baseline="0" dirty="0"/>
              <a:t>Conducir</a:t>
            </a:r>
            <a:endParaRPr lang="en-US" sz="2800" dirty="0"/>
          </a:p>
          <a:p>
            <a:pPr>
              <a:defRPr sz="2800"/>
            </a:pPr>
            <a:r>
              <a:rPr lang="en-US" sz="2800" i="1" dirty="0"/>
              <a:t>Con Alta </a:t>
            </a:r>
            <a:r>
              <a:rPr lang="es-MX" sz="2800" i="1" baseline="0" noProof="0" dirty="0"/>
              <a:t>Somnolencia</a:t>
            </a:r>
            <a:endParaRPr lang="es-MX" sz="2800" i="1" noProof="0" dirty="0"/>
          </a:p>
        </c:rich>
      </c:tx>
      <c:layout>
        <c:manualLayout>
          <c:xMode val="edge"/>
          <c:yMode val="edge"/>
          <c:x val="0.37604154048051674"/>
          <c:y val="9.7222222222222224E-2"/>
        </c:manualLayout>
      </c:layout>
      <c:overlay val="1"/>
    </c:title>
    <c:autoTitleDeleted val="0"/>
    <c:plotArea>
      <c:layout>
        <c:manualLayout>
          <c:layoutTarget val="inner"/>
          <c:xMode val="edge"/>
          <c:yMode val="edge"/>
          <c:x val="0.11564657783161823"/>
          <c:y val="6.1706453359997124E-2"/>
          <c:w val="0.8619175247324854"/>
          <c:h val="0.77988959713370021"/>
        </c:manualLayout>
      </c:layout>
      <c:barChart>
        <c:barDir val="col"/>
        <c:grouping val="clustered"/>
        <c:varyColors val="0"/>
        <c:ser>
          <c:idx val="0"/>
          <c:order val="0"/>
          <c:spPr>
            <a:solidFill>
              <a:srgbClr val="C00000"/>
            </a:solidFill>
          </c:spPr>
          <c:invertIfNegative val="0"/>
          <c:cat>
            <c:strRef>
              <c:f>'Ind Dif 10 Drivers'!$A$4:$A$13</c:f>
              <c:strCache>
                <c:ptCount val="10"/>
                <c:pt idx="0">
                  <c:v>A</c:v>
                </c:pt>
                <c:pt idx="1">
                  <c:v>B</c:v>
                </c:pt>
                <c:pt idx="2">
                  <c:v>C</c:v>
                </c:pt>
                <c:pt idx="3">
                  <c:v>D</c:v>
                </c:pt>
                <c:pt idx="4">
                  <c:v>E</c:v>
                </c:pt>
                <c:pt idx="5">
                  <c:v>F</c:v>
                </c:pt>
                <c:pt idx="6">
                  <c:v>G</c:v>
                </c:pt>
                <c:pt idx="7">
                  <c:v>H</c:v>
                </c:pt>
                <c:pt idx="8">
                  <c:v>I</c:v>
                </c:pt>
                <c:pt idx="9">
                  <c:v>J</c:v>
                </c:pt>
              </c:strCache>
            </c:strRef>
          </c:cat>
          <c:val>
            <c:numRef>
              <c:f>'Ind Dif 10 Drivers'!$B$4:$B$13</c:f>
              <c:numCache>
                <c:formatCode>0.0%</c:formatCode>
                <c:ptCount val="10"/>
                <c:pt idx="0">
                  <c:v>2.6000000000000082E-2</c:v>
                </c:pt>
                <c:pt idx="1">
                  <c:v>1.2999999999999998E-2</c:v>
                </c:pt>
                <c:pt idx="2">
                  <c:v>6.0000000000000114E-3</c:v>
                </c:pt>
                <c:pt idx="3">
                  <c:v>3.0000000000000092E-3</c:v>
                </c:pt>
                <c:pt idx="4">
                  <c:v>2.0000000000000052E-3</c:v>
                </c:pt>
                <c:pt idx="5">
                  <c:v>1.0000000000000041E-3</c:v>
                </c:pt>
                <c:pt idx="6">
                  <c:v>0</c:v>
                </c:pt>
                <c:pt idx="7">
                  <c:v>0</c:v>
                </c:pt>
                <c:pt idx="8">
                  <c:v>0</c:v>
                </c:pt>
                <c:pt idx="9">
                  <c:v>0</c:v>
                </c:pt>
              </c:numCache>
            </c:numRef>
          </c:val>
          <c:extLst>
            <c:ext xmlns:c16="http://schemas.microsoft.com/office/drawing/2014/chart" uri="{C3380CC4-5D6E-409C-BE32-E72D297353CC}">
              <c16:uniqueId val="{00000000-964B-415D-AB7A-7C1778609439}"/>
            </c:ext>
          </c:extLst>
        </c:ser>
        <c:dLbls>
          <c:showLegendKey val="0"/>
          <c:showVal val="0"/>
          <c:showCatName val="0"/>
          <c:showSerName val="0"/>
          <c:showPercent val="0"/>
          <c:showBubbleSize val="0"/>
        </c:dLbls>
        <c:gapWidth val="150"/>
        <c:axId val="52014080"/>
        <c:axId val="51876992"/>
      </c:barChart>
      <c:catAx>
        <c:axId val="52014080"/>
        <c:scaling>
          <c:orientation val="minMax"/>
        </c:scaling>
        <c:delete val="0"/>
        <c:axPos val="b"/>
        <c:title>
          <c:tx>
            <c:rich>
              <a:bodyPr/>
              <a:lstStyle/>
              <a:p>
                <a:pPr>
                  <a:defRPr sz="1800"/>
                </a:pPr>
                <a:r>
                  <a:rPr lang="en-US" sz="1800" dirty="0"/>
                  <a:t>10 </a:t>
                </a:r>
                <a:r>
                  <a:rPr lang="es-MX" sz="1800" noProof="0" dirty="0"/>
                  <a:t>Conductores</a:t>
                </a:r>
              </a:p>
            </c:rich>
          </c:tx>
          <c:overlay val="0"/>
        </c:title>
        <c:numFmt formatCode="General" sourceLinked="0"/>
        <c:majorTickMark val="out"/>
        <c:minorTickMark val="none"/>
        <c:tickLblPos val="nextTo"/>
        <c:txPr>
          <a:bodyPr/>
          <a:lstStyle/>
          <a:p>
            <a:pPr>
              <a:defRPr sz="1800" b="1"/>
            </a:pPr>
            <a:endParaRPr lang="es-MX"/>
          </a:p>
        </c:txPr>
        <c:crossAx val="51876992"/>
        <c:crosses val="autoZero"/>
        <c:auto val="1"/>
        <c:lblAlgn val="ctr"/>
        <c:lblOffset val="100"/>
        <c:noMultiLvlLbl val="0"/>
      </c:catAx>
      <c:valAx>
        <c:axId val="51876992"/>
        <c:scaling>
          <c:orientation val="minMax"/>
        </c:scaling>
        <c:delete val="0"/>
        <c:axPos val="l"/>
        <c:majorGridlines/>
        <c:title>
          <c:tx>
            <c:rich>
              <a:bodyPr rot="-5400000" vert="horz"/>
              <a:lstStyle/>
              <a:p>
                <a:pPr>
                  <a:defRPr sz="2000"/>
                </a:pPr>
                <a:r>
                  <a:rPr lang="es-MX" sz="2000" baseline="0" noProof="0" dirty="0"/>
                  <a:t>Índice</a:t>
                </a:r>
                <a:r>
                  <a:rPr lang="es-MX" sz="2000" baseline="0" dirty="0"/>
                  <a:t> por Hora</a:t>
                </a:r>
                <a:endParaRPr lang="es-MX" sz="2000" dirty="0"/>
              </a:p>
            </c:rich>
          </c:tx>
          <c:layout>
            <c:manualLayout>
              <c:xMode val="edge"/>
              <c:yMode val="edge"/>
              <c:x val="1.6025641025641025E-3"/>
              <c:y val="0.29098987626547179"/>
            </c:manualLayout>
          </c:layout>
          <c:overlay val="0"/>
        </c:title>
        <c:numFmt formatCode="0.0%" sourceLinked="1"/>
        <c:majorTickMark val="out"/>
        <c:minorTickMark val="none"/>
        <c:tickLblPos val="nextTo"/>
        <c:txPr>
          <a:bodyPr/>
          <a:lstStyle/>
          <a:p>
            <a:pPr>
              <a:defRPr sz="1200" b="1"/>
            </a:pPr>
            <a:endParaRPr lang="es-MX"/>
          </a:p>
        </c:txPr>
        <c:crossAx val="52014080"/>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628205128205128E-2"/>
          <c:y val="1.4925373134328361E-2"/>
          <c:w val="0.96474358974359065"/>
          <c:h val="0.86414991969288424"/>
        </c:manualLayout>
      </c:layout>
      <c:barChart>
        <c:barDir val="col"/>
        <c:grouping val="stacked"/>
        <c:varyColors val="0"/>
        <c:ser>
          <c:idx val="0"/>
          <c:order val="0"/>
          <c:invertIfNegative val="0"/>
          <c:dLbls>
            <c:spPr>
              <a:noFill/>
              <a:ln>
                <a:noFill/>
              </a:ln>
              <a:effectLst/>
            </c:spPr>
            <c:txPr>
              <a:bodyPr/>
              <a:lstStyle/>
              <a:p>
                <a:pPr>
                  <a:defRPr sz="1800" b="1"/>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'Ind Dif DFAS'!$B$6:$C$6</c:f>
              <c:strCache>
                <c:ptCount val="2"/>
                <c:pt idx="0">
                  <c:v>Drivers</c:v>
                </c:pt>
                <c:pt idx="1">
                  <c:v>Drowsy Periods</c:v>
                </c:pt>
              </c:strCache>
            </c:strRef>
          </c:cat>
          <c:val>
            <c:numRef>
              <c:f>'Ind Dif DFAS'!$B$7:$C$7</c:f>
              <c:numCache>
                <c:formatCode>0%</c:formatCode>
                <c:ptCount val="2"/>
                <c:pt idx="0">
                  <c:v>0.86000000000000065</c:v>
                </c:pt>
                <c:pt idx="1">
                  <c:v>0.46</c:v>
                </c:pt>
              </c:numCache>
            </c:numRef>
          </c:val>
          <c:extLst>
            <c:ext xmlns:c16="http://schemas.microsoft.com/office/drawing/2014/chart" uri="{C3380CC4-5D6E-409C-BE32-E72D297353CC}">
              <c16:uniqueId val="{00000000-89C9-4BF8-ABAA-B84410D056F8}"/>
            </c:ext>
          </c:extLst>
        </c:ser>
        <c:ser>
          <c:idx val="1"/>
          <c:order val="1"/>
          <c:invertIfNegative val="0"/>
          <c:dLbls>
            <c:spPr>
              <a:noFill/>
              <a:ln>
                <a:noFill/>
              </a:ln>
              <a:effectLst/>
            </c:spPr>
            <c:txPr>
              <a:bodyPr/>
              <a:lstStyle/>
              <a:p>
                <a:pPr>
                  <a:defRPr sz="1800" b="1"/>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'Ind Dif DFAS'!$B$6:$C$6</c:f>
              <c:strCache>
                <c:ptCount val="2"/>
                <c:pt idx="0">
                  <c:v>Drivers</c:v>
                </c:pt>
                <c:pt idx="1">
                  <c:v>Drowsy Periods</c:v>
                </c:pt>
              </c:strCache>
            </c:strRef>
          </c:cat>
          <c:val>
            <c:numRef>
              <c:f>'Ind Dif DFAS'!$B$8:$C$8</c:f>
              <c:numCache>
                <c:formatCode>0%</c:formatCode>
                <c:ptCount val="2"/>
                <c:pt idx="0">
                  <c:v>0.14000000000000001</c:v>
                </c:pt>
                <c:pt idx="1">
                  <c:v>0.54</c:v>
                </c:pt>
              </c:numCache>
            </c:numRef>
          </c:val>
          <c:extLst>
            <c:ext xmlns:c16="http://schemas.microsoft.com/office/drawing/2014/chart" uri="{C3380CC4-5D6E-409C-BE32-E72D297353CC}">
              <c16:uniqueId val="{00000001-89C9-4BF8-ABAA-B84410D056F8}"/>
            </c:ext>
          </c:extLst>
        </c:ser>
        <c:dLbls>
          <c:showLegendKey val="0"/>
          <c:showVal val="1"/>
          <c:showCatName val="0"/>
          <c:showSerName val="0"/>
          <c:showPercent val="0"/>
          <c:showBubbleSize val="0"/>
        </c:dLbls>
        <c:gapWidth val="150"/>
        <c:overlap val="100"/>
        <c:axId val="52178304"/>
        <c:axId val="52188288"/>
      </c:barChart>
      <c:catAx>
        <c:axId val="52178304"/>
        <c:scaling>
          <c:orientation val="minMax"/>
        </c:scaling>
        <c:delete val="0"/>
        <c:axPos val="b"/>
        <c:numFmt formatCode="General" sourceLinked="0"/>
        <c:majorTickMark val="out"/>
        <c:minorTickMark val="none"/>
        <c:tickLblPos val="nextTo"/>
        <c:txPr>
          <a:bodyPr/>
          <a:lstStyle/>
          <a:p>
            <a:pPr>
              <a:defRPr sz="2000" b="1"/>
            </a:pPr>
            <a:endParaRPr lang="es-MX"/>
          </a:p>
        </c:txPr>
        <c:crossAx val="52188288"/>
        <c:crosses val="autoZero"/>
        <c:auto val="1"/>
        <c:lblAlgn val="ctr"/>
        <c:lblOffset val="100"/>
        <c:noMultiLvlLbl val="0"/>
      </c:catAx>
      <c:valAx>
        <c:axId val="52188288"/>
        <c:scaling>
          <c:orientation val="minMax"/>
        </c:scaling>
        <c:delete val="1"/>
        <c:axPos val="l"/>
        <c:numFmt formatCode="0%" sourceLinked="1"/>
        <c:majorTickMark val="out"/>
        <c:minorTickMark val="none"/>
        <c:tickLblPos val="none"/>
        <c:crossAx val="52178304"/>
        <c:crosses val="autoZero"/>
        <c:crossBetween val="between"/>
      </c:valAx>
    </c:plotArea>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883505-4552-4565-BA43-7D937D22C097}" type="doc">
      <dgm:prSet loTypeId="urn:microsoft.com/office/officeart/2009/3/layout/StepUpProcess" loCatId="process" qsTypeId="urn:microsoft.com/office/officeart/2005/8/quickstyle/simple1#1" qsCatId="simple" csTypeId="urn:microsoft.com/office/officeart/2005/8/colors/colorful1#1" csCatId="colorful" phldr="1"/>
      <dgm:spPr/>
      <dgm:t>
        <a:bodyPr/>
        <a:lstStyle/>
        <a:p>
          <a:endParaRPr lang="en-US"/>
        </a:p>
      </dgm:t>
    </dgm:pt>
    <dgm:pt modelId="{207E8484-9A58-4C0A-B467-67FD0193EFDF}">
      <dgm:prSet phldrT="[Text]" custT="1"/>
      <dgm:spPr/>
      <dgm:t>
        <a:bodyPr/>
        <a:lstStyle/>
        <a:p>
          <a:pPr>
            <a:spcAft>
              <a:spcPts val="0"/>
            </a:spcAft>
          </a:pPr>
          <a:r>
            <a:rPr lang="en-US" sz="2400" dirty="0">
              <a:solidFill>
                <a:srgbClr val="6600CC"/>
              </a:solidFill>
            </a:rPr>
            <a:t>Consciente, piensa en el cambio</a:t>
          </a:r>
        </a:p>
      </dgm:t>
    </dgm:pt>
    <dgm:pt modelId="{E73DAB9A-DDC3-4D3C-B93F-1C89191F8719}" type="parTrans" cxnId="{A563CB89-EDA8-47F6-99C2-D9AF25E55A48}">
      <dgm:prSet/>
      <dgm:spPr/>
      <dgm:t>
        <a:bodyPr/>
        <a:lstStyle/>
        <a:p>
          <a:endParaRPr lang="en-US"/>
        </a:p>
      </dgm:t>
    </dgm:pt>
    <dgm:pt modelId="{942E58B0-7A0E-4AD0-9A0C-0B94E6B444AB}" type="sibTrans" cxnId="{A563CB89-EDA8-47F6-99C2-D9AF25E55A48}">
      <dgm:prSet/>
      <dgm:spPr/>
      <dgm:t>
        <a:bodyPr/>
        <a:lstStyle/>
        <a:p>
          <a:endParaRPr lang="en-US"/>
        </a:p>
      </dgm:t>
    </dgm:pt>
    <dgm:pt modelId="{4BDB5B61-75E8-40A3-8356-31D461AFD864}">
      <dgm:prSet phldrT="[Text]" custT="1"/>
      <dgm:spPr/>
      <dgm:t>
        <a:bodyPr/>
        <a:lstStyle/>
        <a:p>
          <a:pPr>
            <a:spcAft>
              <a:spcPts val="0"/>
            </a:spcAft>
          </a:pPr>
          <a:endParaRPr lang="en-US" sz="2400" dirty="0"/>
        </a:p>
      </dgm:t>
    </dgm:pt>
    <dgm:pt modelId="{21284C6C-7D16-4178-9C74-34F042488907}" type="sibTrans" cxnId="{8C8CD135-D16F-4915-89CF-C2F4E936E3B0}">
      <dgm:prSet/>
      <dgm:spPr/>
      <dgm:t>
        <a:bodyPr/>
        <a:lstStyle/>
        <a:p>
          <a:endParaRPr lang="en-US"/>
        </a:p>
      </dgm:t>
    </dgm:pt>
    <dgm:pt modelId="{69F51D62-C0A5-4911-BB70-520FDA597A8D}" type="parTrans" cxnId="{8C8CD135-D16F-4915-89CF-C2F4E936E3B0}">
      <dgm:prSet/>
      <dgm:spPr/>
      <dgm:t>
        <a:bodyPr/>
        <a:lstStyle/>
        <a:p>
          <a:endParaRPr lang="en-US"/>
        </a:p>
      </dgm:t>
    </dgm:pt>
    <dgm:pt modelId="{CAD5AB99-D94D-455D-A3DF-BCDFE36281C4}">
      <dgm:prSet phldrT="[Text]" custT="1"/>
      <dgm:spPr/>
      <dgm:t>
        <a:bodyPr/>
        <a:lstStyle/>
        <a:p>
          <a:pPr>
            <a:spcAft>
              <a:spcPts val="0"/>
            </a:spcAft>
          </a:pPr>
          <a:endParaRPr lang="en-US" sz="2400" dirty="0"/>
        </a:p>
        <a:p>
          <a:pPr>
            <a:spcAft>
              <a:spcPts val="0"/>
            </a:spcAft>
          </a:pPr>
          <a:r>
            <a:rPr lang="en-US" sz="2400" dirty="0">
              <a:solidFill>
                <a:srgbClr val="A50021"/>
              </a:solidFill>
            </a:rPr>
            <a:t>Ignora el</a:t>
          </a:r>
        </a:p>
        <a:p>
          <a:pPr>
            <a:spcAft>
              <a:spcPts val="0"/>
            </a:spcAft>
          </a:pPr>
          <a:r>
            <a:rPr lang="en-US" sz="2400" dirty="0">
              <a:solidFill>
                <a:srgbClr val="A50021"/>
              </a:solidFill>
            </a:rPr>
            <a:t>problema</a:t>
          </a:r>
        </a:p>
      </dgm:t>
    </dgm:pt>
    <dgm:pt modelId="{B2F14077-A0B1-459D-83D3-3D2DF01EDC08}" type="sibTrans" cxnId="{556D355C-F282-468A-B68E-D3A6F421C451}">
      <dgm:prSet/>
      <dgm:spPr/>
      <dgm:t>
        <a:bodyPr/>
        <a:lstStyle/>
        <a:p>
          <a:endParaRPr lang="en-US"/>
        </a:p>
      </dgm:t>
    </dgm:pt>
    <dgm:pt modelId="{E11D0695-17A3-413B-B4AE-517DC4F26BFF}" type="parTrans" cxnId="{556D355C-F282-468A-B68E-D3A6F421C451}">
      <dgm:prSet/>
      <dgm:spPr/>
      <dgm:t>
        <a:bodyPr/>
        <a:lstStyle/>
        <a:p>
          <a:endParaRPr lang="en-US"/>
        </a:p>
      </dgm:t>
    </dgm:pt>
    <dgm:pt modelId="{36C7DB34-AA08-43FC-B754-88AA15F82DC4}" type="pres">
      <dgm:prSet presAssocID="{FD883505-4552-4565-BA43-7D937D22C097}" presName="rootnode" presStyleCnt="0">
        <dgm:presLayoutVars>
          <dgm:chMax/>
          <dgm:chPref/>
          <dgm:dir/>
          <dgm:animLvl val="lvl"/>
        </dgm:presLayoutVars>
      </dgm:prSet>
      <dgm:spPr/>
    </dgm:pt>
    <dgm:pt modelId="{5FC8805C-F3CF-4906-AE60-F6BA2640E83D}" type="pres">
      <dgm:prSet presAssocID="{CAD5AB99-D94D-455D-A3DF-BCDFE36281C4}" presName="composite" presStyleCnt="0"/>
      <dgm:spPr/>
    </dgm:pt>
    <dgm:pt modelId="{E86CF523-9DB0-4AF9-9B9B-88E95239C77B}" type="pres">
      <dgm:prSet presAssocID="{CAD5AB99-D94D-455D-A3DF-BCDFE36281C4}" presName="LShape" presStyleLbl="alignNode1" presStyleIdx="0" presStyleCnt="5" custScaleX="77018" custScaleY="77018" custLinFactNeighborX="-11870" custLinFactNeighborY="63153"/>
      <dgm:spPr/>
    </dgm:pt>
    <dgm:pt modelId="{7B28E0DB-13F6-4BDB-AA21-17F6A7E582EF}" type="pres">
      <dgm:prSet presAssocID="{CAD5AB99-D94D-455D-A3DF-BCDFE36281C4}" presName="ParentText" presStyleLbl="revTx" presStyleIdx="0" presStyleCnt="3" custLinFactNeighborX="-226" custLinFactNeighborY="30864">
        <dgm:presLayoutVars>
          <dgm:chMax val="0"/>
          <dgm:chPref val="0"/>
          <dgm:bulletEnabled val="1"/>
        </dgm:presLayoutVars>
      </dgm:prSet>
      <dgm:spPr/>
    </dgm:pt>
    <dgm:pt modelId="{3C468210-F876-49C7-B17B-021ADFECBD2A}" type="pres">
      <dgm:prSet presAssocID="{CAD5AB99-D94D-455D-A3DF-BCDFE36281C4}" presName="Triangle" presStyleLbl="alignNode1" presStyleIdx="1" presStyleCnt="5" custLinFactX="-58694" custLinFactY="100000" custLinFactNeighborX="-100000" custLinFactNeighborY="197497"/>
      <dgm:spPr/>
    </dgm:pt>
    <dgm:pt modelId="{89E3B890-E5AF-49C4-AACA-A85E08A7C395}" type="pres">
      <dgm:prSet presAssocID="{B2F14077-A0B1-459D-83D3-3D2DF01EDC08}" presName="sibTrans" presStyleCnt="0"/>
      <dgm:spPr/>
    </dgm:pt>
    <dgm:pt modelId="{BB904247-C2A2-4A53-98D4-A633D82E06C0}" type="pres">
      <dgm:prSet presAssocID="{B2F14077-A0B1-459D-83D3-3D2DF01EDC08}" presName="space" presStyleCnt="0"/>
      <dgm:spPr/>
    </dgm:pt>
    <dgm:pt modelId="{7BA2142D-F716-4984-8A80-FF2C74BDF3B8}" type="pres">
      <dgm:prSet presAssocID="{207E8484-9A58-4C0A-B467-67FD0193EFDF}" presName="composite" presStyleCnt="0"/>
      <dgm:spPr/>
    </dgm:pt>
    <dgm:pt modelId="{E0860E0B-C013-412D-B476-760497933CAF}" type="pres">
      <dgm:prSet presAssocID="{207E8484-9A58-4C0A-B467-67FD0193EFDF}" presName="LShape" presStyleLbl="alignNode1" presStyleIdx="2" presStyleCnt="5" custScaleX="75984" custScaleY="83714" custLinFactNeighborX="-32848" custLinFactNeighborY="48554"/>
      <dgm:spPr/>
    </dgm:pt>
    <dgm:pt modelId="{2D1F94D3-0763-4FCB-BCAD-30C3ED446C47}" type="pres">
      <dgm:prSet presAssocID="{207E8484-9A58-4C0A-B467-67FD0193EFDF}" presName="ParentText" presStyleLbl="revTx" presStyleIdx="1" presStyleCnt="3" custLinFactNeighborX="-22434" custLinFactNeighborY="38869">
        <dgm:presLayoutVars>
          <dgm:chMax val="0"/>
          <dgm:chPref val="0"/>
          <dgm:bulletEnabled val="1"/>
        </dgm:presLayoutVars>
      </dgm:prSet>
      <dgm:spPr/>
    </dgm:pt>
    <dgm:pt modelId="{B1134024-9FB9-42E2-A2C3-6E57A63CAB64}" type="pres">
      <dgm:prSet presAssocID="{207E8484-9A58-4C0A-B467-67FD0193EFDF}" presName="Triangle" presStyleLbl="alignNode1" presStyleIdx="3" presStyleCnt="5" custLinFactX="-100000" custLinFactY="100000" custLinFactNeighborX="-161057" custLinFactNeighborY="112476"/>
      <dgm:spPr/>
    </dgm:pt>
    <dgm:pt modelId="{C40836E3-EC8E-4AAC-9F41-6889A0BE8705}" type="pres">
      <dgm:prSet presAssocID="{942E58B0-7A0E-4AD0-9A0C-0B94E6B444AB}" presName="sibTrans" presStyleCnt="0"/>
      <dgm:spPr/>
    </dgm:pt>
    <dgm:pt modelId="{CE9A1701-3803-4F04-B86D-B0E98418BA1A}" type="pres">
      <dgm:prSet presAssocID="{942E58B0-7A0E-4AD0-9A0C-0B94E6B444AB}" presName="space" presStyleCnt="0"/>
      <dgm:spPr/>
    </dgm:pt>
    <dgm:pt modelId="{00CB48FA-AB2D-4F1B-967C-E6BD69BB3613}" type="pres">
      <dgm:prSet presAssocID="{4BDB5B61-75E8-40A3-8356-31D461AFD864}" presName="composite" presStyleCnt="0"/>
      <dgm:spPr/>
    </dgm:pt>
    <dgm:pt modelId="{1F407FD4-8F37-4A2D-85DA-6F3107603417}" type="pres">
      <dgm:prSet presAssocID="{4BDB5B61-75E8-40A3-8356-31D461AFD864}" presName="LShape" presStyleLbl="alignNode1" presStyleIdx="4" presStyleCnt="5" custScaleX="77014" custScaleY="87293" custLinFactNeighborX="-49939" custLinFactNeighborY="22951"/>
      <dgm:spPr/>
    </dgm:pt>
    <dgm:pt modelId="{638765B9-27A4-4E6E-904E-48C72A9116D3}" type="pres">
      <dgm:prSet presAssocID="{4BDB5B61-75E8-40A3-8356-31D461AFD864}" presName="ParentText" presStyleLbl="revTx" presStyleIdx="2" presStyleCnt="3" custScaleX="77650" custLinFactY="-83256" custLinFactNeighborX="11163" custLinFactNeighborY="-100000">
        <dgm:presLayoutVars>
          <dgm:chMax val="0"/>
          <dgm:chPref val="0"/>
          <dgm:bulletEnabled val="1"/>
        </dgm:presLayoutVars>
      </dgm:prSet>
      <dgm:spPr/>
    </dgm:pt>
  </dgm:ptLst>
  <dgm:cxnLst>
    <dgm:cxn modelId="{14E7EB11-1E0B-450C-9188-CB4B4BECB33F}" type="presOf" srcId="{4BDB5B61-75E8-40A3-8356-31D461AFD864}" destId="{638765B9-27A4-4E6E-904E-48C72A9116D3}" srcOrd="0" destOrd="0" presId="urn:microsoft.com/office/officeart/2009/3/layout/StepUpProcess"/>
    <dgm:cxn modelId="{8C8CD135-D16F-4915-89CF-C2F4E936E3B0}" srcId="{FD883505-4552-4565-BA43-7D937D22C097}" destId="{4BDB5B61-75E8-40A3-8356-31D461AFD864}" srcOrd="2" destOrd="0" parTransId="{69F51D62-C0A5-4911-BB70-520FDA597A8D}" sibTransId="{21284C6C-7D16-4178-9C74-34F042488907}"/>
    <dgm:cxn modelId="{DF02F239-973B-4800-BA6C-CC4D9A1F3CBA}" type="presOf" srcId="{207E8484-9A58-4C0A-B467-67FD0193EFDF}" destId="{2D1F94D3-0763-4FCB-BCAD-30C3ED446C47}" srcOrd="0" destOrd="0" presId="urn:microsoft.com/office/officeart/2009/3/layout/StepUpProcess"/>
    <dgm:cxn modelId="{556D355C-F282-468A-B68E-D3A6F421C451}" srcId="{FD883505-4552-4565-BA43-7D937D22C097}" destId="{CAD5AB99-D94D-455D-A3DF-BCDFE36281C4}" srcOrd="0" destOrd="0" parTransId="{E11D0695-17A3-413B-B4AE-517DC4F26BFF}" sibTransId="{B2F14077-A0B1-459D-83D3-3D2DF01EDC08}"/>
    <dgm:cxn modelId="{78BE6466-4B82-4A48-A930-CA6F4F98D220}" type="presOf" srcId="{FD883505-4552-4565-BA43-7D937D22C097}" destId="{36C7DB34-AA08-43FC-B754-88AA15F82DC4}" srcOrd="0" destOrd="0" presId="urn:microsoft.com/office/officeart/2009/3/layout/StepUpProcess"/>
    <dgm:cxn modelId="{A563CB89-EDA8-47F6-99C2-D9AF25E55A48}" srcId="{FD883505-4552-4565-BA43-7D937D22C097}" destId="{207E8484-9A58-4C0A-B467-67FD0193EFDF}" srcOrd="1" destOrd="0" parTransId="{E73DAB9A-DDC3-4D3C-B93F-1C89191F8719}" sibTransId="{942E58B0-7A0E-4AD0-9A0C-0B94E6B444AB}"/>
    <dgm:cxn modelId="{A2F001AB-2F36-4699-BC4B-44A70381A5B0}" type="presOf" srcId="{CAD5AB99-D94D-455D-A3DF-BCDFE36281C4}" destId="{7B28E0DB-13F6-4BDB-AA21-17F6A7E582EF}" srcOrd="0" destOrd="0" presId="urn:microsoft.com/office/officeart/2009/3/layout/StepUpProcess"/>
    <dgm:cxn modelId="{0AF5B9A9-DC98-4E43-9A51-9231F4CD31B1}" type="presParOf" srcId="{36C7DB34-AA08-43FC-B754-88AA15F82DC4}" destId="{5FC8805C-F3CF-4906-AE60-F6BA2640E83D}" srcOrd="0" destOrd="0" presId="urn:microsoft.com/office/officeart/2009/3/layout/StepUpProcess"/>
    <dgm:cxn modelId="{A77581D2-57B8-4F47-993F-83D73BB4A2A7}" type="presParOf" srcId="{5FC8805C-F3CF-4906-AE60-F6BA2640E83D}" destId="{E86CF523-9DB0-4AF9-9B9B-88E95239C77B}" srcOrd="0" destOrd="0" presId="urn:microsoft.com/office/officeart/2009/3/layout/StepUpProcess"/>
    <dgm:cxn modelId="{9182176E-E126-413C-8A0D-A0235A9543AD}" type="presParOf" srcId="{5FC8805C-F3CF-4906-AE60-F6BA2640E83D}" destId="{7B28E0DB-13F6-4BDB-AA21-17F6A7E582EF}" srcOrd="1" destOrd="0" presId="urn:microsoft.com/office/officeart/2009/3/layout/StepUpProcess"/>
    <dgm:cxn modelId="{7EA27AB8-4651-420E-A165-C6DC6F5789B1}" type="presParOf" srcId="{5FC8805C-F3CF-4906-AE60-F6BA2640E83D}" destId="{3C468210-F876-49C7-B17B-021ADFECBD2A}" srcOrd="2" destOrd="0" presId="urn:microsoft.com/office/officeart/2009/3/layout/StepUpProcess"/>
    <dgm:cxn modelId="{5F4208C9-E615-43E9-8FEC-AE52A460653D}" type="presParOf" srcId="{36C7DB34-AA08-43FC-B754-88AA15F82DC4}" destId="{89E3B890-E5AF-49C4-AACA-A85E08A7C395}" srcOrd="1" destOrd="0" presId="urn:microsoft.com/office/officeart/2009/3/layout/StepUpProcess"/>
    <dgm:cxn modelId="{A3B724E7-2575-4971-BD90-D327E14353F7}" type="presParOf" srcId="{89E3B890-E5AF-49C4-AACA-A85E08A7C395}" destId="{BB904247-C2A2-4A53-98D4-A633D82E06C0}" srcOrd="0" destOrd="0" presId="urn:microsoft.com/office/officeart/2009/3/layout/StepUpProcess"/>
    <dgm:cxn modelId="{8700061A-C5AE-4BFC-825B-8959681A20E3}" type="presParOf" srcId="{36C7DB34-AA08-43FC-B754-88AA15F82DC4}" destId="{7BA2142D-F716-4984-8A80-FF2C74BDF3B8}" srcOrd="2" destOrd="0" presId="urn:microsoft.com/office/officeart/2009/3/layout/StepUpProcess"/>
    <dgm:cxn modelId="{7682C911-3AC4-414F-9585-8809682444A3}" type="presParOf" srcId="{7BA2142D-F716-4984-8A80-FF2C74BDF3B8}" destId="{E0860E0B-C013-412D-B476-760497933CAF}" srcOrd="0" destOrd="0" presId="urn:microsoft.com/office/officeart/2009/3/layout/StepUpProcess"/>
    <dgm:cxn modelId="{4B387302-9212-4F90-A49B-A6E89999E7D5}" type="presParOf" srcId="{7BA2142D-F716-4984-8A80-FF2C74BDF3B8}" destId="{2D1F94D3-0763-4FCB-BCAD-30C3ED446C47}" srcOrd="1" destOrd="0" presId="urn:microsoft.com/office/officeart/2009/3/layout/StepUpProcess"/>
    <dgm:cxn modelId="{E10E6B8D-A543-4561-8A90-D829D003F7F1}" type="presParOf" srcId="{7BA2142D-F716-4984-8A80-FF2C74BDF3B8}" destId="{B1134024-9FB9-42E2-A2C3-6E57A63CAB64}" srcOrd="2" destOrd="0" presId="urn:microsoft.com/office/officeart/2009/3/layout/StepUpProcess"/>
    <dgm:cxn modelId="{F7F741F4-916A-429E-9D6D-F4CE17750335}" type="presParOf" srcId="{36C7DB34-AA08-43FC-B754-88AA15F82DC4}" destId="{C40836E3-EC8E-4AAC-9F41-6889A0BE8705}" srcOrd="3" destOrd="0" presId="urn:microsoft.com/office/officeart/2009/3/layout/StepUpProcess"/>
    <dgm:cxn modelId="{FDAAFAF9-5792-4BF0-8D4D-BF8276F0E804}" type="presParOf" srcId="{C40836E3-EC8E-4AAC-9F41-6889A0BE8705}" destId="{CE9A1701-3803-4F04-B86D-B0E98418BA1A}" srcOrd="0" destOrd="0" presId="urn:microsoft.com/office/officeart/2009/3/layout/StepUpProcess"/>
    <dgm:cxn modelId="{E6B78724-7A0B-4494-8661-82BF1765B481}" type="presParOf" srcId="{36C7DB34-AA08-43FC-B754-88AA15F82DC4}" destId="{00CB48FA-AB2D-4F1B-967C-E6BD69BB3613}" srcOrd="4" destOrd="0" presId="urn:microsoft.com/office/officeart/2009/3/layout/StepUpProcess"/>
    <dgm:cxn modelId="{D0A14C3A-0BAB-431C-ABC6-DE6AC733A63C}" type="presParOf" srcId="{00CB48FA-AB2D-4F1B-967C-E6BD69BB3613}" destId="{1F407FD4-8F37-4A2D-85DA-6F3107603417}" srcOrd="0" destOrd="0" presId="urn:microsoft.com/office/officeart/2009/3/layout/StepUpProcess"/>
    <dgm:cxn modelId="{7708BB7E-3C82-4F18-9337-407207E35D1A}" type="presParOf" srcId="{00CB48FA-AB2D-4F1B-967C-E6BD69BB3613}" destId="{638765B9-27A4-4E6E-904E-48C72A9116D3}" srcOrd="1" destOrd="0" presId="urn:microsoft.com/office/officeart/2009/3/layout/StepUp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CF523-9DB0-4AF9-9B9B-88E95239C77B}">
      <dsp:nvSpPr>
        <dsp:cNvPr id="0" name=""/>
        <dsp:cNvSpPr/>
      </dsp:nvSpPr>
      <dsp:spPr>
        <a:xfrm rot="5400000">
          <a:off x="114158" y="2299443"/>
          <a:ext cx="1007054" cy="1675715"/>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28E0DB-13F6-4BDB-AA21-17F6A7E582EF}">
      <dsp:nvSpPr>
        <dsp:cNvPr id="0" name=""/>
        <dsp:cNvSpPr/>
      </dsp:nvSpPr>
      <dsp:spPr>
        <a:xfrm>
          <a:off x="0" y="2342197"/>
          <a:ext cx="1964275"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endParaRPr lang="en-US" sz="2400" kern="1200" dirty="0"/>
        </a:p>
        <a:p>
          <a:pPr marL="0" lvl="0" indent="0" algn="l" defTabSz="1066800">
            <a:lnSpc>
              <a:spcPct val="90000"/>
            </a:lnSpc>
            <a:spcBef>
              <a:spcPct val="0"/>
            </a:spcBef>
            <a:spcAft>
              <a:spcPts val="0"/>
            </a:spcAft>
            <a:buNone/>
          </a:pPr>
          <a:r>
            <a:rPr lang="en-US" sz="2400" kern="1200" dirty="0">
              <a:solidFill>
                <a:srgbClr val="A50021"/>
              </a:solidFill>
            </a:rPr>
            <a:t>Ignora el</a:t>
          </a:r>
        </a:p>
        <a:p>
          <a:pPr marL="0" lvl="0" indent="0" algn="l" defTabSz="1066800">
            <a:lnSpc>
              <a:spcPct val="90000"/>
            </a:lnSpc>
            <a:spcBef>
              <a:spcPct val="0"/>
            </a:spcBef>
            <a:spcAft>
              <a:spcPts val="0"/>
            </a:spcAft>
            <a:buNone/>
          </a:pPr>
          <a:r>
            <a:rPr lang="en-US" sz="2400" kern="1200" dirty="0">
              <a:solidFill>
                <a:srgbClr val="A50021"/>
              </a:solidFill>
            </a:rPr>
            <a:t>problema</a:t>
          </a:r>
        </a:p>
      </dsp:txBody>
      <dsp:txXfrm>
        <a:off x="0" y="2342197"/>
        <a:ext cx="1964275" cy="1721802"/>
      </dsp:txXfrm>
    </dsp:sp>
    <dsp:sp modelId="{3C468210-F876-49C7-B17B-021ADFECBD2A}">
      <dsp:nvSpPr>
        <dsp:cNvPr id="0" name=""/>
        <dsp:cNvSpPr/>
      </dsp:nvSpPr>
      <dsp:spPr>
        <a:xfrm>
          <a:off x="1009412" y="2166063"/>
          <a:ext cx="370617" cy="370617"/>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860E0B-C013-412D-B476-760497933CAF}">
      <dsp:nvSpPr>
        <dsp:cNvPr id="0" name=""/>
        <dsp:cNvSpPr/>
      </dsp:nvSpPr>
      <dsp:spPr>
        <a:xfrm rot="5400000">
          <a:off x="1802779" y="1524767"/>
          <a:ext cx="1094608" cy="1653218"/>
        </a:xfrm>
        <a:prstGeom prst="corner">
          <a:avLst>
            <a:gd name="adj1" fmla="val 16120"/>
            <a:gd name="adj2" fmla="val 1611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1F94D3-0763-4FCB-BCAD-30C3ED446C47}">
      <dsp:nvSpPr>
        <dsp:cNvPr id="0" name=""/>
        <dsp:cNvSpPr/>
      </dsp:nvSpPr>
      <dsp:spPr>
        <a:xfrm>
          <a:off x="1752064" y="1947958"/>
          <a:ext cx="1964275"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r>
            <a:rPr lang="en-US" sz="2400" kern="1200" dirty="0">
              <a:solidFill>
                <a:srgbClr val="6600CC"/>
              </a:solidFill>
            </a:rPr>
            <a:t>Consciente, piensa en el cambio</a:t>
          </a:r>
        </a:p>
      </dsp:txBody>
      <dsp:txXfrm>
        <a:off x="1752064" y="1947958"/>
        <a:ext cx="1964275" cy="1721802"/>
      </dsp:txXfrm>
    </dsp:sp>
    <dsp:sp modelId="{B1134024-9FB9-42E2-A2C3-6E57A63CAB64}">
      <dsp:nvSpPr>
        <dsp:cNvPr id="0" name=""/>
        <dsp:cNvSpPr/>
      </dsp:nvSpPr>
      <dsp:spPr>
        <a:xfrm>
          <a:off x="2818863" y="1255925"/>
          <a:ext cx="370617" cy="370617"/>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407FD4-8F37-4A2D-85DA-6F3107603417}">
      <dsp:nvSpPr>
        <dsp:cNvPr id="0" name=""/>
        <dsp:cNvSpPr/>
      </dsp:nvSpPr>
      <dsp:spPr>
        <a:xfrm rot="5400000">
          <a:off x="3562122" y="583753"/>
          <a:ext cx="1141405" cy="1675628"/>
        </a:xfrm>
        <a:prstGeom prst="corner">
          <a:avLst>
            <a:gd name="adj1" fmla="val 16120"/>
            <a:gd name="adj2" fmla="val 1611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8765B9-27A4-4E6E-904E-48C72A9116D3}">
      <dsp:nvSpPr>
        <dsp:cNvPr id="0" name=""/>
        <dsp:cNvSpPr/>
      </dsp:nvSpPr>
      <dsp:spPr>
        <a:xfrm>
          <a:off x="4570740" y="0"/>
          <a:ext cx="1525259" cy="1721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endParaRPr lang="en-US" sz="2400" kern="1200" dirty="0"/>
        </a:p>
      </dsp:txBody>
      <dsp:txXfrm>
        <a:off x="4570740" y="0"/>
        <a:ext cx="1525259" cy="1721802"/>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0.67073</cdr:x>
      <cdr:y>0.16667</cdr:y>
    </cdr:from>
    <cdr:to>
      <cdr:x>0.95122</cdr:x>
      <cdr:y>0.26101</cdr:y>
    </cdr:to>
    <cdr:sp macro="" textlink="">
      <cdr:nvSpPr>
        <cdr:cNvPr id="2" name="TextBox 1"/>
        <cdr:cNvSpPr txBox="1"/>
      </cdr:nvSpPr>
      <cdr:spPr>
        <a:xfrm xmlns:a="http://schemas.openxmlformats.org/drawingml/2006/main">
          <a:off x="4191000" y="685800"/>
          <a:ext cx="1752600" cy="3881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a:solidFill>
                <a:srgbClr val="C00000"/>
              </a:solidFill>
            </a:rPr>
            <a:t>“Nada somnoliento”</a:t>
          </a:r>
        </a:p>
      </cdr:txBody>
    </cdr:sp>
  </cdr:relSizeAnchor>
  <cdr:relSizeAnchor xmlns:cdr="http://schemas.openxmlformats.org/drawingml/2006/chartDrawing">
    <cdr:from>
      <cdr:x>0.7439</cdr:x>
      <cdr:y>0.68389</cdr:y>
    </cdr:from>
    <cdr:to>
      <cdr:x>0.94872</cdr:x>
      <cdr:y>0.77823</cdr:y>
    </cdr:to>
    <cdr:sp macro="" textlink="">
      <cdr:nvSpPr>
        <cdr:cNvPr id="3" name="TextBox 1"/>
        <cdr:cNvSpPr txBox="1"/>
      </cdr:nvSpPr>
      <cdr:spPr>
        <a:xfrm xmlns:a="http://schemas.openxmlformats.org/drawingml/2006/main">
          <a:off x="4648200" y="2814060"/>
          <a:ext cx="1279797" cy="38819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600" b="1" dirty="0">
              <a:solidFill>
                <a:srgbClr val="C00000"/>
              </a:solidFill>
            </a:rPr>
            <a:t>"Ligeramente</a:t>
          </a:r>
        </a:p>
        <a:p xmlns:a="http://schemas.openxmlformats.org/drawingml/2006/main">
          <a:r>
            <a:rPr lang="en-US" sz="1600" b="1" dirty="0">
              <a:solidFill>
                <a:srgbClr val="C00000"/>
              </a:solidFill>
            </a:rPr>
            <a:t> somnoliento</a:t>
          </a:r>
        </a:p>
      </cdr:txBody>
    </cdr:sp>
  </cdr:relSizeAnchor>
  <cdr:relSizeAnchor xmlns:cdr="http://schemas.openxmlformats.org/drawingml/2006/chartDrawing">
    <cdr:from>
      <cdr:x>0.08537</cdr:x>
      <cdr:y>0.01748</cdr:y>
    </cdr:from>
    <cdr:to>
      <cdr:x>0.94512</cdr:x>
      <cdr:y>0.09259</cdr:y>
    </cdr:to>
    <cdr:grpSp>
      <cdr:nvGrpSpPr>
        <cdr:cNvPr id="10" name="Grupo 9">
          <a:extLst xmlns:a="http://schemas.openxmlformats.org/drawingml/2006/main">
            <a:ext uri="{FF2B5EF4-FFF2-40B4-BE49-F238E27FC236}">
              <a16:creationId xmlns:a16="http://schemas.microsoft.com/office/drawing/2014/main" id="{8E3A6A5A-C707-C9C1-B11B-7969BDED7148}"/>
            </a:ext>
          </a:extLst>
        </cdr:cNvPr>
        <cdr:cNvGrpSpPr/>
      </cdr:nvGrpSpPr>
      <cdr:grpSpPr>
        <a:xfrm xmlns:a="http://schemas.openxmlformats.org/drawingml/2006/main">
          <a:off x="533426" y="71927"/>
          <a:ext cx="5372062" cy="309062"/>
          <a:chOff x="533400" y="71932"/>
          <a:chExt cx="5372100" cy="309068"/>
        </a:xfrm>
      </cdr:grpSpPr>
      <cdr:sp macro="" textlink="">
        <cdr:nvSpPr>
          <cdr:cNvPr id="4" name="CuadroTexto 3">
            <a:extLst xmlns:a="http://schemas.openxmlformats.org/drawingml/2006/main">
              <a:ext uri="{FF2B5EF4-FFF2-40B4-BE49-F238E27FC236}">
                <a16:creationId xmlns:a16="http://schemas.microsoft.com/office/drawing/2014/main" id="{708A9E4F-26DA-2D22-81F7-FE487EFC1865}"/>
              </a:ext>
            </a:extLst>
          </cdr:cNvPr>
          <cdr:cNvSpPr txBox="1"/>
        </cdr:nvSpPr>
        <cdr:spPr>
          <a:xfrm xmlns:a="http://schemas.openxmlformats.org/drawingml/2006/main">
            <a:off x="533400" y="71932"/>
            <a:ext cx="761995" cy="22333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s-MX" sz="1200" dirty="0"/>
              <a:t>Nada</a:t>
            </a:r>
          </a:p>
        </cdr:txBody>
      </cdr:sp>
      <cdr:sp macro="" textlink="">
        <cdr:nvSpPr>
          <cdr:cNvPr id="5" name="CuadroTexto 1">
            <a:extLst xmlns:a="http://schemas.openxmlformats.org/drawingml/2006/main">
              <a:ext uri="{FF2B5EF4-FFF2-40B4-BE49-F238E27FC236}">
                <a16:creationId xmlns:a16="http://schemas.microsoft.com/office/drawing/2014/main" id="{26C7876F-5F73-94F5-DA27-8231B11D80EA}"/>
              </a:ext>
            </a:extLst>
          </cdr:cNvPr>
          <cdr:cNvSpPr txBox="1"/>
        </cdr:nvSpPr>
        <cdr:spPr>
          <a:xfrm xmlns:a="http://schemas.openxmlformats.org/drawingml/2006/main">
            <a:off x="1676419" y="91019"/>
            <a:ext cx="761995" cy="223331"/>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200" dirty="0"/>
              <a:t>Ligeramente</a:t>
            </a:r>
          </a:p>
        </cdr:txBody>
      </cdr:sp>
      <cdr:sp macro="" textlink="">
        <cdr:nvSpPr>
          <cdr:cNvPr id="6" name="CuadroTexto 1">
            <a:extLst xmlns:a="http://schemas.openxmlformats.org/drawingml/2006/main">
              <a:ext uri="{FF2B5EF4-FFF2-40B4-BE49-F238E27FC236}">
                <a16:creationId xmlns:a16="http://schemas.microsoft.com/office/drawing/2014/main" id="{26C7876F-5F73-94F5-DA27-8231B11D80EA}"/>
              </a:ext>
            </a:extLst>
          </cdr:cNvPr>
          <cdr:cNvSpPr txBox="1"/>
        </cdr:nvSpPr>
        <cdr:spPr>
          <a:xfrm xmlns:a="http://schemas.openxmlformats.org/drawingml/2006/main">
            <a:off x="2743200" y="76909"/>
            <a:ext cx="1066793" cy="304091"/>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200" dirty="0"/>
              <a:t>Moderadamente</a:t>
            </a:r>
          </a:p>
        </cdr:txBody>
      </cdr:sp>
      <cdr:sp macro="" textlink="">
        <cdr:nvSpPr>
          <cdr:cNvPr id="7" name="CuadroTexto 1">
            <a:extLst xmlns:a="http://schemas.openxmlformats.org/drawingml/2006/main">
              <a:ext uri="{FF2B5EF4-FFF2-40B4-BE49-F238E27FC236}">
                <a16:creationId xmlns:a16="http://schemas.microsoft.com/office/drawing/2014/main" id="{26C7876F-5F73-94F5-DA27-8231B11D80EA}"/>
              </a:ext>
            </a:extLst>
          </cdr:cNvPr>
          <cdr:cNvSpPr txBox="1"/>
        </cdr:nvSpPr>
        <cdr:spPr>
          <a:xfrm xmlns:a="http://schemas.openxmlformats.org/drawingml/2006/main">
            <a:off x="4114800" y="76200"/>
            <a:ext cx="609596" cy="289970"/>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200" dirty="0"/>
              <a:t>Muy</a:t>
            </a:r>
          </a:p>
        </cdr:txBody>
      </cdr:sp>
      <cdr:sp macro="" textlink="">
        <cdr:nvSpPr>
          <cdr:cNvPr id="8" name="CuadroTexto 1">
            <a:extLst xmlns:a="http://schemas.openxmlformats.org/drawingml/2006/main">
              <a:ext uri="{FF2B5EF4-FFF2-40B4-BE49-F238E27FC236}">
                <a16:creationId xmlns:a16="http://schemas.microsoft.com/office/drawing/2014/main" id="{26C7876F-5F73-94F5-DA27-8231B11D80EA}"/>
              </a:ext>
            </a:extLst>
          </cdr:cNvPr>
          <cdr:cNvSpPr txBox="1"/>
        </cdr:nvSpPr>
        <cdr:spPr>
          <a:xfrm xmlns:a="http://schemas.openxmlformats.org/drawingml/2006/main">
            <a:off x="4955011" y="89514"/>
            <a:ext cx="950489" cy="205750"/>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200" dirty="0"/>
              <a:t>No Sabe</a:t>
            </a:r>
          </a:p>
        </cdr:txBody>
      </cdr:sp>
    </cdr:grpSp>
  </cdr:relSizeAnchor>
</c:userShapes>
</file>

<file path=ppt/drawings/drawing2.xml><?xml version="1.0" encoding="utf-8"?>
<c:userShapes xmlns:c="http://schemas.openxmlformats.org/drawingml/2006/chart">
  <cdr:relSizeAnchor xmlns:cdr="http://schemas.openxmlformats.org/drawingml/2006/chartDrawing">
    <cdr:from>
      <cdr:x>0.77647</cdr:x>
      <cdr:y>0.22254</cdr:y>
    </cdr:from>
    <cdr:to>
      <cdr:x>1</cdr:x>
      <cdr:y>0.30875</cdr:y>
    </cdr:to>
    <cdr:sp macro="" textlink="">
      <cdr:nvSpPr>
        <cdr:cNvPr id="2" name="TextBox 1"/>
        <cdr:cNvSpPr txBox="1"/>
      </cdr:nvSpPr>
      <cdr:spPr>
        <a:xfrm xmlns:a="http://schemas.openxmlformats.org/drawingml/2006/main">
          <a:off x="5121497" y="1068324"/>
          <a:ext cx="1474375" cy="413859"/>
        </a:xfrm>
        <a:prstGeom xmlns:a="http://schemas.openxmlformats.org/drawingml/2006/main" prst="rect">
          <a:avLst/>
        </a:prstGeom>
      </cdr:spPr>
      <cdr:txBody>
        <a:bodyPr xmlns:a="http://schemas.openxmlformats.org/drawingml/2006/main" wrap="none" rtlCol="0"/>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r>
            <a:rPr lang="en-US" sz="1800" b="1" dirty="0">
              <a:solidFill>
                <a:srgbClr val="C00000"/>
              </a:solidFill>
            </a:rPr>
            <a:t>6 </a:t>
          </a:r>
          <a:r>
            <a:rPr lang="en-US" b="1" dirty="0">
              <a:solidFill>
                <a:srgbClr val="C00000"/>
              </a:solidFill>
            </a:rPr>
            <a:t>a</a:t>
          </a:r>
          <a:r>
            <a:rPr lang="en-US" sz="1800" b="1" dirty="0">
              <a:solidFill>
                <a:srgbClr val="C00000"/>
              </a:solidFill>
            </a:rPr>
            <a:t> 7.9 Horas</a:t>
          </a:r>
        </a:p>
      </cdr:txBody>
    </cdr:sp>
  </cdr:relSizeAnchor>
  <cdr:relSizeAnchor xmlns:cdr="http://schemas.openxmlformats.org/drawingml/2006/chartDrawing">
    <cdr:from>
      <cdr:x>0.31765</cdr:x>
      <cdr:y>0.7931</cdr:y>
    </cdr:from>
    <cdr:to>
      <cdr:x>0.54118</cdr:x>
      <cdr:y>0.87931</cdr:y>
    </cdr:to>
    <cdr:sp macro="" textlink="">
      <cdr:nvSpPr>
        <cdr:cNvPr id="3" name="TextBox 1"/>
        <cdr:cNvSpPr txBox="1"/>
      </cdr:nvSpPr>
      <cdr:spPr>
        <a:xfrm xmlns:a="http://schemas.openxmlformats.org/drawingml/2006/main">
          <a:off x="2057400" y="3505200"/>
          <a:ext cx="1447800" cy="3810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dirty="0">
              <a:solidFill>
                <a:srgbClr val="C00000"/>
              </a:solidFill>
            </a:rPr>
            <a:t>4 a 5.9 Horas</a:t>
          </a:r>
        </a:p>
      </cdr:txBody>
    </cdr:sp>
  </cdr:relSizeAnchor>
  <cdr:relSizeAnchor xmlns:cdr="http://schemas.openxmlformats.org/drawingml/2006/chartDrawing">
    <cdr:from>
      <cdr:x>0.21118</cdr:x>
      <cdr:y>0.44444</cdr:y>
    </cdr:from>
    <cdr:to>
      <cdr:x>0.43471</cdr:x>
      <cdr:y>0.53065</cdr:y>
    </cdr:to>
    <cdr:sp macro="" textlink="">
      <cdr:nvSpPr>
        <cdr:cNvPr id="4" name="TextBox 1"/>
        <cdr:cNvSpPr txBox="1"/>
      </cdr:nvSpPr>
      <cdr:spPr>
        <a:xfrm xmlns:a="http://schemas.openxmlformats.org/drawingml/2006/main">
          <a:off x="1392936" y="2133600"/>
          <a:ext cx="1474376" cy="41386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dirty="0">
              <a:solidFill>
                <a:srgbClr val="FFFF00"/>
              </a:solidFill>
            </a:rPr>
            <a:t>&lt; 4 Horas</a:t>
          </a:r>
        </a:p>
      </cdr:txBody>
    </cdr:sp>
  </cdr:relSizeAnchor>
  <cdr:relSizeAnchor xmlns:cdr="http://schemas.openxmlformats.org/drawingml/2006/chartDrawing">
    <cdr:from>
      <cdr:x>0.39603</cdr:x>
      <cdr:y>0.06512</cdr:y>
    </cdr:from>
    <cdr:to>
      <cdr:x>0.52544</cdr:x>
      <cdr:y>0.20305</cdr:y>
    </cdr:to>
    <cdr:sp macro="" textlink="">
      <cdr:nvSpPr>
        <cdr:cNvPr id="5" name="TextBox 1"/>
        <cdr:cNvSpPr txBox="1"/>
      </cdr:nvSpPr>
      <cdr:spPr>
        <a:xfrm xmlns:a="http://schemas.openxmlformats.org/drawingml/2006/main">
          <a:off x="2612136" y="312615"/>
          <a:ext cx="853572" cy="66214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dirty="0">
              <a:solidFill>
                <a:srgbClr val="C00000"/>
              </a:solidFill>
            </a:rPr>
            <a:t>No</a:t>
          </a:r>
        </a:p>
        <a:p xmlns:a="http://schemas.openxmlformats.org/drawingml/2006/main">
          <a:r>
            <a:rPr lang="en-US" sz="1800" b="1" dirty="0">
              <a:solidFill>
                <a:srgbClr val="C00000"/>
              </a:solidFill>
            </a:rPr>
            <a:t>Sabe</a:t>
          </a:r>
        </a:p>
      </cdr:txBody>
    </cdr:sp>
  </cdr:relSizeAnchor>
</c:userShapes>
</file>

<file path=ppt/drawings/drawing3.xml><?xml version="1.0" encoding="utf-8"?>
<c:userShapes xmlns:c="http://schemas.openxmlformats.org/drawingml/2006/chart">
  <cdr:relSizeAnchor xmlns:cdr="http://schemas.openxmlformats.org/drawingml/2006/chartDrawing">
    <cdr:from>
      <cdr:x>0.78431</cdr:x>
      <cdr:y>0.27419</cdr:y>
    </cdr:from>
    <cdr:to>
      <cdr:x>0.98039</cdr:x>
      <cdr:y>0.59677</cdr:y>
    </cdr:to>
    <cdr:grpSp>
      <cdr:nvGrpSpPr>
        <cdr:cNvPr id="4" name="3 Grupo">
          <a:extLst xmlns:a="http://schemas.openxmlformats.org/drawingml/2006/main">
            <a:ext uri="{FF2B5EF4-FFF2-40B4-BE49-F238E27FC236}">
              <a16:creationId xmlns:a16="http://schemas.microsoft.com/office/drawing/2014/main" id="{53D8BE4E-34A8-9F5B-D2A8-B4839F20CCD7}"/>
            </a:ext>
          </a:extLst>
        </cdr:cNvPr>
        <cdr:cNvGrpSpPr/>
      </cdr:nvGrpSpPr>
      <cdr:grpSpPr>
        <a:xfrm xmlns:a="http://schemas.openxmlformats.org/drawingml/2006/main">
          <a:off x="6095971" y="1295383"/>
          <a:ext cx="1524012" cy="1523997"/>
          <a:chOff x="6096000" y="1295400"/>
          <a:chExt cx="1524000" cy="1524000"/>
        </a:xfrm>
      </cdr:grpSpPr>
      <cdr:sp macro="" textlink="">
        <cdr:nvSpPr>
          <cdr:cNvPr id="2" name="3 CuadroTexto"/>
          <cdr:cNvSpPr txBox="1"/>
        </cdr:nvSpPr>
        <cdr:spPr>
          <a:xfrm xmlns:a="http://schemas.openxmlformats.org/drawingml/2006/main">
            <a:off x="6096000" y="1295400"/>
            <a:ext cx="1524000" cy="276999"/>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s-MX" sz="1200" dirty="0"/>
              <a:t>Horas en cama:</a:t>
            </a:r>
          </a:p>
        </cdr:txBody>
      </cdr:sp>
      <cdr:sp macro="" textlink="">
        <cdr:nvSpPr>
          <cdr:cNvPr id="3" name="2 CuadroTexto"/>
          <cdr:cNvSpPr txBox="1"/>
        </cdr:nvSpPr>
        <cdr:spPr>
          <a:xfrm xmlns:a="http://schemas.openxmlformats.org/drawingml/2006/main">
            <a:off x="7010400" y="1676400"/>
            <a:ext cx="457200" cy="114300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endParaRPr lang="es-MX" sz="1100" dirty="0"/>
          </a:p>
        </cdr:txBody>
      </cdr:sp>
    </cdr:grpSp>
  </cdr:relSizeAnchor>
</c:userShapes>
</file>

<file path=ppt/drawings/drawing4.xml><?xml version="1.0" encoding="utf-8"?>
<c:userShapes xmlns:c="http://schemas.openxmlformats.org/drawingml/2006/chart">
  <cdr:relSizeAnchor xmlns:cdr="http://schemas.openxmlformats.org/drawingml/2006/chartDrawing">
    <cdr:from>
      <cdr:x>0.36538</cdr:x>
      <cdr:y>0.55224</cdr:y>
    </cdr:from>
    <cdr:to>
      <cdr:x>0.63462</cdr:x>
      <cdr:y>0.71642</cdr:y>
    </cdr:to>
    <cdr:cxnSp macro="">
      <cdr:nvCxnSpPr>
        <cdr:cNvPr id="2" name="Straight Arrow Connector 1">
          <a:extLst xmlns:a="http://schemas.openxmlformats.org/drawingml/2006/main">
            <a:ext uri="{FF2B5EF4-FFF2-40B4-BE49-F238E27FC236}">
              <a16:creationId xmlns:a16="http://schemas.microsoft.com/office/drawing/2014/main" id="{3DE0E80C-223F-B06F-7F9B-49E8B244F282}"/>
            </a:ext>
          </a:extLst>
        </cdr:cNvPr>
        <cdr:cNvCxnSpPr/>
      </cdr:nvCxnSpPr>
      <cdr:spPr>
        <a:xfrm xmlns:a="http://schemas.openxmlformats.org/drawingml/2006/main">
          <a:off x="2895600" y="2819400"/>
          <a:ext cx="2133600" cy="838200"/>
        </a:xfrm>
        <a:prstGeom xmlns:a="http://schemas.openxmlformats.org/drawingml/2006/main" prst="straightConnector1">
          <a:avLst/>
        </a:prstGeom>
        <a:noFill xmlns:a="http://schemas.openxmlformats.org/drawingml/2006/main"/>
        <a:ln xmlns:a="http://schemas.openxmlformats.org/drawingml/2006/main" w="38100" cap="flat" cmpd="sng" algn="ctr">
          <a:solidFill>
            <a:srgbClr val="0070C0"/>
          </a:solidFill>
          <a:prstDash val="solid"/>
          <a:tailEnd type="stealth" w="lg" len="lg"/>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0.00962</cdr:x>
      <cdr:y>0.16418</cdr:y>
    </cdr:from>
    <cdr:to>
      <cdr:x>0.13462</cdr:x>
      <cdr:y>0.26866</cdr:y>
    </cdr:to>
    <cdr:sp macro="" textlink="">
      <cdr:nvSpPr>
        <cdr:cNvPr id="3" name="TextBox 2"/>
        <cdr:cNvSpPr txBox="1"/>
      </cdr:nvSpPr>
      <cdr:spPr>
        <a:xfrm xmlns:a="http://schemas.openxmlformats.org/drawingml/2006/main">
          <a:off x="76200" y="838205"/>
          <a:ext cx="990600" cy="53341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t>Conductores</a:t>
          </a:r>
        </a:p>
        <a:p xmlns:a="http://schemas.openxmlformats.org/drawingml/2006/main">
          <a:r>
            <a:rPr lang="en-US" sz="1400" b="1" dirty="0"/>
            <a:t>de alto Riesgo</a:t>
          </a:r>
        </a:p>
      </cdr:txBody>
    </cdr:sp>
  </cdr:relSizeAnchor>
  <cdr:relSizeAnchor xmlns:cdr="http://schemas.openxmlformats.org/drawingml/2006/chartDrawing">
    <cdr:from>
      <cdr:x>0.01923</cdr:x>
      <cdr:y>0.49254</cdr:y>
    </cdr:from>
    <cdr:to>
      <cdr:x>0.13462</cdr:x>
      <cdr:y>0.61194</cdr:y>
    </cdr:to>
    <cdr:sp macro="" textlink="">
      <cdr:nvSpPr>
        <cdr:cNvPr id="4" name="TextBox 1"/>
        <cdr:cNvSpPr txBox="1"/>
      </cdr:nvSpPr>
      <cdr:spPr>
        <a:xfrm xmlns:a="http://schemas.openxmlformats.org/drawingml/2006/main">
          <a:off x="152400" y="2514600"/>
          <a:ext cx="914400" cy="6096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b="1" dirty="0"/>
            <a:t>Todos los </a:t>
          </a:r>
        </a:p>
        <a:p xmlns:a="http://schemas.openxmlformats.org/drawingml/2006/main">
          <a:r>
            <a:rPr lang="en-US" sz="1400" b="1" dirty="0"/>
            <a:t>demás</a:t>
          </a:r>
        </a:p>
        <a:p xmlns:a="http://schemas.openxmlformats.org/drawingml/2006/main">
          <a:r>
            <a:rPr lang="en-US" sz="1400" b="1" dirty="0"/>
            <a:t>conductores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2AB056D9-D4B7-457F-81AC-35079EF876F1}" type="datetimeFigureOut">
              <a:rPr lang="en-US" smtClean="0"/>
              <a:pPr/>
              <a:t>8/5/2025</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C2BAB905-DCF4-402A-A2BB-A45BCFFB2C4F}" type="slidenum">
              <a:rPr lang="en-US" smtClean="0"/>
              <a:pPr/>
              <a:t>‹#›</a:t>
            </a:fld>
            <a:endParaRPr lang="en-US" dirty="0"/>
          </a:p>
        </p:txBody>
      </p:sp>
    </p:spTree>
    <p:extLst>
      <p:ext uri="{BB962C8B-B14F-4D97-AF65-F5344CB8AC3E}">
        <p14:creationId xmlns:p14="http://schemas.microsoft.com/office/powerpoint/2010/main" val="7893736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392DDE4F-FF7D-47A1-8EFB-40DF434DF020}" type="datetimeFigureOut">
              <a:rPr lang="en-US" smtClean="0"/>
              <a:pPr/>
              <a:t>8/5/2025</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733A328A-D06A-4AC7-B4F7-8008382660D1}" type="slidenum">
              <a:rPr lang="en-US" smtClean="0"/>
              <a:pPr/>
              <a:t>‹#›</a:t>
            </a:fld>
            <a:endParaRPr lang="en-US" dirty="0"/>
          </a:p>
        </p:txBody>
      </p:sp>
    </p:spTree>
    <p:extLst>
      <p:ext uri="{BB962C8B-B14F-4D97-AF65-F5344CB8AC3E}">
        <p14:creationId xmlns:p14="http://schemas.microsoft.com/office/powerpoint/2010/main" val="2573580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www.smokefree.gov/" TargetMode="External"/><Relationship Id="rId2" Type="http://schemas.openxmlformats.org/officeDocument/2006/relationships/slide" Target="../slides/slide96.xml"/><Relationship Id="rId1" Type="http://schemas.openxmlformats.org/officeDocument/2006/relationships/notesMaster" Target="../notesMasters/notesMaster1.xml"/><Relationship Id="rId4" Type="http://schemas.openxmlformats.org/officeDocument/2006/relationships/hyperlink" Target="http://www.hc-sc.gc.ca/" TargetMode="Externa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0" baseline="0" dirty="0"/>
              <a:t>Narración Completa: "Este es el Módulo 3 del Programa de Administración de la Fatiga de América del Norte, Educación del Conductor".</a:t>
            </a:r>
            <a:endParaRPr lang="en-US" b="0" baseline="0" dirty="0"/>
          </a:p>
          <a:p>
            <a:endParaRPr lang="en-US" b="0" baseline="0" dirty="0"/>
          </a:p>
          <a:p>
            <a:r>
              <a:rPr lang="en-US" b="0" baseline="0" dirty="0"/>
              <a:t>_______________</a:t>
            </a:r>
          </a:p>
          <a:p>
            <a:r>
              <a:rPr lang="en-US" b="1" baseline="0" dirty="0"/>
              <a:t> </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a:solidFill>
                  <a:srgbClr val="002060"/>
                </a:solidFill>
              </a:rPr>
              <a:t>Narración Completa: “El sueño es una necesidad biológica, como la comida y el agua. La falta de sueño contribuye a las afecciones cardíacas, diabetes, obesidad, trastornos psicológicos y otras afecciones médicas. Dormir </a:t>
            </a:r>
            <a:r>
              <a:rPr lang="es-ES" i="1" baseline="0" dirty="0">
                <a:solidFill>
                  <a:srgbClr val="002060"/>
                </a:solidFill>
              </a:rPr>
              <a:t>bien</a:t>
            </a:r>
            <a:r>
              <a:rPr lang="es-ES" baseline="0" dirty="0">
                <a:solidFill>
                  <a:srgbClr val="002060"/>
                </a:solidFill>
              </a:rPr>
              <a:t> promueve el bienestar, el alto desempeño y felicidad personal”.</a:t>
            </a:r>
            <a:endParaRPr lang="en-US" baseline="0"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002060"/>
              </a:solidFill>
            </a:endParaRPr>
          </a:p>
          <a:p>
            <a:pPr lvl="0"/>
            <a:r>
              <a:rPr lang="en-US" dirty="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Comentario adicional: La investigación en los últimos años ha aumentado considerablemente nuestro conocimiento sobre la importancia de dormir bien para la salud. Las condiciones médicas enumeradas son solo algunas de las asociadas con la falta de sueño.</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10</a:t>
            </a:fld>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noFill/>
          <a:ln>
            <a:solidFill>
              <a:srgbClr val="000000"/>
            </a:solidFill>
            <a:miter lim="800000"/>
            <a:headEnd/>
            <a:tailEnd/>
          </a:ln>
        </p:spPr>
      </p:sp>
      <p:sp>
        <p:nvSpPr>
          <p:cNvPr id="2201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"El cambio de comportamiento no es fácil. Generalmente, usted tiene que dar un paso a la vez. Investigaciones han sugerido que hay cinco pasos en el camino hacia una mejor salud mental. Primero, la persona no es consciente de su problema (¡o tal vez sólo no quiere pensar en ello!). Así que tienen que tomar conciencia del problema y empezar a pensar en cambiar. El pensamiento se vuelve en planificación, y  después</a:t>
            </a:r>
            <a:r>
              <a:rPr lang="es-ES" baseline="0" dirty="0"/>
              <a:t> se </a:t>
            </a:r>
            <a:r>
              <a:rPr lang="es-ES" dirty="0"/>
              <a:t>convierte en acción. Sólo tomar la acción no es suficiente ya que siempre es fácil resbalar</a:t>
            </a:r>
            <a:r>
              <a:rPr lang="es-ES" baseline="0" dirty="0"/>
              <a:t> y retroceder</a:t>
            </a:r>
            <a:r>
              <a:rPr lang="es-ES" dirty="0"/>
              <a:t>. El paso final es el mantenerse en la acción y disfrutar de los beneficios. Los beneficios incluyen salud, bienestar, estado de alerta, y un mejor desempeño. Tómese un momento para pensar en sus propios hábitos de salud y en qué etapa está usted" .</a:t>
            </a:r>
            <a:endParaRPr lang="en-US" dirty="0"/>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Nota adicional instructor: El módulo 5 contiene muchos más detalles sobre los cinco pasos para el cambio de comportamiento. Es posible que desee examinar algunos de los detalles en clase.</a:t>
            </a:r>
          </a:p>
          <a:p>
            <a:pPr>
              <a:spcBef>
                <a:spcPct val="0"/>
              </a:spcBef>
            </a:pPr>
            <a:endParaRPr lang="es-ES" dirty="0"/>
          </a:p>
          <a:p>
            <a:pPr>
              <a:spcBef>
                <a:spcPct val="0"/>
              </a:spcBef>
            </a:pPr>
            <a:r>
              <a:rPr lang="es-ES" dirty="0"/>
              <a:t>Comprobación sobre el aprendizaje, opcional: Q: Antes, hablamos de dos tipos diferentes de ejercicios que usted debería realizar ¿Cuáles eran?</a:t>
            </a:r>
          </a:p>
          <a:p>
            <a:pPr>
              <a:spcBef>
                <a:spcPct val="0"/>
              </a:spcBef>
            </a:pPr>
            <a:r>
              <a:rPr lang="es-ES" dirty="0"/>
              <a:t>A: Aeróbico y de fortalecimiento muscular. Nota: Una meta semanal para el ejercicio aeróbico es de 2.5 horas.</a:t>
            </a:r>
            <a:endParaRPr lang="en-US" dirty="0"/>
          </a:p>
        </p:txBody>
      </p:sp>
      <p:sp>
        <p:nvSpPr>
          <p:cNvPr id="2201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312701-1C89-4F4E-BEC4-B7C523C545D5}" type="slidenum">
              <a:rPr lang="en-US"/>
              <a:pPr fontAlgn="base">
                <a:spcBef>
                  <a:spcPct val="0"/>
                </a:spcBef>
                <a:spcAft>
                  <a:spcPct val="0"/>
                </a:spcAft>
              </a:pPr>
              <a:t>100</a:t>
            </a:fld>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p:cNvSpPr>
            <a:spLocks noGrp="1" noRot="1" noChangeAspect="1"/>
          </p:cNvSpPr>
          <p:nvPr>
            <p:ph type="sldImg"/>
          </p:nvPr>
        </p:nvSpPr>
        <p:spPr bwMode="auto">
          <a:noFill/>
          <a:ln>
            <a:solidFill>
              <a:srgbClr val="000000"/>
            </a:solidFill>
            <a:miter lim="800000"/>
            <a:headEnd/>
            <a:tailEnd/>
          </a:ln>
        </p:spPr>
      </p:sp>
      <p:sp>
        <p:nvSpPr>
          <p:cNvPr id="222210"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pPr>
            <a:r>
              <a:rPr lang="es-ES" dirty="0"/>
              <a:t>Narración Completa: “Muchas drogas y medicamentos diferentes afectan el estado de alerta y el sueño. Esto incluye cafeína, otros estimulantes, suplementos y tés de hierbas que se usan para dormir, pastillas para dormir, efectos secundarios de otros medicamentos y alcohol”.</a:t>
            </a:r>
            <a:endParaRPr lang="en-US" dirty="0"/>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Nota adicional para el instructor:</a:t>
            </a:r>
            <a:r>
              <a:rPr lang="en-US" dirty="0">
                <a:solidFill>
                  <a:srgbClr val="00206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Los objetivos de aprendizaje para esta sección incluyen:</a:t>
            </a:r>
            <a:endParaRPr lang="en-US" baseline="0" dirty="0">
              <a:solidFill>
                <a:srgbClr val="002060"/>
              </a:solidFill>
            </a:endParaRPr>
          </a:p>
          <a:p>
            <a:pPr lvl="0"/>
            <a:r>
              <a:rPr lang="en-US" sz="1200" kern="1200" dirty="0">
                <a:solidFill>
                  <a:schemeClr val="tx1"/>
                </a:solidFill>
                <a:latin typeface="+mn-lt"/>
                <a:ea typeface="+mn-ea"/>
                <a:cs typeface="+mn-cs"/>
              </a:rPr>
              <a:t>(K)</a:t>
            </a:r>
            <a:r>
              <a:rPr lang="es-ES" sz="1200" kern="1200" dirty="0">
                <a:solidFill>
                  <a:schemeClr val="tx1"/>
                </a:solidFill>
                <a:latin typeface="+mn-lt"/>
                <a:ea typeface="+mn-ea"/>
                <a:cs typeface="+mn-cs"/>
              </a:rPr>
              <a:t> Reconocer los efectos de la cafeína</a:t>
            </a:r>
          </a:p>
          <a:p>
            <a:pPr lvl="0"/>
            <a:r>
              <a:rPr lang="es-ES" sz="1200" kern="1200" dirty="0">
                <a:solidFill>
                  <a:schemeClr val="tx1"/>
                </a:solidFill>
                <a:latin typeface="+mn-lt"/>
                <a:ea typeface="+mn-ea"/>
                <a:cs typeface="+mn-cs"/>
              </a:rPr>
              <a:t>	Efectos negativos sobre el sueño.</a:t>
            </a:r>
          </a:p>
          <a:p>
            <a:pPr lvl="0"/>
            <a:r>
              <a:rPr lang="es-ES" sz="1200" kern="1200" dirty="0">
                <a:solidFill>
                  <a:schemeClr val="tx1"/>
                </a:solidFill>
                <a:latin typeface="+mn-lt"/>
                <a:ea typeface="+mn-ea"/>
                <a:cs typeface="+mn-cs"/>
              </a:rPr>
              <a:t>	Uso correcto de la cafeína para apoyar el estado de alerta.</a:t>
            </a:r>
            <a:endParaRPr lang="en-US" sz="1200" kern="1200" dirty="0">
              <a:solidFill>
                <a:schemeClr val="tx1"/>
              </a:solidFill>
              <a:latin typeface="+mn-lt"/>
              <a:ea typeface="+mn-ea"/>
              <a:cs typeface="+mn-cs"/>
            </a:endParaRPr>
          </a:p>
          <a:p>
            <a:pPr lvl="0"/>
            <a:r>
              <a:rPr lang="es-ES" sz="1050" kern="1200" dirty="0">
                <a:solidFill>
                  <a:schemeClr val="tx1"/>
                </a:solidFill>
                <a:latin typeface="+mn-lt"/>
                <a:ea typeface="+mn-ea"/>
                <a:cs typeface="+mn-cs"/>
              </a:rPr>
              <a:t>(K) Reconocer los efectos negativos de los estimulantes (p. ej., Dexedrine)</a:t>
            </a:r>
            <a:endParaRPr lang="en-US" sz="1050" kern="1200" dirty="0">
              <a:solidFill>
                <a:schemeClr val="tx1"/>
              </a:solidFill>
              <a:latin typeface="+mn-lt"/>
              <a:ea typeface="+mn-ea"/>
              <a:cs typeface="+mn-cs"/>
            </a:endParaRPr>
          </a:p>
          <a:p>
            <a:pPr lvl="0"/>
            <a:r>
              <a:rPr lang="es-ES" sz="1100" kern="1200" dirty="0">
                <a:solidFill>
                  <a:schemeClr val="tx1"/>
                </a:solidFill>
                <a:latin typeface="+mn-lt"/>
                <a:ea typeface="+mn-ea"/>
                <a:cs typeface="+mn-cs"/>
              </a:rPr>
              <a:t>(K) Reconocer las principales categorías de pastillas para dormir (hipnóticos)</a:t>
            </a:r>
            <a:endParaRPr lang="en-US" sz="1100" kern="1200" dirty="0">
              <a:solidFill>
                <a:schemeClr val="tx1"/>
              </a:solidFill>
              <a:latin typeface="+mn-lt"/>
              <a:ea typeface="+mn-ea"/>
              <a:cs typeface="+mn-cs"/>
            </a:endParaRPr>
          </a:p>
          <a:p>
            <a:pPr lvl="0"/>
            <a:r>
              <a:rPr lang="es-ES" sz="1100" kern="1200" dirty="0">
                <a:solidFill>
                  <a:schemeClr val="tx1"/>
                </a:solidFill>
                <a:latin typeface="+mn-lt"/>
                <a:ea typeface="+mn-ea"/>
                <a:cs typeface="+mn-cs"/>
              </a:rPr>
              <a:t>(K) Reconocer los suplementos y los tés de hierbas utilizados como somníferos.</a:t>
            </a:r>
            <a:endParaRPr lang="en-US" sz="1100" kern="1200" dirty="0">
              <a:solidFill>
                <a:schemeClr val="tx1"/>
              </a:solidFill>
              <a:latin typeface="+mn-lt"/>
              <a:ea typeface="+mn-ea"/>
              <a:cs typeface="+mn-cs"/>
            </a:endParaRPr>
          </a:p>
          <a:p>
            <a:pPr lvl="0"/>
            <a:r>
              <a:rPr lang="es-ES" sz="1200" kern="1200" dirty="0">
                <a:solidFill>
                  <a:schemeClr val="tx1"/>
                </a:solidFill>
                <a:latin typeface="+mn-lt"/>
                <a:ea typeface="+mn-ea"/>
                <a:cs typeface="+mn-cs"/>
              </a:rPr>
              <a:t>(K) Reconocer el uso correcto de las pastillas para dormir.</a:t>
            </a:r>
            <a:endParaRPr lang="en-US" sz="1200" kern="1200" dirty="0">
              <a:solidFill>
                <a:schemeClr val="tx1"/>
              </a:solidFill>
              <a:latin typeface="+mn-lt"/>
              <a:ea typeface="+mn-ea"/>
              <a:cs typeface="+mn-cs"/>
            </a:endParaRPr>
          </a:p>
          <a:p>
            <a:pPr lvl="0"/>
            <a:r>
              <a:rPr lang="es-ES" sz="1100" kern="1200" dirty="0">
                <a:solidFill>
                  <a:schemeClr val="tx1"/>
                </a:solidFill>
                <a:latin typeface="+mn-lt"/>
                <a:ea typeface="+mn-ea"/>
                <a:cs typeface="+mn-cs"/>
              </a:rPr>
              <a:t>(K) Reconocer los efectos negativos del alcohol en el sueño.</a:t>
            </a:r>
            <a:endParaRPr lang="en-US" sz="1100" kern="1200" dirty="0">
              <a:solidFill>
                <a:schemeClr val="tx1"/>
              </a:solidFill>
              <a:latin typeface="+mn-lt"/>
              <a:ea typeface="+mn-ea"/>
              <a:cs typeface="+mn-cs"/>
            </a:endParaRPr>
          </a:p>
          <a:p>
            <a:pPr marL="0" lvl="0" indent="0">
              <a:buNone/>
            </a:pPr>
            <a:r>
              <a:rPr lang="es-ES" sz="1100" kern="1200" dirty="0">
                <a:solidFill>
                  <a:schemeClr val="tx1"/>
                </a:solidFill>
                <a:latin typeface="+mn-lt"/>
                <a:ea typeface="+mn-ea"/>
                <a:cs typeface="+mn-cs"/>
              </a:rPr>
              <a:t>(A) Valorar la moderación en el uso de alcohol, somníferos y cafeína</a:t>
            </a:r>
            <a:endParaRPr lang="en-US" sz="1100" kern="1200" dirty="0">
              <a:solidFill>
                <a:schemeClr val="tx1"/>
              </a:solidFill>
              <a:latin typeface="+mn-lt"/>
              <a:ea typeface="+mn-ea"/>
              <a:cs typeface="+mn-cs"/>
            </a:endParaRPr>
          </a:p>
          <a:p>
            <a:pPr>
              <a:spcBef>
                <a:spcPct val="0"/>
              </a:spcBef>
            </a:pPr>
            <a:endParaRPr lang="en-US" dirty="0"/>
          </a:p>
          <a:p>
            <a:pPr marL="0" marR="0" indent="0" algn="l" defTabSz="914400" rtl="0" eaLnBrk="1" fontAlgn="auto" latinLnBrk="0" hangingPunct="1">
              <a:lnSpc>
                <a:spcPct val="100000"/>
              </a:lnSpc>
              <a:spcBef>
                <a:spcPct val="0"/>
              </a:spcBef>
              <a:spcAft>
                <a:spcPts val="0"/>
              </a:spcAft>
              <a:buClrTx/>
              <a:buSzTx/>
              <a:buFontTx/>
              <a:buNone/>
              <a:tabLst/>
              <a:defRPr/>
            </a:pPr>
            <a:r>
              <a:rPr lang="es-ES" dirty="0"/>
              <a:t>Información adicional: Krueger et al. (2011) es una buena fuente general de información sobre los efectos de las drogas y los medicamentos en la salud y el desempeño de los conductores de autotransporte.</a:t>
            </a:r>
            <a:endParaRPr lang="en-US" dirty="0"/>
          </a:p>
          <a:p>
            <a:pPr>
              <a:spcBef>
                <a:spcPct val="0"/>
              </a:spcBef>
            </a:pPr>
            <a:endParaRPr lang="en-US" dirty="0"/>
          </a:p>
          <a:p>
            <a:pPr>
              <a:spcBef>
                <a:spcPct val="0"/>
              </a:spcBef>
            </a:pPr>
            <a:endParaRPr lang="en-US" dirty="0"/>
          </a:p>
          <a:p>
            <a:pPr>
              <a:spcBef>
                <a:spcPct val="0"/>
              </a:spcBef>
            </a:pPr>
            <a:endParaRPr lang="en-US" dirty="0"/>
          </a:p>
        </p:txBody>
      </p:sp>
      <p:sp>
        <p:nvSpPr>
          <p:cNvPr id="2222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DCD531-994E-44B1-95AF-65A6F2EC98C4}" type="slidenum">
              <a:rPr lang="en-US"/>
              <a:pPr fontAlgn="base">
                <a:spcBef>
                  <a:spcPct val="0"/>
                </a:spcBef>
                <a:spcAft>
                  <a:spcPct val="0"/>
                </a:spcAft>
              </a:pPr>
              <a:t>101</a:t>
            </a:fld>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p:cNvSpPr>
            <a:spLocks noGrp="1" noRot="1" noChangeAspect="1"/>
          </p:cNvSpPr>
          <p:nvPr>
            <p:ph type="sldImg"/>
          </p:nvPr>
        </p:nvSpPr>
        <p:spPr bwMode="auto">
          <a:noFill/>
          <a:ln>
            <a:solidFill>
              <a:srgbClr val="000000"/>
            </a:solidFill>
            <a:miter lim="800000"/>
            <a:headEnd/>
            <a:tailEnd/>
          </a:ln>
        </p:spPr>
      </p:sp>
      <p:sp>
        <p:nvSpPr>
          <p:cNvPr id="22425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Narración Completa: "La cafeína es el estimulante más utilizado. La cafeína se encuentra en el café, el té, la mayoría de los refrescos, bebidas energéticas y algunos medicamentos. Por lo general es seguro y saludable si se usa con moderación. La cafeína mejora el estado de alerta y el desempeño, aunque sus efectos y la tolerancia individual son muy variables. La cafeína es </a:t>
            </a:r>
            <a:r>
              <a:rPr lang="es-ES" sz="1200" dirty="0"/>
              <a:t>un eficaz remedio contra la fatiga,</a:t>
            </a:r>
            <a:r>
              <a:rPr lang="es-ES" dirty="0">
                <a:solidFill>
                  <a:srgbClr val="002060"/>
                </a:solidFill>
              </a:rPr>
              <a:t> pero </a:t>
            </a:r>
            <a:r>
              <a:rPr lang="es-ES" i="1" dirty="0">
                <a:solidFill>
                  <a:srgbClr val="002060"/>
                </a:solidFill>
              </a:rPr>
              <a:t>no es un sustituto </a:t>
            </a:r>
            <a:r>
              <a:rPr lang="es-ES" dirty="0">
                <a:solidFill>
                  <a:srgbClr val="002060"/>
                </a:solidFill>
              </a:rPr>
              <a:t>para el sueño ".</a:t>
            </a: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solidFill>
                  <a:srgbClr val="002060"/>
                </a:solidFill>
              </a:rPr>
              <a:t>Para obtener información adicional acerca de los efectos en el comportamiento por la cafeína y otras drogas, véase Krueger et al. (2011).</a:t>
            </a:r>
            <a:endParaRPr lang="en-US" dirty="0">
              <a:solidFill>
                <a:srgbClr val="002060"/>
              </a:solidFill>
            </a:endParaRPr>
          </a:p>
        </p:txBody>
      </p:sp>
      <p:sp>
        <p:nvSpPr>
          <p:cNvPr id="2242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A4DCA21-B3C8-4981-98BE-E071FD7413F5}" type="slidenum">
              <a:rPr lang="en-US"/>
              <a:pPr fontAlgn="base">
                <a:spcBef>
                  <a:spcPct val="0"/>
                </a:spcBef>
                <a:spcAft>
                  <a:spcPct val="0"/>
                </a:spcAft>
              </a:pPr>
              <a:t>102</a:t>
            </a:fld>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Slide Image Placeholder 1"/>
          <p:cNvSpPr>
            <a:spLocks noGrp="1" noRot="1" noChangeAspect="1"/>
          </p:cNvSpPr>
          <p:nvPr>
            <p:ph type="sldImg"/>
          </p:nvPr>
        </p:nvSpPr>
        <p:spPr bwMode="auto">
          <a:noFill/>
          <a:ln>
            <a:solidFill>
              <a:srgbClr val="000000"/>
            </a:solidFill>
            <a:miter lim="800000"/>
            <a:headEnd/>
            <a:tailEnd/>
          </a:ln>
        </p:spPr>
      </p:sp>
      <p:sp>
        <p:nvSpPr>
          <p:cNvPr id="2263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“Para usar la cafeína efectivamente, hay algunas cosas que debe saber. Los</a:t>
            </a:r>
            <a:r>
              <a:rPr lang="es-ES" baseline="0" dirty="0">
                <a:solidFill>
                  <a:srgbClr val="002060"/>
                </a:solidFill>
              </a:rPr>
              <a:t> e</a:t>
            </a:r>
            <a:r>
              <a:rPr lang="es-ES" dirty="0">
                <a:solidFill>
                  <a:srgbClr val="002060"/>
                </a:solidFill>
              </a:rPr>
              <a:t>fectos de la cafeína en la alerta comienzan unos 20 minutos después de la ingestión, y tiene un pico en 60 a 90 minutos. Sus efectos pueden durar horas, sin embargo el contenido de cafeína en el café varía ampliamente, puede oscilar entre 75 y 250 miligramos por taza de 8 oz. El Té y la mayoría de las bebidas de cola tienen aproximadamente la mitad de la cafeína del café. Hay grandes diferencias individuales en el tiempo requerido para metabolizar la cafeína. Para obtener los mejores efectos </a:t>
            </a:r>
            <a:r>
              <a:rPr lang="es-ES" baseline="0" dirty="0">
                <a:solidFill>
                  <a:srgbClr val="002060"/>
                </a:solidFill>
              </a:rPr>
              <a:t>en cuanto a la</a:t>
            </a:r>
            <a:r>
              <a:rPr lang="es-ES" dirty="0">
                <a:solidFill>
                  <a:srgbClr val="002060"/>
                </a:solidFill>
              </a:rPr>
              <a:t> alerta, trate de beber</a:t>
            </a:r>
            <a:r>
              <a:rPr lang="es-ES" baseline="0" dirty="0">
                <a:solidFill>
                  <a:srgbClr val="002060"/>
                </a:solidFill>
              </a:rPr>
              <a:t> el</a:t>
            </a:r>
            <a:r>
              <a:rPr lang="es-ES" dirty="0">
                <a:solidFill>
                  <a:srgbClr val="002060"/>
                </a:solidFill>
              </a:rPr>
              <a:t> café a pequeños sorbos para  “hacer durar" la taza un período más largo. Esto extiende el</a:t>
            </a:r>
            <a:r>
              <a:rPr lang="es-ES" baseline="0" dirty="0">
                <a:solidFill>
                  <a:srgbClr val="002060"/>
                </a:solidFill>
              </a:rPr>
              <a:t> alza de </a:t>
            </a:r>
            <a:r>
              <a:rPr lang="es-ES" dirty="0">
                <a:solidFill>
                  <a:srgbClr val="002060"/>
                </a:solidFill>
              </a:rPr>
              <a:t>alerta. Y no se olvide de otras bebidas como el agua y el jugo de frutas. Ellos no tienen cafeína, pero son sanos y ayudan a mantenerse alerta al reducir la deshidratación. "</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2060"/>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a:t>Fuente Pricipal:  Krueger et al. (2011).</a:t>
            </a:r>
          </a:p>
          <a:p>
            <a:pPr>
              <a:spcBef>
                <a:spcPct val="0"/>
              </a:spcBef>
            </a:pPr>
            <a:endParaRPr lang="en-US" dirty="0">
              <a:solidFill>
                <a:srgbClr val="002060"/>
              </a:solidFill>
            </a:endParaRPr>
          </a:p>
          <a:p>
            <a:pPr>
              <a:spcBef>
                <a:spcPct val="0"/>
              </a:spcBef>
            </a:pPr>
            <a:endParaRPr lang="en-US" dirty="0"/>
          </a:p>
        </p:txBody>
      </p:sp>
      <p:sp>
        <p:nvSpPr>
          <p:cNvPr id="2263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A571AE-1680-4738-BBBC-9993E711D167}" type="slidenum">
              <a:rPr lang="en-US"/>
              <a:pPr fontAlgn="base">
                <a:spcBef>
                  <a:spcPct val="0"/>
                </a:spcBef>
                <a:spcAft>
                  <a:spcPct val="0"/>
                </a:spcAft>
              </a:pPr>
              <a:t>103</a:t>
            </a:fld>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90000"/>
              </a:lnSpc>
              <a:spcBef>
                <a:spcPct val="0"/>
              </a:spcBef>
            </a:pPr>
            <a:r>
              <a:rPr lang="es-ES" sz="1000" dirty="0">
                <a:solidFill>
                  <a:srgbClr val="002060"/>
                </a:solidFill>
              </a:rPr>
              <a:t>Narración Completa: "Al igual que cualquier estimulante, la cafeína hace que dormir sea más difícil. Evite la cafeína dentro de 6 a 8 horas de su principal período de sueño y de 3 a 4 horas antes de tomar una siesta. Los efectos varían ampliamente y algunas personas son más sensibles. Si tiene problemas para dormir, reduzca su consumo de cafeína y aumente el tiempo entre la última dosis y la hora de dormir ".</a:t>
            </a:r>
            <a:endParaRPr lang="en-US" sz="1000" dirty="0">
              <a:solidFill>
                <a:srgbClr val="002060"/>
              </a:solidFill>
            </a:endParaRPr>
          </a:p>
          <a:p>
            <a:pPr>
              <a:lnSpc>
                <a:spcPct val="90000"/>
              </a:lnSpc>
              <a:spcBef>
                <a:spcPct val="0"/>
              </a:spcBef>
            </a:pPr>
            <a:endParaRPr lang="en-US" sz="1000" dirty="0">
              <a:solidFill>
                <a:srgbClr val="002060"/>
              </a:solidFill>
            </a:endParaRPr>
          </a:p>
          <a:p>
            <a:pPr>
              <a:lnSpc>
                <a:spcPct val="90000"/>
              </a:lnSpc>
              <a:spcBef>
                <a:spcPct val="0"/>
              </a:spcBef>
            </a:pPr>
            <a:r>
              <a:rPr lang="en-US" sz="1000" dirty="0">
                <a:solidFill>
                  <a:srgbClr val="002060"/>
                </a:solidFill>
              </a:rPr>
              <a:t>_______</a:t>
            </a:r>
          </a:p>
          <a:p>
            <a:pPr>
              <a:lnSpc>
                <a:spcPct val="90000"/>
              </a:lnSpc>
              <a:spcBef>
                <a:spcPct val="0"/>
              </a:spcBef>
            </a:pPr>
            <a:endParaRPr lang="en-US" sz="1000" dirty="0">
              <a:solidFill>
                <a:srgbClr val="0033CC"/>
              </a:solidFill>
            </a:endParaRPr>
          </a:p>
          <a:p>
            <a:pPr>
              <a:lnSpc>
                <a:spcPct val="90000"/>
              </a:lnSpc>
              <a:spcBef>
                <a:spcPct val="0"/>
              </a:spcBef>
            </a:pPr>
            <a:r>
              <a:rPr lang="en-US" sz="1000" dirty="0"/>
              <a:t>Fuente principal:  Krueger et al. (2011).</a:t>
            </a:r>
          </a:p>
          <a:p>
            <a:pPr>
              <a:lnSpc>
                <a:spcPct val="90000"/>
              </a:lnSpc>
              <a:spcBef>
                <a:spcPct val="0"/>
              </a:spcBef>
            </a:pPr>
            <a:endParaRPr lang="en-US" sz="1000" dirty="0"/>
          </a:p>
          <a:p>
            <a:pPr>
              <a:lnSpc>
                <a:spcPct val="90000"/>
              </a:lnSpc>
              <a:spcBef>
                <a:spcPct val="0"/>
              </a:spcBef>
            </a:pPr>
            <a:r>
              <a:rPr lang="es-ES" sz="1000" dirty="0"/>
              <a:t>Información adicional: Algunos estudios han sugerido que es posible tomar un café inmediatamente antes de una siesta. La cafeína se tarda unos 20-30 minutos para que sea efectiva, por lo que uno puede dormir una siesta durante ese corto período. Los conductores podrían querer experimentar con este enfoque.</a:t>
            </a:r>
            <a:endParaRPr lang="en-US" sz="1000" dirty="0"/>
          </a:p>
          <a:p>
            <a:pPr>
              <a:lnSpc>
                <a:spcPct val="90000"/>
              </a:lnSpc>
              <a:spcBef>
                <a:spcPct val="0"/>
              </a:spcBef>
            </a:pPr>
            <a:endParaRPr lang="en-US" sz="1000" dirty="0">
              <a:solidFill>
                <a:srgbClr val="0033CC"/>
              </a:solidFill>
            </a:endParaRPr>
          </a:p>
          <a:p>
            <a:pPr>
              <a:lnSpc>
                <a:spcPct val="90000"/>
              </a:lnSpc>
              <a:spcBef>
                <a:spcPct val="0"/>
              </a:spcBef>
            </a:pPr>
            <a:endParaRPr lang="en-US" sz="1000" dirty="0">
              <a:solidFill>
                <a:srgbClr val="002060"/>
              </a:solidFill>
            </a:endParaRPr>
          </a:p>
          <a:p>
            <a:pPr>
              <a:lnSpc>
                <a:spcPct val="90000"/>
              </a:lnSpc>
              <a:spcBef>
                <a:spcPct val="0"/>
              </a:spcBef>
            </a:pPr>
            <a:endParaRPr lang="en-US" sz="1000" dirty="0"/>
          </a:p>
          <a:p>
            <a:pPr>
              <a:lnSpc>
                <a:spcPct val="90000"/>
              </a:lnSpc>
              <a:spcBef>
                <a:spcPct val="0"/>
              </a:spcBef>
            </a:pPr>
            <a:endParaRPr lang="en-US" sz="1000" dirty="0"/>
          </a:p>
        </p:txBody>
      </p:sp>
      <p:sp>
        <p:nvSpPr>
          <p:cNvPr id="2283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FE429D-C323-4470-83A6-00FCE6E554A8}" type="slidenum">
              <a:rPr lang="en-US"/>
              <a:pPr fontAlgn="base">
                <a:spcBef>
                  <a:spcPct val="0"/>
                </a:spcBef>
                <a:spcAft>
                  <a:spcPct val="0"/>
                </a:spcAft>
              </a:pPr>
              <a:t>104</a:t>
            </a:fld>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p:cNvSpPr>
          <p:nvPr>
            <p:ph type="sldImg"/>
          </p:nvPr>
        </p:nvSpPr>
        <p:spPr bwMode="auto">
          <a:noFill/>
          <a:ln>
            <a:solidFill>
              <a:srgbClr val="000000"/>
            </a:solidFill>
            <a:miter lim="800000"/>
            <a:headEnd/>
            <a:tailEnd/>
          </a:ln>
        </p:spPr>
      </p:sp>
      <p:sp>
        <p:nvSpPr>
          <p:cNvPr id="2304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"Otros estimulantes deben evitarse a menos que le hayan sido recetados por un médico. Las anfetaminas, por ejemplo, son ilegales o son disponibles sólo con receta médica. Son demasiado fuertes para su uso general. Aumentan el nivel de actividad, pero no mejoran un rendimiento fiable. Las anfetaminas aumentan la frecuencia cardiaca y el metabolismo, a veces peligrosamente. A menudo, varias horas después de su uso ocasionan</a:t>
            </a:r>
            <a:r>
              <a:rPr lang="es-ES" baseline="0" dirty="0">
                <a:solidFill>
                  <a:srgbClr val="002060"/>
                </a:solidFill>
              </a:rPr>
              <a:t> un bajón (</a:t>
            </a:r>
            <a:r>
              <a:rPr lang="es-ES" dirty="0">
                <a:solidFill>
                  <a:srgbClr val="002060"/>
                </a:solidFill>
              </a:rPr>
              <a:t>"Crash“), sintiendo fatiga extrema y depresión, pero sin poder dormir. La nicotina de los cigarrillos no es un estimulante eficaz, no mejora el estado de alerta o el desempeño. Además, el fumar reduce el flujo de oxígeno al cerebro".</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Comentario adicional: El uso de drogas ilegales como las anfetaminas es baja entre los conductores de vehículos de autotransporte, en parte debido a las pruebas de drogas. Sin embargo, las tasas de tabaquismo son muy altas, como se explicó anteriormente.</a:t>
            </a:r>
            <a:endParaRPr lang="en-US" dirty="0"/>
          </a:p>
        </p:txBody>
      </p:sp>
      <p:sp>
        <p:nvSpPr>
          <p:cNvPr id="2304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0F22C8-20F1-4264-9906-E3601E8C6A43}" type="slidenum">
              <a:rPr lang="en-US"/>
              <a:pPr fontAlgn="base">
                <a:spcBef>
                  <a:spcPct val="0"/>
                </a:spcBef>
                <a:spcAft>
                  <a:spcPct val="0"/>
                </a:spcAft>
              </a:pPr>
              <a:t>105</a:t>
            </a:fld>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p:cNvSpPr>
            <a:spLocks noGrp="1" noRot="1" noChangeAspect="1"/>
          </p:cNvSpPr>
          <p:nvPr>
            <p:ph type="sldImg"/>
          </p:nvPr>
        </p:nvSpPr>
        <p:spPr bwMode="auto">
          <a:noFill/>
          <a:ln>
            <a:solidFill>
              <a:srgbClr val="000000"/>
            </a:solidFill>
            <a:miter lim="800000"/>
            <a:headEnd/>
            <a:tailEnd/>
          </a:ln>
        </p:spPr>
      </p:sp>
      <p:sp>
        <p:nvSpPr>
          <p:cNvPr id="2324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“Algunos suplementos y tés de hierbas se utilizan como ayuda para dormir. La </a:t>
            </a:r>
            <a:r>
              <a:rPr lang="es-ES" i="1" dirty="0"/>
              <a:t>melatonina</a:t>
            </a:r>
            <a:r>
              <a:rPr lang="es-ES" dirty="0"/>
              <a:t> es una hormona natural segregada en el cuerpo todas las noches y se relaciona con dormir. Pequeñas dosis de melatonina pueden facilitar el sueño nocturno. Las tabletas que se venden en las farmacias suelen tener dosis mucho más altas que las que se necesita, sin embargo no se conocen efectos secundarios serios en el uso de melatonina, pero no ha sido probada a fondo . </a:t>
            </a:r>
            <a:r>
              <a:rPr lang="es-ES" i="1" dirty="0"/>
              <a:t>La raíz de valeriana </a:t>
            </a:r>
            <a:r>
              <a:rPr lang="es-ES" dirty="0"/>
              <a:t>es un té de hierbas que contiene una mezcla de sustancias químicas. Se han reportado beneficios en su uso para dormir. A diferencia de los medicamentos, los suplementos no se han probado o regulados por el gobierno. Por lo tanto, su eficacia y seguridad pueden ser inciertas" </a:t>
            </a:r>
            <a:endParaRPr lang="en-US" dirty="0"/>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a:t>Fuente:  Krueger et al. (2011).</a:t>
            </a:r>
          </a:p>
          <a:p>
            <a:pPr marL="0" marR="0" indent="0" algn="l" defTabSz="914400" rtl="0" eaLnBrk="1" fontAlgn="auto" latinLnBrk="0" hangingPunct="1">
              <a:lnSpc>
                <a:spcPct val="100000"/>
              </a:lnSpc>
              <a:spcBef>
                <a:spcPct val="0"/>
              </a:spcBef>
              <a:spcAft>
                <a:spcPts val="0"/>
              </a:spcAft>
              <a:buClrTx/>
              <a:buSzTx/>
              <a:buFontTx/>
              <a:buNone/>
              <a:tabLst/>
              <a:defRPr/>
            </a:pPr>
            <a:endParaRPr lang="en-US" dirty="0"/>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Información adicional: Ramelteon (también llamado Rozerem) es un medicamento recetado que reproduce la acción de la melatonina. Algunos estudios sugieren que es más seguro para uso a largo plazo que las pastillas hipnóticas para dormir. Varios otros suplementos y tés de hierbas (ej. manzanilla, Kava Kava, flor de la pasión) sus beneficios y seguridad no se ha documentado.</a:t>
            </a:r>
            <a:endParaRPr lang="en-US" dirty="0"/>
          </a:p>
        </p:txBody>
      </p:sp>
      <p:sp>
        <p:nvSpPr>
          <p:cNvPr id="2324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39DE55-9CF5-4493-ADFF-BA9DCD2B5ADA}" type="slidenum">
              <a:rPr lang="en-US"/>
              <a:pPr fontAlgn="base">
                <a:spcBef>
                  <a:spcPct val="0"/>
                </a:spcBef>
                <a:spcAft>
                  <a:spcPct val="0"/>
                </a:spcAft>
              </a:pPr>
              <a:t>106</a:t>
            </a:fld>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p:cNvSpPr>
          <p:nvPr>
            <p:ph type="sldImg"/>
          </p:nvPr>
        </p:nvSpPr>
        <p:spPr bwMode="auto">
          <a:noFill/>
          <a:ln>
            <a:solidFill>
              <a:srgbClr val="000000"/>
            </a:solidFill>
            <a:miter lim="800000"/>
            <a:headEnd/>
            <a:tailEnd/>
          </a:ln>
        </p:spPr>
      </p:sp>
      <p:sp>
        <p:nvSpPr>
          <p:cNvPr id="2344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a:t>
            </a:r>
            <a:r>
              <a:rPr lang="es-ES" i="1" dirty="0">
                <a:solidFill>
                  <a:srgbClr val="002060"/>
                </a:solidFill>
              </a:rPr>
              <a:t>Las pastillas para dormir </a:t>
            </a:r>
            <a:r>
              <a:rPr lang="es-ES" dirty="0">
                <a:solidFill>
                  <a:srgbClr val="002060"/>
                </a:solidFill>
              </a:rPr>
              <a:t>son técnicamente conocidas como </a:t>
            </a:r>
            <a:r>
              <a:rPr lang="es-ES" i="1" dirty="0">
                <a:solidFill>
                  <a:srgbClr val="002060"/>
                </a:solidFill>
              </a:rPr>
              <a:t>hipnóticas</a:t>
            </a:r>
            <a:r>
              <a:rPr lang="es-ES" dirty="0">
                <a:solidFill>
                  <a:srgbClr val="002060"/>
                </a:solidFill>
              </a:rPr>
              <a:t>, medicamentos utilizados para inducir el sueño. Algunos también se utilizan para tratar los enfermedades de ansiedad y el estrés. Hay dos categorías generales. En primer lugar están los medicamentos de venta  libre </a:t>
            </a:r>
            <a:r>
              <a:rPr lang="es-ES" i="1" dirty="0">
                <a:solidFill>
                  <a:srgbClr val="002060"/>
                </a:solidFill>
              </a:rPr>
              <a:t>sin receta</a:t>
            </a:r>
            <a:r>
              <a:rPr lang="es-ES" dirty="0">
                <a:solidFill>
                  <a:srgbClr val="002060"/>
                </a:solidFill>
              </a:rPr>
              <a:t>, como Tylenol PM y Benadryl. Hay dos tipos de hipnóticos que se venden </a:t>
            </a:r>
            <a:r>
              <a:rPr lang="es-ES" i="1" dirty="0">
                <a:solidFill>
                  <a:srgbClr val="002060"/>
                </a:solidFill>
              </a:rPr>
              <a:t>con receta </a:t>
            </a:r>
            <a:r>
              <a:rPr lang="es-ES" dirty="0">
                <a:solidFill>
                  <a:srgbClr val="002060"/>
                </a:solidFill>
              </a:rPr>
              <a:t>unos incluyen benzodiacepinas (como Halcion y Restoril) y los medicamentos nuevos para dormir sin benzodiacepán como Ambien, Sonota y Lunesta ".</a:t>
            </a: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solidFill>
                  <a:srgbClr val="002060"/>
                </a:solidFill>
              </a:rPr>
              <a:t>Información adicional: Unas nuevas píldoras para dormir sin benzodiacepán llamada </a:t>
            </a:r>
            <a:r>
              <a:rPr lang="es-ES" i="1" dirty="0">
                <a:solidFill>
                  <a:srgbClr val="002060"/>
                </a:solidFill>
              </a:rPr>
              <a:t>Intermezzo</a:t>
            </a:r>
            <a:r>
              <a:rPr lang="es-ES" dirty="0">
                <a:solidFill>
                  <a:srgbClr val="002060"/>
                </a:solidFill>
              </a:rPr>
              <a:t> están diseñadas para aquellos que se despiertan en medio de la noche y no puede volver a dormir. Sus efectos duran alrededor de 4 horas. Se deben aplicar las mismas</a:t>
            </a:r>
            <a:r>
              <a:rPr lang="es-ES" baseline="0" dirty="0">
                <a:solidFill>
                  <a:srgbClr val="002060"/>
                </a:solidFill>
              </a:rPr>
              <a:t> precauciones que </a:t>
            </a:r>
            <a:r>
              <a:rPr lang="es-ES" dirty="0">
                <a:solidFill>
                  <a:srgbClr val="002060"/>
                </a:solidFill>
              </a:rPr>
              <a:t>otros medicamentos para dormir.</a:t>
            </a:r>
            <a:endParaRPr lang="en-US" dirty="0">
              <a:solidFill>
                <a:srgbClr val="002060"/>
              </a:solidFill>
            </a:endParaRPr>
          </a:p>
        </p:txBody>
      </p:sp>
      <p:sp>
        <p:nvSpPr>
          <p:cNvPr id="2344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4C6FCA1-5085-40F7-8A3C-36E6CE631181}" type="slidenum">
              <a:rPr lang="en-US"/>
              <a:pPr fontAlgn="base">
                <a:spcBef>
                  <a:spcPct val="0"/>
                </a:spcBef>
                <a:spcAft>
                  <a:spcPct val="0"/>
                </a:spcAft>
              </a:pPr>
              <a:t>107</a:t>
            </a:fld>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p:cNvSpPr>
            <a:spLocks noGrp="1" noRot="1" noChangeAspect="1"/>
          </p:cNvSpPr>
          <p:nvPr>
            <p:ph type="sldImg"/>
          </p:nvPr>
        </p:nvSpPr>
        <p:spPr bwMode="auto">
          <a:noFill/>
          <a:ln>
            <a:solidFill>
              <a:srgbClr val="000000"/>
            </a:solidFill>
            <a:miter lim="800000"/>
            <a:headEnd/>
            <a:tailEnd/>
          </a:ln>
        </p:spPr>
      </p:sp>
      <p:sp>
        <p:nvSpPr>
          <p:cNvPr id="2365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"Las pastillas para dormir pueden ser efectivas y seguras, pero hay algunas precauciones importantes. En primer lugar, no hay una píldora para dormir que ofrezca el 100% de sueño natural. La mayoría tienen efectos secundarios. La mayoría causan hábito y algunos causan síntomas de abstinencia. Por último, para un uso seguro usted debe permitir el tiempo completo necesario para</a:t>
            </a:r>
            <a:r>
              <a:rPr lang="es-ES" baseline="0" dirty="0">
                <a:solidFill>
                  <a:srgbClr val="002060"/>
                </a:solidFill>
              </a:rPr>
              <a:t> que</a:t>
            </a:r>
            <a:r>
              <a:rPr lang="es-ES" dirty="0">
                <a:solidFill>
                  <a:srgbClr val="002060"/>
                </a:solidFill>
              </a:rPr>
              <a:t> el medicamento deje su cuerpo antes de conducir. Si un medicamento funciona durante 8 horas, no trate de conducir antes de ese tiempo ".</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s-ES" baseline="0" dirty="0">
              <a:solidFill>
                <a:srgbClr val="0033CC"/>
              </a:solidFill>
            </a:endParaRPr>
          </a:p>
          <a:p>
            <a:pPr>
              <a:spcBef>
                <a:spcPct val="0"/>
              </a:spcBef>
            </a:pPr>
            <a:r>
              <a:rPr lang="es-ES" baseline="0" dirty="0">
                <a:solidFill>
                  <a:srgbClr val="0033CC"/>
                </a:solidFill>
              </a:rPr>
              <a:t>Información adicional: Investigaciones recientes han sugerido que el uso de pastillas para dormir puede reducir la longevidad. Los conductores deben considerar consultar con sus médicos y hacer esfuerzos para reducir o dejar el uso de pastillas para dormir.</a:t>
            </a:r>
            <a:endParaRPr lang="en-US" baseline="0" dirty="0">
              <a:solidFill>
                <a:srgbClr val="0033CC"/>
              </a:solidFill>
            </a:endParaRPr>
          </a:p>
        </p:txBody>
      </p:sp>
      <p:sp>
        <p:nvSpPr>
          <p:cNvPr id="2365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8482B60-EFD7-40F9-8146-672D85217015}" type="slidenum">
              <a:rPr lang="en-US"/>
              <a:pPr fontAlgn="base">
                <a:spcBef>
                  <a:spcPct val="0"/>
                </a:spcBef>
                <a:spcAft>
                  <a:spcPct val="0"/>
                </a:spcAft>
              </a:pPr>
              <a:t>108</a:t>
            </a:fld>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Slide Image Placeholder 1"/>
          <p:cNvSpPr>
            <a:spLocks noGrp="1" noRot="1" noChangeAspect="1"/>
          </p:cNvSpPr>
          <p:nvPr>
            <p:ph type="sldImg"/>
          </p:nvPr>
        </p:nvSpPr>
        <p:spPr bwMode="auto">
          <a:noFill/>
          <a:ln>
            <a:solidFill>
              <a:srgbClr val="000000"/>
            </a:solidFill>
            <a:miter lim="800000"/>
            <a:headEnd/>
            <a:tailEnd/>
          </a:ln>
        </p:spPr>
      </p:sp>
      <p:sp>
        <p:nvSpPr>
          <p:cNvPr id="2385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sym typeface="Wingdings" pitchFamily="2" charset="2"/>
              </a:rPr>
              <a:t>Narración Completa: "Por último, </a:t>
            </a:r>
            <a:r>
              <a:rPr lang="es-ES" i="1" dirty="0">
                <a:solidFill>
                  <a:srgbClr val="002060"/>
                </a:solidFill>
                <a:sym typeface="Wingdings" pitchFamily="2" charset="2"/>
              </a:rPr>
              <a:t>otros</a:t>
            </a:r>
            <a:r>
              <a:rPr lang="es-ES" dirty="0">
                <a:solidFill>
                  <a:srgbClr val="002060"/>
                </a:solidFill>
                <a:sym typeface="Wingdings" pitchFamily="2" charset="2"/>
              </a:rPr>
              <a:t> medicamentos que probablemente</a:t>
            </a:r>
            <a:r>
              <a:rPr lang="es-ES" baseline="0" dirty="0">
                <a:solidFill>
                  <a:srgbClr val="002060"/>
                </a:solidFill>
                <a:sym typeface="Wingdings" pitchFamily="2" charset="2"/>
              </a:rPr>
              <a:t> </a:t>
            </a:r>
            <a:r>
              <a:rPr lang="es-ES" dirty="0">
                <a:solidFill>
                  <a:srgbClr val="002060"/>
                </a:solidFill>
                <a:sym typeface="Wingdings" pitchFamily="2" charset="2"/>
              </a:rPr>
              <a:t>esté tomando pueden tener efectos secundarios de fatiga. Los efectos secundarios de medicamentos comunes incluyen somnolencia, otros fatiga o insomnio. Por consiguiente, muchas recetas especifican </a:t>
            </a:r>
            <a:r>
              <a:rPr lang="es-ES" i="1" dirty="0">
                <a:solidFill>
                  <a:srgbClr val="002060"/>
                </a:solidFill>
                <a:sym typeface="Wingdings" pitchFamily="2" charset="2"/>
              </a:rPr>
              <a:t>cuándo</a:t>
            </a:r>
            <a:r>
              <a:rPr lang="es-ES" dirty="0">
                <a:solidFill>
                  <a:srgbClr val="002060"/>
                </a:solidFill>
                <a:sym typeface="Wingdings" pitchFamily="2" charset="2"/>
              </a:rPr>
              <a:t> se debe tomar el medicamento, tales como la hora de acostarse. Siga cuidadosamente las instrucciones de dosificación. Discuta los efectos secundarios con su médico, y asegúrese de que entienda la importancia del estado de alerta de su trabajo y su seguridad personal. Además, recuerde que las normas de seguridad de Estados Unidos restringen al conductor en la carretera de medicamentos que indiquen  efectos secundarios de fatiga ".</a:t>
            </a:r>
            <a:endParaRPr lang="en-US" dirty="0">
              <a:solidFill>
                <a:srgbClr val="002060"/>
              </a:solidFill>
              <a:sym typeface="Wingdings" pitchFamily="2" charset="2"/>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endParaRPr lang="en-US" dirty="0">
              <a:solidFill>
                <a:srgbClr val="002060"/>
              </a:solidFill>
            </a:endParaRPr>
          </a:p>
          <a:p>
            <a:pPr>
              <a:spcBef>
                <a:spcPct val="0"/>
              </a:spcBef>
            </a:pPr>
            <a:r>
              <a:rPr lang="es-ES" dirty="0"/>
              <a:t>Información adicional: Afortunadamente, el uso de medicación </a:t>
            </a:r>
            <a:r>
              <a:rPr lang="es-ES" i="1" dirty="0"/>
              <a:t>por sí sola </a:t>
            </a:r>
            <a:r>
              <a:rPr lang="es-ES" dirty="0"/>
              <a:t>no es conocido por ser una causa directa importante de choques, pero puede contribuir a ellos. Por ejemplo, la mayoría de las benzodiazepinas causan somnolencia, especialmente si se combinan con alcohol.</a:t>
            </a:r>
            <a:endParaRPr lang="en-US" dirty="0"/>
          </a:p>
        </p:txBody>
      </p:sp>
      <p:sp>
        <p:nvSpPr>
          <p:cNvPr id="2385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C46591-97D8-4F05-A974-1C983378A05F}" type="slidenum">
              <a:rPr lang="en-US"/>
              <a:pPr fontAlgn="base">
                <a:spcBef>
                  <a:spcPct val="0"/>
                </a:spcBef>
                <a:spcAft>
                  <a:spcPct val="0"/>
                </a:spcAft>
              </a:pPr>
              <a:t>109</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baseline="0" noProof="0" dirty="0"/>
              <a:t>Narración Completa: “El Sueño, el Estado de Alerta y el Bienestar también son importantes para su seguridad. Los choques por quedarse dormido al volante son una de las principales causas de muerte en los conductores de autotransporte. Las crisis médicas, que pueden estar asociadas con el sueño deficiente, son otra causa principal de muerte en los conductores. Un vehículo pesado (camión, tractocamión o autobús) fuera de control es una amenaza para cualquiera en nuestras carreteras. Un choque en el que la responsabilidad recae en el conductor puede terminar con su carrera e incluso puede terminar con una empresa”.</a:t>
            </a:r>
          </a:p>
          <a:p>
            <a:endParaRPr lang="es-MX" noProof="0" dirty="0"/>
          </a:p>
          <a:p>
            <a:r>
              <a:rPr lang="es-MX" baseline="0" noProof="0" dirty="0"/>
              <a:t> </a:t>
            </a:r>
            <a:r>
              <a:rPr lang="es-MX" noProof="0" dirty="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noProof="0"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baseline="0" noProof="0" dirty="0">
                <a:solidFill>
                  <a:srgbClr val="0033CC"/>
                </a:solidFill>
              </a:rPr>
              <a:t>Información Adicional: La declaración sobre los choque </a:t>
            </a:r>
            <a:r>
              <a:rPr lang="es-MX" baseline="0" noProof="0" dirty="0"/>
              <a:t>por quedarse dormido al volante está basada en el National Transportation Safety Board (NTSB), 1990 (a tratarse más adelante en este módulo).</a:t>
            </a:r>
            <a:endParaRPr lang="es-MX"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11</a:t>
            </a:fld>
            <a:endParaRPr lang="en-US" dirty="0"/>
          </a:p>
        </p:txBody>
      </p:sp>
    </p:spTree>
    <p:extLst>
      <p:ext uri="{BB962C8B-B14F-4D97-AF65-F5344CB8AC3E}">
        <p14:creationId xmlns:p14="http://schemas.microsoft.com/office/powerpoint/2010/main" val="340669594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Slide Image Placeholder 1"/>
          <p:cNvSpPr>
            <a:spLocks noGrp="1" noRot="1" noChangeAspect="1"/>
          </p:cNvSpPr>
          <p:nvPr>
            <p:ph type="sldImg"/>
          </p:nvPr>
        </p:nvSpPr>
        <p:spPr bwMode="auto">
          <a:noFill/>
          <a:ln>
            <a:solidFill>
              <a:srgbClr val="000000"/>
            </a:solidFill>
            <a:miter lim="800000"/>
            <a:headEnd/>
            <a:tailEnd/>
          </a:ln>
        </p:spPr>
      </p:sp>
      <p:sp>
        <p:nvSpPr>
          <p:cNvPr id="2406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"El alcohol no está permitido en los vehículos de autotransporte en los EUA, Canadá o México. Sin embargo, algunos conductores pueden utilizar el alcohol como una ayuda para dormir cuando están en casa. El alcohol puede causar sueño, pero lo que realmente hace es perturbar el sueño. Se interrumpe el MOR y el soñar. Y al despertar causa un "rebote" después de unas horas, cuando el alcohol se oxida en la sangre. Tal vez usted ha tenido la experiencia de beber por la tarde y despertar tarde 3 ó 4 horas después de ir a dormir. Los efectos negativos del alcohol en el sueño aumentan con la edad, y los efectos de deterioro del rendimiento son mayores cuando se tiene sueño. Por último, el alcohol hace la Apnea Obstructiva del Sueño (AOS) peor. El tejido de la garganta se vuelve más relajada y por lo tanto se cierra con más facilidad.</a:t>
            </a: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Información adicional: El consumo de alcohol por los conductores de autotransporte en los Estados Unidos es poco frecuente como causa principal de los choques.</a:t>
            </a:r>
          </a:p>
          <a:p>
            <a:pPr marL="0" marR="0" indent="0" algn="l" defTabSz="914400" rtl="0" eaLnBrk="1" fontAlgn="auto" latinLnBrk="0" hangingPunct="1">
              <a:lnSpc>
                <a:spcPct val="100000"/>
              </a:lnSpc>
              <a:spcBef>
                <a:spcPct val="0"/>
              </a:spcBef>
              <a:spcAft>
                <a:spcPts val="0"/>
              </a:spcAft>
              <a:buClrTx/>
              <a:buSzTx/>
              <a:buFontTx/>
              <a:buNone/>
              <a:tabLst/>
              <a:defRPr/>
            </a:pPr>
            <a:endParaRPr lang="es-ES" dirty="0">
              <a:solidFill>
                <a:srgbClr val="002060"/>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Pregunta de repaso sobre las drogas y los medicamentos: P: ¿Cuánto tiempo después de beber una taza de café se producen los efectos máximos de la cafeína? R: 60 a 90 minutos ".</a:t>
            </a:r>
            <a:endParaRPr lang="en-US" dirty="0">
              <a:solidFill>
                <a:srgbClr val="002060"/>
              </a:solidFill>
            </a:endParaRPr>
          </a:p>
          <a:p>
            <a:pPr>
              <a:spcBef>
                <a:spcPct val="0"/>
              </a:spcBef>
            </a:pPr>
            <a:endParaRPr lang="en-US" dirty="0"/>
          </a:p>
        </p:txBody>
      </p:sp>
      <p:sp>
        <p:nvSpPr>
          <p:cNvPr id="2406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12F0FB-9926-4874-A8D0-09BC382070E7}" type="slidenum">
              <a:rPr lang="en-US"/>
              <a:pPr fontAlgn="base">
                <a:spcBef>
                  <a:spcPct val="0"/>
                </a:spcBef>
                <a:spcAft>
                  <a:spcPct val="0"/>
                </a:spcAft>
              </a:pPr>
              <a:t>110</a:t>
            </a:fld>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Image Placeholder 1"/>
          <p:cNvSpPr>
            <a:spLocks noGrp="1" noRot="1" noChangeAspect="1"/>
          </p:cNvSpPr>
          <p:nvPr>
            <p:ph type="sldImg"/>
          </p:nvPr>
        </p:nvSpPr>
        <p:spPr bwMode="auto">
          <a:noFill/>
          <a:ln>
            <a:solidFill>
              <a:srgbClr val="000000"/>
            </a:solidFill>
            <a:miter lim="800000"/>
            <a:headEnd/>
            <a:tailEnd/>
          </a:ln>
        </p:spPr>
      </p:sp>
      <p:sp>
        <p:nvSpPr>
          <p:cNvPr id="2426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Respuesta:  D. </a:t>
            </a:r>
            <a:r>
              <a:rPr lang="es-ES" dirty="0"/>
              <a:t>Y D es el menos saludable de estos alimentos.</a:t>
            </a:r>
            <a:endParaRPr lang="en-US" dirty="0"/>
          </a:p>
          <a:p>
            <a:pPr>
              <a:spcBef>
                <a:spcPct val="0"/>
              </a:spcBef>
            </a:pPr>
            <a:endParaRPr lang="en-US" dirty="0"/>
          </a:p>
        </p:txBody>
      </p:sp>
      <p:sp>
        <p:nvSpPr>
          <p:cNvPr id="2426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72A7FCB-1721-40A2-B47F-0CCE38E0B1F2}" type="slidenum">
              <a:rPr lang="en-US"/>
              <a:pPr fontAlgn="base">
                <a:spcBef>
                  <a:spcPct val="0"/>
                </a:spcBef>
                <a:spcAft>
                  <a:spcPct val="0"/>
                </a:spcAft>
              </a:pPr>
              <a:t>111</a:t>
            </a:fld>
            <a:endParaRPr 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p:cNvSpPr>
          <p:nvPr>
            <p:ph type="sldImg"/>
          </p:nvPr>
        </p:nvSpPr>
        <p:spPr bwMode="auto">
          <a:noFill/>
          <a:ln>
            <a:solidFill>
              <a:srgbClr val="000000"/>
            </a:solidFill>
            <a:miter lim="800000"/>
            <a:headEnd/>
            <a:tailEnd/>
          </a:ln>
        </p:spPr>
      </p:sp>
      <p:sp>
        <p:nvSpPr>
          <p:cNvPr id="2447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Respuesta: B. Al menos el 50% son obesos y otro 25% tiene sobrepeso.</a:t>
            </a:r>
            <a:r>
              <a:rPr lang="en-US" dirty="0"/>
              <a:t>   </a:t>
            </a:r>
          </a:p>
          <a:p>
            <a:pPr>
              <a:spcBef>
                <a:spcPct val="0"/>
              </a:spcBef>
            </a:pPr>
            <a:endParaRPr lang="en-US" dirty="0"/>
          </a:p>
        </p:txBody>
      </p:sp>
      <p:sp>
        <p:nvSpPr>
          <p:cNvPr id="2447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CCE91E-66FA-4716-A678-33A2E0A0F9DD}" type="slidenum">
              <a:rPr lang="en-US"/>
              <a:pPr fontAlgn="base">
                <a:spcBef>
                  <a:spcPct val="0"/>
                </a:spcBef>
                <a:spcAft>
                  <a:spcPct val="0"/>
                </a:spcAft>
              </a:pPr>
              <a:t>112</a:t>
            </a:fld>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p:cNvSpPr>
          <p:nvPr>
            <p:ph type="sldImg"/>
          </p:nvPr>
        </p:nvSpPr>
        <p:spPr bwMode="auto">
          <a:noFill/>
          <a:ln>
            <a:solidFill>
              <a:srgbClr val="000000"/>
            </a:solidFill>
            <a:miter lim="800000"/>
            <a:headEnd/>
            <a:tailEnd/>
          </a:ln>
        </p:spPr>
      </p:sp>
      <p:sp>
        <p:nvSpPr>
          <p:cNvPr id="2467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Respuesta:  C.     </a:t>
            </a:r>
          </a:p>
          <a:p>
            <a:pPr>
              <a:spcBef>
                <a:spcPct val="0"/>
              </a:spcBef>
            </a:pPr>
            <a:endParaRPr lang="en-US" dirty="0"/>
          </a:p>
        </p:txBody>
      </p:sp>
      <p:sp>
        <p:nvSpPr>
          <p:cNvPr id="2467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2C01D09-7260-489F-9FE0-EE969EFCDC91}" type="slidenum">
              <a:rPr lang="en-US"/>
              <a:pPr fontAlgn="base">
                <a:spcBef>
                  <a:spcPct val="0"/>
                </a:spcBef>
                <a:spcAft>
                  <a:spcPct val="0"/>
                </a:spcAft>
              </a:pPr>
              <a:t>113</a:t>
            </a:fld>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Slide Image Placeholder 1"/>
          <p:cNvSpPr>
            <a:spLocks noGrp="1" noRot="1" noChangeAspect="1"/>
          </p:cNvSpPr>
          <p:nvPr>
            <p:ph type="sldImg"/>
          </p:nvPr>
        </p:nvSpPr>
        <p:spPr bwMode="auto">
          <a:noFill/>
          <a:ln>
            <a:solidFill>
              <a:srgbClr val="000000"/>
            </a:solidFill>
            <a:miter lim="800000"/>
            <a:headEnd/>
            <a:tailEnd/>
          </a:ln>
        </p:spPr>
      </p:sp>
      <p:sp>
        <p:nvSpPr>
          <p:cNvPr id="2488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Respuesta:  C.  </a:t>
            </a:r>
          </a:p>
          <a:p>
            <a:pPr>
              <a:spcBef>
                <a:spcPct val="0"/>
              </a:spcBef>
            </a:pPr>
            <a:endParaRPr lang="en-US" dirty="0"/>
          </a:p>
        </p:txBody>
      </p:sp>
      <p:sp>
        <p:nvSpPr>
          <p:cNvPr id="2488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9105BF0-62F5-4431-8BF5-A44C6F704414}" type="slidenum">
              <a:rPr lang="en-US"/>
              <a:pPr fontAlgn="base">
                <a:spcBef>
                  <a:spcPct val="0"/>
                </a:spcBef>
                <a:spcAft>
                  <a:spcPct val="0"/>
                </a:spcAft>
              </a:pPr>
              <a:t>114</a:t>
            </a:fld>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p:spPr>
      </p:sp>
      <p:sp>
        <p:nvSpPr>
          <p:cNvPr id="2508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Respuesta:  B.    </a:t>
            </a:r>
          </a:p>
          <a:p>
            <a:pPr>
              <a:spcBef>
                <a:spcPct val="0"/>
              </a:spcBef>
            </a:pPr>
            <a:endParaRPr lang="en-US" dirty="0"/>
          </a:p>
        </p:txBody>
      </p:sp>
      <p:sp>
        <p:nvSpPr>
          <p:cNvPr id="2508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FADBCA9-51A9-4549-B83F-55030CB6D301}" type="slidenum">
              <a:rPr lang="en-US"/>
              <a:pPr fontAlgn="base">
                <a:spcBef>
                  <a:spcPct val="0"/>
                </a:spcBef>
                <a:spcAft>
                  <a:spcPct val="0"/>
                </a:spcAft>
              </a:pPr>
              <a:t>115</a:t>
            </a:fld>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p:cNvSpPr>
          <p:nvPr>
            <p:ph type="sldImg"/>
          </p:nvPr>
        </p:nvSpPr>
        <p:spPr bwMode="auto">
          <a:noFill/>
          <a:ln>
            <a:solidFill>
              <a:srgbClr val="000000"/>
            </a:solidFill>
            <a:miter lim="800000"/>
            <a:headEnd/>
            <a:tailEnd/>
          </a:ln>
        </p:spPr>
      </p:sp>
      <p:sp>
        <p:nvSpPr>
          <p:cNvPr id="2529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""Esta lección 4 es sobre el Estado de Alerta y Conducción de Vehículos de Autotransporte. Los temas incluyen mejorar la calidad del sueño y el Estado de Alerta, programación de horarios y Horas de Servicios y Conducción en Equipo".</a:t>
            </a:r>
            <a:endParaRPr lang="en-US" dirty="0"/>
          </a:p>
          <a:p>
            <a:pPr>
              <a:spcBef>
                <a:spcPct val="0"/>
              </a:spcBef>
            </a:pPr>
            <a:endParaRPr lang="en-US" dirty="0"/>
          </a:p>
          <a:p>
            <a:pPr>
              <a:spcBef>
                <a:spcPct val="0"/>
              </a:spcBef>
            </a:pPr>
            <a:endParaRPr lang="en-US" dirty="0"/>
          </a:p>
        </p:txBody>
      </p:sp>
      <p:sp>
        <p:nvSpPr>
          <p:cNvPr id="2529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EE1068-82EF-4106-9BEB-92677AA151E0}" type="slidenum">
              <a:rPr lang="en-US"/>
              <a:pPr fontAlgn="base">
                <a:spcBef>
                  <a:spcPct val="0"/>
                </a:spcBef>
                <a:spcAft>
                  <a:spcPct val="0"/>
                </a:spcAft>
              </a:pPr>
              <a:t>116</a:t>
            </a:fld>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bwMode="auto">
          <a:noFill/>
          <a:ln>
            <a:solidFill>
              <a:srgbClr val="000000"/>
            </a:solidFill>
            <a:miter lim="800000"/>
            <a:headEnd/>
            <a:tailEnd/>
          </a:ln>
        </p:spPr>
      </p:sp>
      <p:sp>
        <p:nvSpPr>
          <p:cNvPr id="2549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“Puede aplicar su conocimiento de los principios del sueño para mejorar su sueño y su estado de alerta. Esta sección cubre los desafíos de la administración de la fatiga que enfrentan los conductores de vehículos de autotransporte, estrategias </a:t>
            </a:r>
            <a:r>
              <a:rPr lang="es-ES" i="1" dirty="0">
                <a:solidFill>
                  <a:srgbClr val="002060"/>
                </a:solidFill>
              </a:rPr>
              <a:t>generales</a:t>
            </a:r>
            <a:r>
              <a:rPr lang="es-ES" dirty="0">
                <a:solidFill>
                  <a:srgbClr val="002060"/>
                </a:solidFill>
              </a:rPr>
              <a:t> para mejorar el sueño y el estado de alerta, prácticas </a:t>
            </a:r>
            <a:r>
              <a:rPr lang="es-ES" i="1" dirty="0">
                <a:solidFill>
                  <a:srgbClr val="002060"/>
                </a:solidFill>
              </a:rPr>
              <a:t>en el hoga</a:t>
            </a:r>
            <a:r>
              <a:rPr lang="es-ES" dirty="0">
                <a:solidFill>
                  <a:srgbClr val="002060"/>
                </a:solidFill>
              </a:rPr>
              <a:t>r y prácticas en </a:t>
            </a:r>
            <a:r>
              <a:rPr lang="es-ES" i="1" dirty="0">
                <a:solidFill>
                  <a:srgbClr val="002060"/>
                </a:solidFill>
              </a:rPr>
              <a:t>carretera</a:t>
            </a:r>
            <a:r>
              <a:rPr lang="es-ES" dirty="0">
                <a:solidFill>
                  <a:srgbClr val="002060"/>
                </a:solidFill>
              </a:rPr>
              <a:t>. Este último incluye consejos generales, consejos para conducir de noche y cómo lidiar con los cambios de turno y horarios”.</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________</a:t>
            </a:r>
          </a:p>
          <a:p>
            <a:pPr>
              <a:spcBef>
                <a:spcPct val="0"/>
              </a:spcBef>
            </a:pPr>
            <a:endParaRPr lang="en-US" dirty="0">
              <a:solidFill>
                <a:srgbClr val="002060"/>
              </a:solidFill>
            </a:endParaRPr>
          </a:p>
          <a:p>
            <a:pPr>
              <a:spcBef>
                <a:spcPct val="0"/>
              </a:spcBef>
            </a:pPr>
            <a:r>
              <a:rPr lang="es-ES" dirty="0">
                <a:solidFill>
                  <a:srgbClr val="002060"/>
                </a:solidFill>
              </a:rPr>
              <a:t>Nota adicional para el instructor:</a:t>
            </a:r>
          </a:p>
          <a:p>
            <a:pPr>
              <a:spcBef>
                <a:spcPct val="0"/>
              </a:spcBef>
            </a:pPr>
            <a:r>
              <a:rPr lang="es-ES" dirty="0">
                <a:solidFill>
                  <a:srgbClr val="002060"/>
                </a:solidFill>
              </a:rPr>
              <a:t>Los objetivos de aprendizaje para esta sección incluyen:</a:t>
            </a:r>
          </a:p>
          <a:p>
            <a:pPr>
              <a:spcBef>
                <a:spcPct val="0"/>
              </a:spcBef>
            </a:pPr>
            <a:r>
              <a:rPr lang="es-ES" dirty="0">
                <a:solidFill>
                  <a:srgbClr val="002060"/>
                </a:solidFill>
              </a:rPr>
              <a:t>(K) Reconocer los diversos desafíos de administración de la fatiga que enfrentan los conductores de vehículos de autotransporte</a:t>
            </a:r>
          </a:p>
          <a:p>
            <a:pPr>
              <a:spcBef>
                <a:spcPct val="0"/>
              </a:spcBef>
            </a:pPr>
            <a:r>
              <a:rPr lang="es-ES" dirty="0">
                <a:solidFill>
                  <a:srgbClr val="002060"/>
                </a:solidFill>
              </a:rPr>
              <a:t>(K) Reconocer estrategias y prácticas positivas (generales, en el hogar, en la carretera).</a:t>
            </a:r>
          </a:p>
          <a:p>
            <a:pPr>
              <a:spcBef>
                <a:spcPct val="0"/>
              </a:spcBef>
            </a:pPr>
            <a:r>
              <a:rPr lang="es-ES" dirty="0">
                <a:solidFill>
                  <a:srgbClr val="002060"/>
                </a:solidFill>
              </a:rPr>
              <a:t>(K) Reconocer comportamientos específicos dentro del vehículo que promueven o no el estado de alerta.</a:t>
            </a:r>
          </a:p>
          <a:p>
            <a:pPr>
              <a:spcBef>
                <a:spcPct val="0"/>
              </a:spcBef>
            </a:pPr>
            <a:r>
              <a:rPr lang="es-ES" dirty="0">
                <a:solidFill>
                  <a:srgbClr val="002060"/>
                </a:solidFill>
              </a:rPr>
              <a:t>(K) Reconocer las preocupaciones relacionadas con la fatiga sobre la conducción nocturna y los cambios de turno.</a:t>
            </a:r>
          </a:p>
          <a:p>
            <a:pPr>
              <a:spcBef>
                <a:spcPct val="0"/>
              </a:spcBef>
            </a:pPr>
            <a:r>
              <a:rPr lang="es-ES" dirty="0">
                <a:solidFill>
                  <a:srgbClr val="002060"/>
                </a:solidFill>
              </a:rPr>
              <a:t>(S) Aplicar los conocimientos de administración de la fatiga para conducir de noche y/o cambios de turno con éxito.</a:t>
            </a:r>
          </a:p>
          <a:p>
            <a:pPr>
              <a:spcBef>
                <a:spcPct val="0"/>
              </a:spcBef>
            </a:pPr>
            <a:r>
              <a:rPr lang="es-ES" dirty="0">
                <a:solidFill>
                  <a:srgbClr val="002060"/>
                </a:solidFill>
              </a:rPr>
              <a:t>(A) Valorar el uso del cinturón de seguridad (en parte debido a su importancia en los choques de salida de la carretera).</a:t>
            </a:r>
            <a:endParaRPr lang="en-US" dirty="0">
              <a:solidFill>
                <a:srgbClr val="002060"/>
              </a:solidFill>
            </a:endParaRPr>
          </a:p>
          <a:p>
            <a:pPr>
              <a:spcBef>
                <a:spcPct val="0"/>
              </a:spcBef>
            </a:pPr>
            <a:endParaRPr lang="en-US" dirty="0"/>
          </a:p>
        </p:txBody>
      </p:sp>
      <p:sp>
        <p:nvSpPr>
          <p:cNvPr id="254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766D83-C8F0-480B-925E-6D2054F76525}" type="slidenum">
              <a:rPr lang="en-US"/>
              <a:pPr fontAlgn="base">
                <a:spcBef>
                  <a:spcPct val="0"/>
                </a:spcBef>
                <a:spcAft>
                  <a:spcPct val="0"/>
                </a:spcAft>
              </a:pPr>
              <a:t>117</a:t>
            </a:fld>
            <a:endParaRPr 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p:cNvSpPr>
            <a:spLocks noGrp="1" noRot="1" noChangeAspect="1"/>
          </p:cNvSpPr>
          <p:nvPr>
            <p:ph type="sldImg"/>
          </p:nvPr>
        </p:nvSpPr>
        <p:spPr bwMode="auto">
          <a:noFill/>
          <a:ln>
            <a:solidFill>
              <a:srgbClr val="000000"/>
            </a:solidFill>
            <a:miter lim="800000"/>
            <a:headEnd/>
            <a:tailEnd/>
          </a:ln>
        </p:spPr>
      </p:sp>
      <p:sp>
        <p:nvSpPr>
          <p:cNvPr id="2570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"Los conductores  de vehículos de autotransporte pueden enfrentar múltiples desafíos en la administración de la fatiga. Estos pueden incluir una</a:t>
            </a:r>
            <a:r>
              <a:rPr lang="es-ES" baseline="0" dirty="0"/>
              <a:t> agenda muy</a:t>
            </a:r>
            <a:r>
              <a:rPr lang="es-ES" dirty="0"/>
              <a:t> apretada para lograr conseguir su sueño principal, horarios de trabajo prolongados (más el tiempo de trayecto al trabajo para muchos conductores), cambio de los horarios de trabajo, períodos de trabajo y de sueño que pueden entrar en conflicto con los ritmos circadianos, y poco tiempo para la siesta y otros descansos en el camino .”</a:t>
            </a:r>
            <a:endParaRPr lang="en-US" dirty="0"/>
          </a:p>
          <a:p>
            <a:pPr>
              <a:spcBef>
                <a:spcPct val="0"/>
              </a:spcBef>
            </a:pPr>
            <a:endParaRPr lang="en-US" dirty="0">
              <a:solidFill>
                <a:srgbClr val="002060"/>
              </a:solidFill>
            </a:endParaRPr>
          </a:p>
        </p:txBody>
      </p:sp>
      <p:sp>
        <p:nvSpPr>
          <p:cNvPr id="2570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60E19D-A3D7-4755-AFB2-00B6959DAF8A}" type="slidenum">
              <a:rPr lang="en-US"/>
              <a:pPr fontAlgn="base">
                <a:spcBef>
                  <a:spcPct val="0"/>
                </a:spcBef>
                <a:spcAft>
                  <a:spcPct val="0"/>
                </a:spcAft>
              </a:pPr>
              <a:t>118</a:t>
            </a:fld>
            <a:endParaRPr 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p:cNvSpPr>
          <p:nvPr>
            <p:ph type="sldImg"/>
          </p:nvPr>
        </p:nvSpPr>
        <p:spPr bwMode="auto">
          <a:noFill/>
          <a:ln>
            <a:solidFill>
              <a:srgbClr val="000000"/>
            </a:solidFill>
            <a:miter lim="800000"/>
            <a:headEnd/>
            <a:tailEnd/>
          </a:ln>
        </p:spPr>
      </p:sp>
      <p:sp>
        <p:nvSpPr>
          <p:cNvPr id="2590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“Los desafíos adicionales en la administración de la fatiga que enfrentan muchos conductores incluyen lugares desconocidos o incómodos para dormir, enfermedades del sueño, las limitadas oportunidades de ejercicio, dificultad para encontrar alimentos saludables en el camino y factores ambientales de estrés como el ruido, el calor, el frío y la falta de ventilación . Es duro atender todos estos retos. "</a:t>
            </a:r>
            <a:endParaRPr lang="en-US" dirty="0">
              <a:solidFill>
                <a:srgbClr val="002060"/>
              </a:solidFill>
            </a:endParaRPr>
          </a:p>
          <a:p>
            <a:pPr>
              <a:spcBef>
                <a:spcPct val="0"/>
              </a:spcBef>
            </a:pPr>
            <a:r>
              <a:rPr lang="en-US" dirty="0">
                <a:solidFill>
                  <a:srgbClr val="002060"/>
                </a:solidFill>
              </a:rPr>
              <a:t>________</a:t>
            </a:r>
          </a:p>
          <a:p>
            <a:pPr>
              <a:spcBef>
                <a:spcPct val="0"/>
              </a:spcBef>
            </a:pPr>
            <a:endParaRPr lang="en-US" dirty="0">
              <a:solidFill>
                <a:srgbClr val="0033CC"/>
              </a:solidFill>
            </a:endParaRPr>
          </a:p>
          <a:p>
            <a:pPr>
              <a:spcBef>
                <a:spcPct val="0"/>
              </a:spcBef>
            </a:pPr>
            <a:r>
              <a:rPr lang="es-ES" dirty="0"/>
              <a:t>Nota adicional al instructor: Una pregunta de seguimiento podría centrarse en soluciones efectivas a los desafíos más grandes.</a:t>
            </a:r>
            <a:endParaRPr lang="en-US" dirty="0"/>
          </a:p>
        </p:txBody>
      </p:sp>
      <p:sp>
        <p:nvSpPr>
          <p:cNvPr id="2590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6142259-856F-4A0B-A601-BF876532E542}" type="slidenum">
              <a:rPr lang="en-US"/>
              <a:pPr fontAlgn="base">
                <a:spcBef>
                  <a:spcPct val="0"/>
                </a:spcBef>
                <a:spcAft>
                  <a:spcPct val="0"/>
                </a:spcAft>
              </a:pPr>
              <a:t>119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  “Entonces, ¿Qué es el estado de Alerta? Estar “alerta” significa que estás despierto</a:t>
            </a:r>
            <a:r>
              <a:rPr lang="es-MX" baseline="0" noProof="0" dirty="0"/>
              <a:t> y atento. ¿Qué es Bienestar? Bienestar es la salud física, mental, emocional y conductual. Dormir bien es esencial tanto para estar alerta como para el bienestar. </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12</a:t>
            </a:fld>
            <a:endParaRPr lang="en-US" dirty="0"/>
          </a:p>
        </p:txBody>
      </p:sp>
    </p:spTree>
    <p:extLst>
      <p:ext uri="{BB962C8B-B14F-4D97-AF65-F5344CB8AC3E}">
        <p14:creationId xmlns:p14="http://schemas.microsoft.com/office/powerpoint/2010/main" val="163671101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bwMode="auto">
          <a:noFill/>
          <a:ln>
            <a:solidFill>
              <a:srgbClr val="000000"/>
            </a:solidFill>
            <a:miter lim="800000"/>
            <a:headEnd/>
            <a:tailEnd/>
          </a:ln>
        </p:spPr>
      </p:sp>
      <p:sp>
        <p:nvSpPr>
          <p:cNvPr id="2611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"Afortunadamente, hay algunas estrategias y prácticas útiles. Primero y ante todo ¡duerma! Duerma lo suficiente en su principal período de sueño y tome siestas. Mantenga un estilo de vida saludable, como la dieta, el ejercicio, los comportamientos positivos y relaciones positivas. En lo posible, trate de mantener un horario regular. Vaya con su ritmo circadiano - no luchar contra el. Relájese antes de dormir, reduzca la actividad física y reduzca las luces. Y sea inteligentes sobre el uso de la cafeína - "aprenda lo que es correcto para usted y no exceda de eso</a:t>
            </a:r>
            <a:endParaRPr lang="en-US" dirty="0">
              <a:solidFill>
                <a:srgbClr val="002060"/>
              </a:solidFill>
            </a:endParaRPr>
          </a:p>
          <a:p>
            <a:pPr>
              <a:spcBef>
                <a:spcPct val="0"/>
              </a:spcBef>
            </a:pPr>
            <a:endParaRPr lang="en-US" dirty="0"/>
          </a:p>
        </p:txBody>
      </p:sp>
      <p:sp>
        <p:nvSpPr>
          <p:cNvPr id="2611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36F12D-2838-4B74-A0CE-08FD720A44F4}" type="slidenum">
              <a:rPr lang="en-US"/>
              <a:pPr fontAlgn="base">
                <a:spcBef>
                  <a:spcPct val="0"/>
                </a:spcBef>
                <a:spcAft>
                  <a:spcPct val="0"/>
                </a:spcAft>
              </a:pPr>
              <a:t>120</a:t>
            </a:fld>
            <a:endParaRPr lang="en-US"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p:cNvSpPr>
            <a:spLocks noGrp="1" noRot="1" noChangeAspect="1"/>
          </p:cNvSpPr>
          <p:nvPr>
            <p:ph type="sldImg"/>
          </p:nvPr>
        </p:nvSpPr>
        <p:spPr bwMode="auto">
          <a:noFill/>
          <a:ln>
            <a:solidFill>
              <a:srgbClr val="000000"/>
            </a:solidFill>
            <a:miter lim="800000"/>
            <a:headEnd/>
            <a:tailEnd/>
          </a:ln>
        </p:spPr>
      </p:sp>
      <p:sp>
        <p:nvSpPr>
          <p:cNvPr id="2631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“La higiene del sueño empieza en casa. Duerma lo mejor posible antes de iniciar un viaje o semana de trabajo. Cualquier sueño adicional que obtenga en su casa ayudará, en cierta medida, para toda la semana. Comunique sus necesidades de sueño y consiga el apoyo de su familia. Su cuarto debe estar completamente oscuro, fresco y tranquilo. Desarrolle una rutina para antes de dormir. Sea activo en casa, pero no te canses. Tome tiempo para relajarse“.</a:t>
            </a:r>
            <a:endParaRPr lang="en-US" dirty="0">
              <a:solidFill>
                <a:srgbClr val="002060"/>
              </a:solidFill>
            </a:endParaRPr>
          </a:p>
        </p:txBody>
      </p:sp>
      <p:sp>
        <p:nvSpPr>
          <p:cNvPr id="2631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8D0097-6DEA-4B24-9A2E-29E4E391CBE7}" type="slidenum">
              <a:rPr lang="en-US"/>
              <a:pPr fontAlgn="base">
                <a:spcBef>
                  <a:spcPct val="0"/>
                </a:spcBef>
                <a:spcAft>
                  <a:spcPct val="0"/>
                </a:spcAft>
              </a:pPr>
              <a:t>121</a:t>
            </a:fld>
            <a:endParaRPr lang="en-U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p:cNvSpPr>
            <a:spLocks noGrp="1" noRot="1" noChangeAspect="1"/>
          </p:cNvSpPr>
          <p:nvPr>
            <p:ph type="sldImg"/>
          </p:nvPr>
        </p:nvSpPr>
        <p:spPr bwMode="auto">
          <a:noFill/>
          <a:ln>
            <a:solidFill>
              <a:srgbClr val="000000"/>
            </a:solidFill>
            <a:miter lim="800000"/>
            <a:headEnd/>
            <a:tailEnd/>
          </a:ln>
        </p:spPr>
      </p:sp>
      <p:sp>
        <p:nvSpPr>
          <p:cNvPr id="2652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"Cuando esté en el camino, trate de dormir cada noche  tanto</a:t>
            </a:r>
            <a:r>
              <a:rPr lang="es-ES" baseline="0" dirty="0">
                <a:solidFill>
                  <a:srgbClr val="002060"/>
                </a:solidFill>
              </a:rPr>
              <a:t> como</a:t>
            </a:r>
            <a:r>
              <a:rPr lang="es-ES" dirty="0">
                <a:solidFill>
                  <a:srgbClr val="002060"/>
                </a:solidFill>
              </a:rPr>
              <a:t> en casa. ¡Ni siquiera </a:t>
            </a:r>
            <a:r>
              <a:rPr lang="es-ES" i="1" dirty="0">
                <a:solidFill>
                  <a:srgbClr val="002060"/>
                </a:solidFill>
              </a:rPr>
              <a:t>empiece</a:t>
            </a:r>
            <a:r>
              <a:rPr lang="es-ES" dirty="0">
                <a:solidFill>
                  <a:srgbClr val="002060"/>
                </a:solidFill>
              </a:rPr>
              <a:t> a tener falta de sueño! Los períodos de descanso con siestas son muy beneficiosos. También son benéficos, aunque en menor medida, los descansos sin siestas, mover el cuerpo (por ejemplo, activar</a:t>
            </a:r>
            <a:r>
              <a:rPr lang="es-ES" baseline="0" dirty="0">
                <a:solidFill>
                  <a:srgbClr val="002060"/>
                </a:solidFill>
              </a:rPr>
              <a:t> </a:t>
            </a:r>
            <a:r>
              <a:rPr lang="es-ES" dirty="0">
                <a:solidFill>
                  <a:srgbClr val="002060"/>
                </a:solidFill>
              </a:rPr>
              <a:t>el control de crucero para que pueda mover los pies) y la conversación, si no se distrae o molesta. Algunas personas encuentran útil escuchar programas de radio de comentaristas o de deportes. La</a:t>
            </a:r>
            <a:r>
              <a:rPr lang="es-ES" baseline="0" dirty="0">
                <a:solidFill>
                  <a:srgbClr val="002060"/>
                </a:solidFill>
              </a:rPr>
              <a:t> e</a:t>
            </a:r>
            <a:r>
              <a:rPr lang="es-ES" dirty="0">
                <a:solidFill>
                  <a:srgbClr val="002060"/>
                </a:solidFill>
              </a:rPr>
              <a:t>stimulación sola, como música fuerte, tiene poco efecto. Usted debe hacer ejercicio, pero no enérgicamente antes de acostarse. Evite las comidas pesadas, especialmente a la hora del almuerzo. En lugar de una gran comida, coma comidas ligeras y saludables. Finalmente ¡use el cinturón de seguridad! Choques relacionados con la fatiga a menudo resultan</a:t>
            </a:r>
            <a:r>
              <a:rPr lang="es-ES" baseline="0" dirty="0">
                <a:solidFill>
                  <a:srgbClr val="002060"/>
                </a:solidFill>
              </a:rPr>
              <a:t> en </a:t>
            </a:r>
            <a:r>
              <a:rPr lang="es-ES" dirty="0">
                <a:solidFill>
                  <a:srgbClr val="002060"/>
                </a:solidFill>
              </a:rPr>
              <a:t>salidas de carreteras y volcaduras. Estos son choques en el que el uso del cinturón de seguridad es lo más importante para la supervivencia".</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________</a:t>
            </a:r>
          </a:p>
          <a:p>
            <a:pPr>
              <a:spcBef>
                <a:spcPct val="0"/>
              </a:spcBef>
            </a:pPr>
            <a:endParaRPr lang="en-US" dirty="0">
              <a:solidFill>
                <a:srgbClr val="0033CC"/>
              </a:solidFill>
            </a:endParaRPr>
          </a:p>
          <a:p>
            <a:pPr>
              <a:spcBef>
                <a:spcPct val="0"/>
              </a:spcBef>
            </a:pPr>
            <a:r>
              <a:rPr lang="es-ES" dirty="0">
                <a:solidFill>
                  <a:srgbClr val="002060"/>
                </a:solidFill>
              </a:rPr>
              <a:t>Información adicional sobre el uso del cinturón de seguridad: Muchos choques relacionados con la fatiga son volcaduras debido a que los vehículos automotores salen de la carretera y ruedan por terraplenes. Entre los principales tipos de colisiones, las volcaduras generalmente causan las lesiones más severas para los conductores de vehículos de autotransporte. Los cinturones de seguridad tienen sus mayores beneficios en choques</a:t>
            </a:r>
            <a:r>
              <a:rPr lang="es-ES" baseline="0" dirty="0">
                <a:solidFill>
                  <a:srgbClr val="002060"/>
                </a:solidFill>
              </a:rPr>
              <a:t> con volcadura </a:t>
            </a:r>
            <a:r>
              <a:rPr lang="es-ES" dirty="0">
                <a:solidFill>
                  <a:srgbClr val="002060"/>
                </a:solidFill>
              </a:rPr>
              <a:t>de los vehículos de autotransporte. De ahí la importancia del uso del cinturón de seguridad! Fuente: Knipling, 2009.</a:t>
            </a:r>
            <a:endParaRPr lang="en-US" dirty="0">
              <a:solidFill>
                <a:srgbClr val="002060"/>
              </a:solidFill>
            </a:endParaRPr>
          </a:p>
        </p:txBody>
      </p:sp>
      <p:sp>
        <p:nvSpPr>
          <p:cNvPr id="2652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A1BDF96-1F0D-4F72-A1CF-14F520655DDC}" type="slidenum">
              <a:rPr lang="en-US"/>
              <a:pPr fontAlgn="base">
                <a:spcBef>
                  <a:spcPct val="0"/>
                </a:spcBef>
                <a:spcAft>
                  <a:spcPct val="0"/>
                </a:spcAft>
              </a:pPr>
              <a:t>122</a:t>
            </a:fld>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Image Placeholder 1"/>
          <p:cNvSpPr>
            <a:spLocks noGrp="1" noRot="1" noChangeAspect="1"/>
          </p:cNvSpPr>
          <p:nvPr>
            <p:ph type="sldImg"/>
          </p:nvPr>
        </p:nvSpPr>
        <p:spPr bwMode="auto">
          <a:noFill/>
          <a:ln>
            <a:solidFill>
              <a:srgbClr val="000000"/>
            </a:solidFill>
            <a:miter lim="800000"/>
            <a:headEnd/>
            <a:tailEnd/>
          </a:ln>
        </p:spPr>
      </p:sp>
      <p:sp>
        <p:nvSpPr>
          <p:cNvPr id="267266"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a:spcBef>
                <a:spcPct val="0"/>
              </a:spcBef>
            </a:pPr>
            <a:r>
              <a:rPr lang="es-ES" dirty="0">
                <a:solidFill>
                  <a:srgbClr val="002060"/>
                </a:solidFill>
              </a:rPr>
              <a:t>Narración Completa: "Conducir de noche es especialmente desafiante para la administración de la fatiga. Conducir de noche tiene una gran ventaja de seguridad: menos tráfico! Las desventajas incluyen el aumento de la fatiga (relacionada sobre todo con el ritmos circadiano), hay mas conductores borrachos e imprudentes en la carretera y la escasa visibilidad. Debido a que es naturalmente difícil permanecer despierto toda la noche y dormir durante el día, debe usar la luz y la oscuridad para "engañar" a su cuerpo. Las luces brillantes simular el amanecer y ayudan a despertar. La oscuridad simula la noche y la hora de acostarse. Utilice la cafeína, pero con cuidado. Si usted bebe demasiado, interferirá con su sueño. Considere dormir o tomar una siesta en el camarote en horas previas al amanecer cuando el riesgo de la fatiga es mayor. Si usted trabaja de noche, querrá y necesitará dormir más los fines de semana para recuperarse. Conducir de noche no es para todo el mundo! Algunas personas nunca se ajustan a conducir de noche y no deben seguir intentándolo ".</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________</a:t>
            </a:r>
          </a:p>
          <a:p>
            <a:pPr>
              <a:spcBef>
                <a:spcPct val="0"/>
              </a:spcBef>
            </a:pPr>
            <a:endParaRPr lang="en-US" dirty="0">
              <a:solidFill>
                <a:srgbClr val="0033CC"/>
              </a:solidFill>
            </a:endParaRPr>
          </a:p>
          <a:p>
            <a:pPr>
              <a:spcBef>
                <a:spcPct val="0"/>
              </a:spcBef>
            </a:pPr>
            <a:r>
              <a:rPr lang="es-ES" dirty="0">
                <a:solidFill>
                  <a:srgbClr val="002060"/>
                </a:solidFill>
              </a:rPr>
              <a:t>Información adicional: Las opiniones difieren en cuanto a la seguridad </a:t>
            </a:r>
            <a:r>
              <a:rPr lang="es-ES" i="1" dirty="0">
                <a:solidFill>
                  <a:srgbClr val="002060"/>
                </a:solidFill>
              </a:rPr>
              <a:t>general</a:t>
            </a:r>
            <a:r>
              <a:rPr lang="es-ES" dirty="0">
                <a:solidFill>
                  <a:srgbClr val="002060"/>
                </a:solidFill>
              </a:rPr>
              <a:t> de la conducción nocturna en comparación con el día. En lo que se refiere a la fatiga, sin embargo, no hay duda de que el riesgo es mayor durante las horas de la noche. En lo que respecta al uso de la luz para simular el amanecer, uno debe darse cuenta de que los efectos beneficiosos no son suficientes para recuperarse de la pérdida significativa de dormir. Las luces brillantes ayudan a mantenerse despierto, pero no se puede engañar a su cuerpo por completo. La oscuridad, sin embargo, es casi siempre beneficiosa para mejorar el sueño. Los que duermen durante el día deberán</a:t>
            </a:r>
            <a:r>
              <a:rPr lang="es-ES" baseline="0" dirty="0">
                <a:solidFill>
                  <a:srgbClr val="002060"/>
                </a:solidFill>
              </a:rPr>
              <a:t> asegurarse</a:t>
            </a:r>
            <a:r>
              <a:rPr lang="es-ES" dirty="0">
                <a:solidFill>
                  <a:srgbClr val="002060"/>
                </a:solidFill>
              </a:rPr>
              <a:t> que sus dormitorios esté completamente oscuros.</a:t>
            </a:r>
            <a:endParaRPr lang="en-US" dirty="0">
              <a:solidFill>
                <a:srgbClr val="002060"/>
              </a:solidFill>
            </a:endParaRPr>
          </a:p>
          <a:p>
            <a:pPr>
              <a:spcBef>
                <a:spcPct val="0"/>
              </a:spcBef>
            </a:pPr>
            <a:endParaRPr lang="en-US" dirty="0"/>
          </a:p>
          <a:p>
            <a:pPr>
              <a:spcBef>
                <a:spcPct val="0"/>
              </a:spcBef>
            </a:pPr>
            <a:endParaRPr lang="en-US" dirty="0"/>
          </a:p>
        </p:txBody>
      </p:sp>
      <p:sp>
        <p:nvSpPr>
          <p:cNvPr id="2672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45C9FB-4476-490E-A957-D473080E8CDB}" type="slidenum">
              <a:rPr lang="en-US"/>
              <a:pPr fontAlgn="base">
                <a:spcBef>
                  <a:spcPct val="0"/>
                </a:spcBef>
                <a:spcAft>
                  <a:spcPct val="0"/>
                </a:spcAft>
              </a:pPr>
              <a:t>123</a:t>
            </a:fld>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Slide Image Placeholder 1"/>
          <p:cNvSpPr>
            <a:spLocks noGrp="1" noRot="1" noChangeAspect="1"/>
          </p:cNvSpPr>
          <p:nvPr>
            <p:ph type="sldImg"/>
          </p:nvPr>
        </p:nvSpPr>
        <p:spPr bwMode="auto">
          <a:noFill/>
          <a:ln>
            <a:solidFill>
              <a:srgbClr val="000000"/>
            </a:solidFill>
            <a:miter lim="800000"/>
            <a:headEnd/>
            <a:tailEnd/>
          </a:ln>
        </p:spPr>
      </p:sp>
      <p:sp>
        <p:nvSpPr>
          <p:cNvPr id="2693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"Como conductor de autotransporte, seguramente ya ha de haber trabajado en diferentes turnos y conducido a través de varias zonas horarias. Para hacer frente a estos cambios, esté consciente de su "reloj corporal". Para viajes cortos y cambios de turno, apéguese a su horario regular de sueño. Para cambios más amplios, hay varias estrategias que puede probar. Cuando le</a:t>
            </a:r>
            <a:r>
              <a:rPr lang="es-ES" baseline="0" dirty="0">
                <a:solidFill>
                  <a:srgbClr val="002060"/>
                </a:solidFill>
              </a:rPr>
              <a:t> </a:t>
            </a:r>
            <a:r>
              <a:rPr lang="es-ES" dirty="0">
                <a:solidFill>
                  <a:srgbClr val="002060"/>
                </a:solidFill>
              </a:rPr>
              <a:t>sea posible, "pre-ajuste" su horario para dormir antes del cambio. Esto puede incluir el cambio de su rutina vespertina antes de irse a la cama. Utilice la luz y la oscuridad para ayudar a ajustarse. Las luces brillantes le ayudarán a mantenerse despierto mientras la oscuridad le ayudará a dormir. Además, para mantenerse despierto, esté físicamente activo y cuando sea posible, interactúe con otras personas. Por último, recuerde que dormir </a:t>
            </a:r>
            <a:r>
              <a:rPr lang="es-ES" i="1" dirty="0">
                <a:solidFill>
                  <a:srgbClr val="002060"/>
                </a:solidFill>
              </a:rPr>
              <a:t>más</a:t>
            </a:r>
            <a:r>
              <a:rPr lang="es-ES" dirty="0">
                <a:solidFill>
                  <a:srgbClr val="002060"/>
                </a:solidFill>
              </a:rPr>
              <a:t> en general, hace los cambios de turno</a:t>
            </a:r>
            <a:r>
              <a:rPr lang="es-ES" baseline="0" dirty="0">
                <a:solidFill>
                  <a:srgbClr val="002060"/>
                </a:solidFill>
              </a:rPr>
              <a:t> y de</a:t>
            </a:r>
            <a:r>
              <a:rPr lang="es-ES" dirty="0">
                <a:solidFill>
                  <a:srgbClr val="002060"/>
                </a:solidFill>
              </a:rPr>
              <a:t> horario más fáciles "</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________</a:t>
            </a:r>
          </a:p>
          <a:p>
            <a:pPr>
              <a:spcBef>
                <a:spcPct val="0"/>
              </a:spcBef>
            </a:pPr>
            <a:endParaRPr lang="en-US" dirty="0">
              <a:solidFill>
                <a:srgbClr val="002060"/>
              </a:solidFill>
            </a:endParaRPr>
          </a:p>
          <a:p>
            <a:pPr>
              <a:spcBef>
                <a:spcPct val="0"/>
              </a:spcBef>
            </a:pPr>
            <a:endParaRPr lang="en-US" dirty="0">
              <a:solidFill>
                <a:srgbClr val="002060"/>
              </a:solidFill>
            </a:endParaRPr>
          </a:p>
          <a:p>
            <a:pPr>
              <a:spcBef>
                <a:spcPct val="0"/>
              </a:spcBef>
            </a:pPr>
            <a:r>
              <a:rPr lang="es-ES" dirty="0">
                <a:solidFill>
                  <a:srgbClr val="002060"/>
                </a:solidFill>
              </a:rPr>
              <a:t>Comprobación opcional sobre el aprendizaje: P: Describa una buena rutina para antes de dormir.</a:t>
            </a:r>
          </a:p>
          <a:p>
            <a:pPr>
              <a:spcBef>
                <a:spcPct val="0"/>
              </a:spcBef>
            </a:pPr>
            <a:r>
              <a:rPr lang="es-ES" dirty="0">
                <a:solidFill>
                  <a:srgbClr val="002060"/>
                </a:solidFill>
              </a:rPr>
              <a:t>R: Desconectarse, relajarse y a lo mejor bajar las luces.</a:t>
            </a:r>
            <a:endParaRPr lang="en-US" dirty="0">
              <a:solidFill>
                <a:srgbClr val="002060"/>
              </a:solidFill>
            </a:endParaRPr>
          </a:p>
        </p:txBody>
      </p:sp>
      <p:sp>
        <p:nvSpPr>
          <p:cNvPr id="2693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4B7D1A8-BF84-434F-879C-9E1DD6243C04}" type="slidenum">
              <a:rPr lang="en-US"/>
              <a:pPr fontAlgn="base">
                <a:spcBef>
                  <a:spcPct val="0"/>
                </a:spcBef>
                <a:spcAft>
                  <a:spcPct val="0"/>
                </a:spcAft>
              </a:pPr>
              <a:t>124</a:t>
            </a:fld>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lide Image Placeholder 1"/>
          <p:cNvSpPr>
            <a:spLocks noGrp="1" noRot="1" noChangeAspect="1"/>
          </p:cNvSpPr>
          <p:nvPr>
            <p:ph type="sldImg"/>
          </p:nvPr>
        </p:nvSpPr>
        <p:spPr bwMode="auto">
          <a:noFill/>
          <a:ln>
            <a:solidFill>
              <a:srgbClr val="000000"/>
            </a:solidFill>
            <a:miter lim="800000"/>
            <a:headEnd/>
            <a:tailEnd/>
          </a:ln>
        </p:spPr>
      </p:sp>
      <p:sp>
        <p:nvSpPr>
          <p:cNvPr id="271362"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a:spcBef>
                <a:spcPct val="0"/>
              </a:spcBef>
            </a:pPr>
            <a:r>
              <a:rPr lang="es-ES" dirty="0">
                <a:solidFill>
                  <a:srgbClr val="002060"/>
                </a:solidFill>
              </a:rPr>
              <a:t>Narración Completa: “Como conductor de vehículos de autotransporte, debe planificar su trabajo y administrar su fatiga dentro del marco de las reglas de Horas de Servicio (HDS). Esta sección cubre la planificación o programación de horarios y las Horas de Servicio. Esto incluye principios de una planificación de horarios sensata, regularidad de horarios (incluidas las rotaciones de horarios hacia adelante y hacia atrás), las reglas de HDS actuales y sus fundamentos científicos, una revisión de todos los factores que afectan su estado de alerta y desempeño, y una revisión de sus obligaciones en cumplimiento y seguridad como conductor.</a:t>
            </a:r>
          </a:p>
          <a:p>
            <a:pPr>
              <a:spcBef>
                <a:spcPct val="0"/>
              </a:spcBef>
            </a:pPr>
            <a:endParaRPr lang="es-E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marL="0" lvl="0" indent="0">
              <a:buNone/>
            </a:pPr>
            <a:r>
              <a:rPr lang="es-ES" sz="1200" kern="1200" dirty="0">
                <a:solidFill>
                  <a:schemeClr val="tx1"/>
                </a:solidFill>
                <a:latin typeface="+mn-lt"/>
                <a:ea typeface="+mn-ea"/>
                <a:cs typeface="+mn-cs"/>
              </a:rPr>
              <a:t>Nota adicional para el instructor:</a:t>
            </a:r>
          </a:p>
          <a:p>
            <a:pPr marL="0" lvl="0" indent="0">
              <a:buNone/>
            </a:pPr>
            <a:r>
              <a:rPr lang="es-ES" sz="1200" kern="1200" dirty="0">
                <a:solidFill>
                  <a:schemeClr val="tx1"/>
                </a:solidFill>
                <a:latin typeface="+mn-lt"/>
                <a:ea typeface="+mn-ea"/>
                <a:cs typeface="+mn-cs"/>
              </a:rPr>
              <a:t>Los objetivos de aprendizaje para esta sección incluyen:</a:t>
            </a:r>
          </a:p>
          <a:p>
            <a:pPr marL="0" lvl="0" indent="0">
              <a:buNone/>
            </a:pPr>
            <a:r>
              <a:rPr lang="es-ES" sz="1200" kern="1200" dirty="0">
                <a:solidFill>
                  <a:schemeClr val="tx1"/>
                </a:solidFill>
                <a:latin typeface="+mn-lt"/>
                <a:ea typeface="+mn-ea"/>
                <a:cs typeface="+mn-cs"/>
              </a:rPr>
              <a:t>(K) Reconocer los principios de una buena programación de horarios; por ejemplo, la regularidad del horario.</a:t>
            </a:r>
          </a:p>
          <a:p>
            <a:pPr marL="0" lvl="0" indent="0">
              <a:buNone/>
            </a:pPr>
            <a:r>
              <a:rPr lang="es-ES" sz="1200" kern="1200" dirty="0">
                <a:solidFill>
                  <a:schemeClr val="tx1"/>
                </a:solidFill>
                <a:latin typeface="+mn-lt"/>
                <a:ea typeface="+mn-ea"/>
                <a:cs typeface="+mn-cs"/>
              </a:rPr>
              <a:t>(K) Distinguir la rotación hacia adelante de la rotación hacia atrás y su relación con la administración de la fatiga.</a:t>
            </a:r>
          </a:p>
          <a:p>
            <a:pPr marL="0" lvl="0" indent="0">
              <a:buNone/>
            </a:pPr>
            <a:r>
              <a:rPr lang="es-ES" sz="1200" kern="1200" dirty="0">
                <a:solidFill>
                  <a:schemeClr val="tx1"/>
                </a:solidFill>
                <a:latin typeface="+mn-lt"/>
                <a:ea typeface="+mn-ea"/>
                <a:cs typeface="+mn-cs"/>
              </a:rPr>
              <a:t>(K) Identificar las reglas clave de las HDS y su relación con la higiene del sueño.</a:t>
            </a:r>
          </a:p>
          <a:p>
            <a:pPr marL="0" lvl="0" indent="0">
              <a:buNone/>
            </a:pPr>
            <a:r>
              <a:rPr lang="es-ES" sz="1200" kern="1200" dirty="0">
                <a:solidFill>
                  <a:schemeClr val="tx1"/>
                </a:solidFill>
                <a:latin typeface="+mn-lt"/>
                <a:ea typeface="+mn-ea"/>
                <a:cs typeface="+mn-cs"/>
              </a:rPr>
              <a:t>(K) Reconocer buenos y malos horarios o programas de trabajo para la administración de la fatiga (por ejemplo, irregulares, rotativos hacia atrás).</a:t>
            </a:r>
          </a:p>
          <a:p>
            <a:pPr marL="0" lvl="0" indent="0">
              <a:buNone/>
            </a:pPr>
            <a:r>
              <a:rPr lang="es-ES" sz="1200" kern="1200" dirty="0">
                <a:solidFill>
                  <a:schemeClr val="tx1"/>
                </a:solidFill>
                <a:latin typeface="+mn-lt"/>
                <a:ea typeface="+mn-ea"/>
                <a:cs typeface="+mn-cs"/>
              </a:rPr>
              <a:t>(K) Reconocer las principales ventajas y limitaciones de las reglas de las HDS.</a:t>
            </a:r>
          </a:p>
          <a:p>
            <a:pPr marL="0" lvl="0" indent="0">
              <a:buNone/>
            </a:pPr>
            <a:r>
              <a:rPr lang="es-ES" sz="1200" kern="1200" dirty="0">
                <a:solidFill>
                  <a:schemeClr val="tx1"/>
                </a:solidFill>
                <a:latin typeface="+mn-lt"/>
                <a:ea typeface="+mn-ea"/>
                <a:cs typeface="+mn-cs"/>
              </a:rPr>
              <a:t>(K) Reconocer los factores que afectan el estado de alerta del conductor [incluido el cumplimiento de las HDS].</a:t>
            </a:r>
          </a:p>
          <a:p>
            <a:pPr marL="0" lvl="0" indent="0">
              <a:buNone/>
            </a:pPr>
            <a:r>
              <a:rPr lang="es-ES" sz="1200" kern="1200" dirty="0">
                <a:solidFill>
                  <a:schemeClr val="tx1"/>
                </a:solidFill>
                <a:latin typeface="+mn-lt"/>
                <a:ea typeface="+mn-ea"/>
                <a:cs typeface="+mn-cs"/>
              </a:rPr>
              <a:t>(A) Aceptar dos obligaciones del conductor: cumplimiento de las HDS y autoadministración "más allá del cumplimiento".</a:t>
            </a:r>
            <a:endParaRPr lang="en-US" sz="1200" kern="1200" dirty="0">
              <a:solidFill>
                <a:schemeClr val="tx1"/>
              </a:solidFill>
              <a:latin typeface="+mn-lt"/>
              <a:ea typeface="+mn-ea"/>
              <a:cs typeface="+mn-cs"/>
            </a:endParaRPr>
          </a:p>
          <a:p>
            <a:pPr marL="228600" lvl="0" indent="-228600">
              <a:buAutoNum type="alphaUcParenBoth"/>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endParaRPr lang="es-ES" dirty="0"/>
          </a:p>
          <a:p>
            <a:pPr marL="0" marR="0" indent="0" algn="l" defTabSz="914400" rtl="0" eaLnBrk="1" fontAlgn="auto" latinLnBrk="0" hangingPunct="1">
              <a:lnSpc>
                <a:spcPct val="100000"/>
              </a:lnSpc>
              <a:spcBef>
                <a:spcPct val="0"/>
              </a:spcBef>
              <a:spcAft>
                <a:spcPts val="0"/>
              </a:spcAft>
              <a:buClrTx/>
              <a:buSzTx/>
              <a:buFontTx/>
              <a:buNone/>
              <a:tabLst/>
              <a:defRPr/>
            </a:pPr>
            <a:r>
              <a:rPr lang="es-ES" dirty="0"/>
              <a:t>Información adicional: Esta instrucción no cubre los detalles de las reglas de las HDS y no se evalúa a los estudiantes sobre su conocimiento de reglas específicas (p. ej., la regla de las 10 horas, la regla de las 14 horas, etc.). Los instructores deben evitar entrar en discusiones detalladas sobre las reglas de HDS específicas; en su lugar, concéntrese en los principios de la administración de la fatiga.</a:t>
            </a:r>
            <a:endParaRPr lang="en-US" dirty="0"/>
          </a:p>
        </p:txBody>
      </p:sp>
      <p:sp>
        <p:nvSpPr>
          <p:cNvPr id="271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D8CF46-9A6D-4D82-A50A-28FC0824AA3D}" type="slidenum">
              <a:rPr lang="en-US"/>
              <a:pPr fontAlgn="base">
                <a:spcBef>
                  <a:spcPct val="0"/>
                </a:spcBef>
                <a:spcAft>
                  <a:spcPct val="0"/>
                </a:spcAft>
              </a:pPr>
              <a:t>125</a:t>
            </a:fld>
            <a:endParaRPr lang="en-US" dirty="0"/>
          </a:p>
        </p:txBody>
      </p:sp>
    </p:spTree>
    <p:extLst>
      <p:ext uri="{BB962C8B-B14F-4D97-AF65-F5344CB8AC3E}">
        <p14:creationId xmlns:p14="http://schemas.microsoft.com/office/powerpoint/2010/main" val="223214942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Slide Image Placeholder 1"/>
          <p:cNvSpPr>
            <a:spLocks noGrp="1" noRot="1" noChangeAspect="1"/>
          </p:cNvSpPr>
          <p:nvPr>
            <p:ph type="sldImg"/>
          </p:nvPr>
        </p:nvSpPr>
        <p:spPr bwMode="auto">
          <a:noFill/>
          <a:ln>
            <a:solidFill>
              <a:srgbClr val="000000"/>
            </a:solidFill>
            <a:miter lim="800000"/>
            <a:headEnd/>
            <a:tailEnd/>
          </a:ln>
        </p:spPr>
      </p:sp>
      <p:sp>
        <p:nvSpPr>
          <p:cNvPr id="273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"Estas son algunas de las prácticas básicas de planificación de horarios para el sueño-reposo que debe seguir. Un horario regular es lo mejor. Esfuércese por 7 a 8 horas de sueño diario. Permita tiempo de traslado al trabajo en su horario personal. Durante el tiempo de traslado, es posible que legalmente no esté en servicio, pero su cuerpo y su cerebro está “en servicio". Permita descansos y mejor aún, siestas durante sus períodos de trabajo. Su tiempo total despierto cada día debe ser de 16 ó 17 horas, o menos. Por último, su trabajo y su ciclo de descanso deben ser afines con los ritmos circadianos, cuando sea posible "</a:t>
            </a:r>
            <a:endParaRPr lang="en-US" dirty="0">
              <a:solidFill>
                <a:srgbClr val="002060"/>
              </a:solidFill>
            </a:endParaRPr>
          </a:p>
          <a:p>
            <a:pPr>
              <a:spcBef>
                <a:spcPct val="0"/>
              </a:spcBef>
            </a:pPr>
            <a:endParaRPr lang="en-US" dirty="0">
              <a:solidFill>
                <a:srgbClr val="002060"/>
              </a:solidFill>
            </a:endParaRPr>
          </a:p>
        </p:txBody>
      </p:sp>
      <p:sp>
        <p:nvSpPr>
          <p:cNvPr id="273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B297C7C-4BB5-4F34-A119-B05E3AAB2FD2}" type="slidenum">
              <a:rPr lang="en-US"/>
              <a:pPr fontAlgn="base">
                <a:spcBef>
                  <a:spcPct val="0"/>
                </a:spcBef>
                <a:spcAft>
                  <a:spcPct val="0"/>
                </a:spcAft>
              </a:pPr>
              <a:t>126</a:t>
            </a:fld>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p:cNvSpPr>
          <p:nvPr>
            <p:ph type="sldImg"/>
          </p:nvPr>
        </p:nvSpPr>
        <p:spPr bwMode="auto">
          <a:noFill/>
          <a:ln>
            <a:solidFill>
              <a:srgbClr val="000000"/>
            </a:solidFill>
            <a:miter lim="800000"/>
            <a:headEnd/>
            <a:tailEnd/>
          </a:ln>
        </p:spPr>
      </p:sp>
      <p:sp>
        <p:nvSpPr>
          <p:cNvPr id="275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"En la medida en que sea posible, trate tener una regularidad en su horario. Horarios estables y regulares son los mejores para su desempeño, higiene del sueño, digestión, salud del corazón y bienestar general. Si usted tiene que rotar su horario, cambios pequeños y graduales son mejores que los abruptos. Además, la rotación hacia delante o adelantada es mejor que las rotaciones hacia atrás. En los registros mostrados, el conductor está trabajando en los límites máximos diarios de los Estados Unidos, pero es un horario regular que proporciona 10 horas fuera cada noche.“</a:t>
            </a:r>
            <a:endParaRPr lang="en-US" dirty="0">
              <a:solidFill>
                <a:srgbClr val="002060"/>
              </a:solidFill>
            </a:endParaRPr>
          </a:p>
        </p:txBody>
      </p:sp>
      <p:sp>
        <p:nvSpPr>
          <p:cNvPr id="275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6D5733-0F17-487E-A6E0-DF6BF24195D3}" type="slidenum">
              <a:rPr lang="en-US"/>
              <a:pPr fontAlgn="base">
                <a:spcBef>
                  <a:spcPct val="0"/>
                </a:spcBef>
                <a:spcAft>
                  <a:spcPct val="0"/>
                </a:spcAft>
              </a:pPr>
              <a:t>127</a:t>
            </a:fld>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Slide Image Placeholder 1"/>
          <p:cNvSpPr>
            <a:spLocks noGrp="1" noRot="1" noChangeAspect="1"/>
          </p:cNvSpPr>
          <p:nvPr>
            <p:ph type="sldImg"/>
          </p:nvPr>
        </p:nvSpPr>
        <p:spPr bwMode="auto">
          <a:noFill/>
          <a:ln>
            <a:solidFill>
              <a:srgbClr val="000000"/>
            </a:solidFill>
            <a:miter lim="800000"/>
            <a:headEnd/>
            <a:tailEnd/>
          </a:ln>
        </p:spPr>
      </p:sp>
      <p:sp>
        <p:nvSpPr>
          <p:cNvPr id="277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"En la rotación de horario </a:t>
            </a:r>
            <a:r>
              <a:rPr lang="es-ES" i="1" dirty="0"/>
              <a:t>“hacia delante</a:t>
            </a:r>
            <a:r>
              <a:rPr lang="es-ES" dirty="0"/>
              <a:t>” o adelantado,  los períodos de trabajo son más </a:t>
            </a:r>
            <a:r>
              <a:rPr lang="es-ES" i="1" dirty="0"/>
              <a:t>tarde</a:t>
            </a:r>
            <a:r>
              <a:rPr lang="es-ES" dirty="0"/>
              <a:t> en días sucesivos. La rotación hacia delante es en general mejor que la rotación hacia atrás. Veamos un ejemplo. En el esquema, un conductor alterna periodos de 14-horas en servicio con períodos de </a:t>
            </a:r>
            <a:r>
              <a:rPr lang="es-ES" b="0" i="1" dirty="0">
                <a:solidFill>
                  <a:srgbClr val="FF0000"/>
                </a:solidFill>
              </a:rPr>
              <a:t>10</a:t>
            </a:r>
            <a:r>
              <a:rPr lang="es-ES" b="1" i="1" dirty="0"/>
              <a:t> </a:t>
            </a:r>
            <a:r>
              <a:rPr lang="es-ES" dirty="0"/>
              <a:t>horas fuera de servicio, iniciando el servicio dos horas más tarde cada día. La mayoría de la gente no tiene problemas cambiar</a:t>
            </a:r>
            <a:r>
              <a:rPr lang="es-ES" baseline="0" dirty="0"/>
              <a:t> el turno hacia </a:t>
            </a:r>
            <a:r>
              <a:rPr lang="es-ES" dirty="0"/>
              <a:t>adelante, sobre todo si eso significa más tiempo libre, como en este ejemplo. "</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2060"/>
              </a:solidFill>
            </a:endParaRPr>
          </a:p>
          <a:p>
            <a:pPr>
              <a:spcBef>
                <a:spcPct val="0"/>
              </a:spcBef>
            </a:pPr>
            <a:r>
              <a:rPr lang="es-ES" dirty="0">
                <a:solidFill>
                  <a:srgbClr val="002060"/>
                </a:solidFill>
              </a:rPr>
              <a:t>Información adicional: Viajar del este al oeste da como resultado una rotación hacia adelante de las horas diurnas y nocturnas y, por lo tanto, es como una rotación de horario hacia adelante. La mayoría de la gente encuentra esto más fácil que ir del oeste al este.</a:t>
            </a:r>
            <a:endParaRPr lang="en-US" dirty="0">
              <a:solidFill>
                <a:srgbClr val="002060"/>
              </a:solidFill>
            </a:endParaRPr>
          </a:p>
          <a:p>
            <a:pPr>
              <a:spcBef>
                <a:spcPct val="0"/>
              </a:spcBef>
            </a:pPr>
            <a:endParaRPr lang="en-US" dirty="0"/>
          </a:p>
          <a:p>
            <a:pPr>
              <a:spcBef>
                <a:spcPct val="0"/>
              </a:spcBef>
            </a:pPr>
            <a:endParaRPr lang="en-US" dirty="0"/>
          </a:p>
        </p:txBody>
      </p:sp>
      <p:sp>
        <p:nvSpPr>
          <p:cNvPr id="277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019FF6-2130-4827-9E09-B1AB1C94C343}" type="slidenum">
              <a:rPr lang="en-US"/>
              <a:pPr fontAlgn="base">
                <a:spcBef>
                  <a:spcPct val="0"/>
                </a:spcBef>
                <a:spcAft>
                  <a:spcPct val="0"/>
                </a:spcAft>
              </a:pPr>
              <a:t>128</a:t>
            </a:fld>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Slide Image Placeholder 1"/>
          <p:cNvSpPr>
            <a:spLocks noGrp="1" noRot="1" noChangeAspect="1"/>
          </p:cNvSpPr>
          <p:nvPr>
            <p:ph type="sldImg"/>
          </p:nvPr>
        </p:nvSpPr>
        <p:spPr bwMode="auto">
          <a:noFill/>
          <a:ln>
            <a:solidFill>
              <a:srgbClr val="000000"/>
            </a:solidFill>
            <a:miter lim="800000"/>
            <a:headEnd/>
            <a:tailEnd/>
          </a:ln>
        </p:spPr>
      </p:sp>
      <p:sp>
        <p:nvSpPr>
          <p:cNvPr id="2795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La Narración Completa: "En la rotación de horario </a:t>
            </a:r>
            <a:r>
              <a:rPr lang="es-ES" i="1" dirty="0">
                <a:solidFill>
                  <a:srgbClr val="002060"/>
                </a:solidFill>
              </a:rPr>
              <a:t>hacia atrás</a:t>
            </a:r>
            <a:r>
              <a:rPr lang="es-ES" dirty="0">
                <a:solidFill>
                  <a:srgbClr val="002060"/>
                </a:solidFill>
              </a:rPr>
              <a:t>, los períodos de trabajo inician</a:t>
            </a:r>
            <a:r>
              <a:rPr lang="es-ES" baseline="0" dirty="0">
                <a:solidFill>
                  <a:srgbClr val="002060"/>
                </a:solidFill>
              </a:rPr>
              <a:t> </a:t>
            </a:r>
            <a:r>
              <a:rPr lang="es-ES" sz="1200" i="1" kern="1200" dirty="0">
                <a:solidFill>
                  <a:srgbClr val="002060"/>
                </a:solidFill>
                <a:latin typeface="+mn-lt"/>
                <a:ea typeface="+mn-ea"/>
                <a:cs typeface="+mn-cs"/>
              </a:rPr>
              <a:t>más</a:t>
            </a:r>
            <a:r>
              <a:rPr lang="es-ES" dirty="0">
                <a:solidFill>
                  <a:srgbClr val="002060"/>
                </a:solidFill>
              </a:rPr>
              <a:t> </a:t>
            </a:r>
            <a:r>
              <a:rPr lang="es-ES" i="1" dirty="0">
                <a:solidFill>
                  <a:srgbClr val="002060"/>
                </a:solidFill>
              </a:rPr>
              <a:t>temprano</a:t>
            </a:r>
            <a:r>
              <a:rPr lang="es-ES" dirty="0">
                <a:solidFill>
                  <a:srgbClr val="002060"/>
                </a:solidFill>
              </a:rPr>
              <a:t> en días sucesivos. La rotación hacia atrás es generalmente peor que la rotación hacia adelante. En el esquema,  el conductor alterna periodos de trabajo de 12 horas con períodos fuera de servicio de 10 horas, ocasionando que la hora de inicio de servicio sea dos horas </a:t>
            </a:r>
            <a:r>
              <a:rPr lang="es-ES" i="1" dirty="0">
                <a:solidFill>
                  <a:srgbClr val="002060"/>
                </a:solidFill>
              </a:rPr>
              <a:t>más temprano </a:t>
            </a:r>
            <a:r>
              <a:rPr lang="es-ES" dirty="0">
                <a:solidFill>
                  <a:srgbClr val="002060"/>
                </a:solidFill>
              </a:rPr>
              <a:t>cada día. La mayoría de la gente tiene problemas con esto, a pesar de que los tiempos en servicio sean menores. Ellos probablemente tendrían problemas para dormir por la noche, y también problemas para mantenerse despiertos en las horas previas al amanecer ".</a:t>
            </a:r>
            <a:endParaRPr lang="en-US" dirty="0">
              <a:solidFill>
                <a:srgbClr val="002060"/>
              </a:solidFill>
            </a:endParaRPr>
          </a:p>
          <a:p>
            <a:pPr>
              <a:spcBef>
                <a:spcPct val="0"/>
              </a:spcBef>
            </a:pP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b="0" dirty="0"/>
              <a:t>Información adicional: Viajando del oeste al este resulta en una rotación hacia atrás y es como una rotación de horario hacia atrás.  Esto menudo, lo </a:t>
            </a:r>
            <a:r>
              <a:rPr lang="es-ES" b="0" i="1" dirty="0"/>
              <a:t>empuja</a:t>
            </a:r>
            <a:r>
              <a:rPr lang="es-ES" b="0" dirty="0"/>
              <a:t> al día siguiente, antes de que haya dormido suficiente  y mientras se encuentra en un valle circadiano.</a:t>
            </a:r>
            <a:endParaRPr lang="en-US" b="0" dirty="0"/>
          </a:p>
        </p:txBody>
      </p:sp>
      <p:sp>
        <p:nvSpPr>
          <p:cNvPr id="279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F6A96E1-C173-4DCD-9203-DC8720E2A45E}" type="slidenum">
              <a:rPr lang="en-US"/>
              <a:pPr fontAlgn="base">
                <a:spcBef>
                  <a:spcPct val="0"/>
                </a:spcBef>
                <a:spcAft>
                  <a:spcPct val="0"/>
                </a:spcAft>
              </a:pPr>
              <a:t>129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Narración Completa:</a:t>
            </a:r>
          </a:p>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“Todo</a:t>
            </a:r>
            <a:r>
              <a:rPr lang="es-MX" baseline="0" noProof="0" dirty="0"/>
              <a:t> comienza con dormir bien.</a:t>
            </a:r>
          </a:p>
          <a:p>
            <a:pPr marL="0" marR="0" indent="0" algn="l" defTabSz="914400" rtl="0" eaLnBrk="1" fontAlgn="auto" latinLnBrk="0" hangingPunct="1">
              <a:lnSpc>
                <a:spcPct val="100000"/>
              </a:lnSpc>
              <a:spcBef>
                <a:spcPts val="0"/>
              </a:spcBef>
              <a:spcAft>
                <a:spcPts val="0"/>
              </a:spcAft>
              <a:buClrTx/>
              <a:buSzTx/>
              <a:buFontTx/>
              <a:buNone/>
              <a:tabLst/>
              <a:defRPr/>
            </a:pPr>
            <a:r>
              <a:rPr lang="es-MX" baseline="0" noProof="0" dirty="0"/>
              <a:t>[se agrega una flecha y Estado de Alerta] Dormir bien es esencial para el Estado de Alerta.</a:t>
            </a:r>
          </a:p>
          <a:p>
            <a:pPr marL="0" marR="0" indent="0" algn="l" defTabSz="914400" rtl="0" eaLnBrk="1" fontAlgn="auto" latinLnBrk="0" hangingPunct="1">
              <a:lnSpc>
                <a:spcPct val="100000"/>
              </a:lnSpc>
              <a:spcBef>
                <a:spcPts val="0"/>
              </a:spcBef>
              <a:spcAft>
                <a:spcPts val="0"/>
              </a:spcAft>
              <a:buClrTx/>
              <a:buSzTx/>
              <a:buFontTx/>
              <a:buNone/>
              <a:tabLst/>
              <a:defRPr/>
            </a:pPr>
            <a:r>
              <a:rPr lang="es-MX" baseline="0" noProof="0" dirty="0"/>
              <a:t>[se agrega una flecha y Desempeño] Y el estado de alerta hace posible un buen desempeño </a:t>
            </a:r>
          </a:p>
          <a:p>
            <a:pPr marL="0" marR="0" indent="0" algn="l" defTabSz="914400" rtl="0" eaLnBrk="1" fontAlgn="auto" latinLnBrk="0" hangingPunct="1">
              <a:lnSpc>
                <a:spcPct val="100000"/>
              </a:lnSpc>
              <a:spcBef>
                <a:spcPts val="0"/>
              </a:spcBef>
              <a:spcAft>
                <a:spcPts val="0"/>
              </a:spcAft>
              <a:buClrTx/>
              <a:buSzTx/>
              <a:buFontTx/>
              <a:buNone/>
              <a:tabLst/>
              <a:defRPr/>
            </a:pPr>
            <a:r>
              <a:rPr lang="es-MX" baseline="0" noProof="0" dirty="0"/>
              <a:t>[se agrega una flecha y Bienestar] Dormir bien también es esencial para el Bienestar…</a:t>
            </a:r>
          </a:p>
          <a:p>
            <a:pPr marL="0" marR="0" indent="0" algn="l" defTabSz="914400" rtl="0" eaLnBrk="1" fontAlgn="auto" latinLnBrk="0" hangingPunct="1">
              <a:lnSpc>
                <a:spcPct val="100000"/>
              </a:lnSpc>
              <a:spcBef>
                <a:spcPts val="0"/>
              </a:spcBef>
              <a:spcAft>
                <a:spcPts val="0"/>
              </a:spcAft>
              <a:buClrTx/>
              <a:buSzTx/>
              <a:buFontTx/>
              <a:buNone/>
              <a:tabLst/>
              <a:defRPr/>
            </a:pPr>
            <a:r>
              <a:rPr lang="es-MX" baseline="0" noProof="0" dirty="0"/>
              <a:t>[se agrega una flecha y Felicidad] y el bienestar es un gran ingrediente para la felicidad personal. Eso hace que dormir sea una de las cosas más importantes en su vida.” </a:t>
            </a:r>
          </a:p>
          <a:p>
            <a:pPr marL="0" marR="0" indent="0" algn="l" defTabSz="914400" rtl="0" eaLnBrk="1" fontAlgn="auto" latinLnBrk="0" hangingPunct="1">
              <a:lnSpc>
                <a:spcPct val="100000"/>
              </a:lnSpc>
              <a:spcBef>
                <a:spcPts val="0"/>
              </a:spcBef>
              <a:spcAft>
                <a:spcPts val="0"/>
              </a:spcAft>
              <a:buClrTx/>
              <a:buSzTx/>
              <a:buFontTx/>
              <a:buNone/>
              <a:tabLst/>
              <a:defRPr/>
            </a:pPr>
            <a:endParaRPr lang="es-MX"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rPr>
              <a:t>_______</a:t>
            </a:r>
          </a:p>
          <a:p>
            <a:pPr marL="0" marR="0" indent="0" algn="l" defTabSz="914400" rtl="0" eaLnBrk="1" fontAlgn="auto" latinLnBrk="0" hangingPunct="1">
              <a:lnSpc>
                <a:spcPct val="100000"/>
              </a:lnSpc>
              <a:spcBef>
                <a:spcPts val="0"/>
              </a:spcBef>
              <a:spcAft>
                <a:spcPts val="0"/>
              </a:spcAft>
              <a:buClrTx/>
              <a:buSzTx/>
              <a:buFontTx/>
              <a:buNone/>
              <a:tabLst/>
              <a:defRPr/>
            </a:pPr>
            <a:endParaRPr lang="es-MX"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Comentario adicional</a:t>
            </a:r>
            <a:r>
              <a:rPr lang="es-MX" baseline="0" noProof="0" dirty="0"/>
              <a:t>: Investigaciones han demostrado la relación entre dormir bien y el estado de alerta, el desempeño y el bienestar. La relación con la felicidad es más subjetivo, sin embargo, la mayoría de las personas estarán de acuerdo que la felicidad es en parte el resultado de tener buena salud y ser capaz de desempeñarse bien.</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13</a:t>
            </a:fld>
            <a:endParaRPr lang="en-US" dirty="0"/>
          </a:p>
        </p:txBody>
      </p:sp>
    </p:spTree>
    <p:extLst>
      <p:ext uri="{BB962C8B-B14F-4D97-AF65-F5344CB8AC3E}">
        <p14:creationId xmlns:p14="http://schemas.microsoft.com/office/powerpoint/2010/main" val="233820942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Slide Image Placeholder 1"/>
          <p:cNvSpPr>
            <a:spLocks noGrp="1" noRot="1" noChangeAspect="1"/>
          </p:cNvSpPr>
          <p:nvPr>
            <p:ph type="sldImg"/>
          </p:nvPr>
        </p:nvSpPr>
        <p:spPr bwMode="auto">
          <a:noFill/>
          <a:ln>
            <a:solidFill>
              <a:srgbClr val="000000"/>
            </a:solidFill>
            <a:miter lim="800000"/>
            <a:headEnd/>
            <a:tailEnd/>
          </a:ln>
        </p:spPr>
      </p:sp>
      <p:sp>
        <p:nvSpPr>
          <p:cNvPr id="2816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"Esta tabla resume algunas de las disposiciones clave de las horas de servicio de conductores en los EUA Probablemente ya esté familiarizado con estas reglas. Una discusión detallada de ellos está fuera del alcance de esta lección, pero debe comprender algunas de las características clave en relación con la administración de la fatiga. El requerimiento diario de 10 horas sin laborar ofrece la </a:t>
            </a:r>
            <a:r>
              <a:rPr lang="es-ES" i="1" dirty="0"/>
              <a:t>oportunidad</a:t>
            </a:r>
            <a:r>
              <a:rPr lang="es-ES" dirty="0"/>
              <a:t> para 7-8 horas de sueño. La combinación de 10 (o más) horas de </a:t>
            </a:r>
            <a:r>
              <a:rPr lang="es-ES" i="1" dirty="0"/>
              <a:t>descanso</a:t>
            </a:r>
            <a:r>
              <a:rPr lang="es-ES" dirty="0"/>
              <a:t>, además de 14 (o menos) horas </a:t>
            </a:r>
            <a:r>
              <a:rPr lang="es-ES" i="1" dirty="0"/>
              <a:t>trabajando</a:t>
            </a:r>
            <a:r>
              <a:rPr lang="es-ES" dirty="0"/>
              <a:t>, pueden crear un ciclo regular de descanso-trabajo de 24 horas, que es ideal. Tenga en cuenta también que la disposición de reinicio de 34 horas está diseñado para asegurar que los conductores tienen al menos dos períodos de sueño principales durante su descanso. Siempre que sea posible, un fin de semana debe incluir al menos dos periodos para</a:t>
            </a:r>
            <a:r>
              <a:rPr lang="es-ES" baseline="0" dirty="0"/>
              <a:t> </a:t>
            </a:r>
            <a:r>
              <a:rPr lang="es-ES" dirty="0"/>
              <a:t>dormir toda la noche ".</a:t>
            </a:r>
            <a:endParaRPr lang="en-US" dirty="0"/>
          </a:p>
          <a:p>
            <a:pPr>
              <a:spcBef>
                <a:spcPct val="0"/>
              </a:spcBef>
            </a:pPr>
            <a:endParaRPr lang="en-US" dirty="0"/>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Comentario adicional: En la medida en que las reglas de horas de servicio específicas se traten en la clase, trate de relacionarlas con los principios de administración de la fatiga y no a cuestiones de cumplimiento.</a:t>
            </a:r>
            <a:endParaRPr lang="en-US" dirty="0"/>
          </a:p>
        </p:txBody>
      </p:sp>
      <p:sp>
        <p:nvSpPr>
          <p:cNvPr id="281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8BE3600-2BFE-48AE-AE96-FB3D78D71C3F}" type="slidenum">
              <a:rPr lang="en-US"/>
              <a:pPr fontAlgn="base">
                <a:spcBef>
                  <a:spcPct val="0"/>
                </a:spcBef>
                <a:spcAft>
                  <a:spcPct val="0"/>
                </a:spcAft>
              </a:pPr>
              <a:t>130</a:t>
            </a:fld>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Image Placeholder 1"/>
          <p:cNvSpPr>
            <a:spLocks noGrp="1" noRot="1" noChangeAspect="1"/>
          </p:cNvSpPr>
          <p:nvPr>
            <p:ph type="sldImg"/>
          </p:nvPr>
        </p:nvSpPr>
        <p:spPr bwMode="auto">
          <a:noFill/>
          <a:ln>
            <a:solidFill>
              <a:srgbClr val="000000"/>
            </a:solidFill>
            <a:miter lim="800000"/>
            <a:headEnd/>
            <a:tailEnd/>
          </a:ln>
        </p:spPr>
      </p:sp>
      <p:sp>
        <p:nvSpPr>
          <p:cNvPr id="283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"Estas son las reglas de los EUA para los conductores de </a:t>
            </a:r>
            <a:r>
              <a:rPr lang="es-ES" i="1" dirty="0">
                <a:solidFill>
                  <a:srgbClr val="002060"/>
                </a:solidFill>
              </a:rPr>
              <a:t>autobuses</a:t>
            </a:r>
            <a:r>
              <a:rPr lang="es-ES" dirty="0">
                <a:solidFill>
                  <a:srgbClr val="002060"/>
                </a:solidFill>
              </a:rPr>
              <a:t>. Una vez más, no vamos a abordar elementos específicos. Las reglas de autobuses de los EUA permiten una mayor flexibilidad, pero los conductores deben estar conscientes que tomar sólo 8 horas de descanso en repetidos días es probable que resulte en una deuda de sueño“</a:t>
            </a:r>
            <a:endParaRPr lang="en-US" dirty="0">
              <a:solidFill>
                <a:srgbClr val="002060"/>
              </a:solidFill>
            </a:endParaRPr>
          </a:p>
        </p:txBody>
      </p:sp>
      <p:sp>
        <p:nvSpPr>
          <p:cNvPr id="283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1F4B8F5-BF4E-44B4-BBD3-A404178385C6}" type="slidenum">
              <a:rPr lang="en-US"/>
              <a:pPr fontAlgn="base">
                <a:spcBef>
                  <a:spcPct val="0"/>
                </a:spcBef>
                <a:spcAft>
                  <a:spcPct val="0"/>
                </a:spcAft>
              </a:pPr>
              <a:t>131</a:t>
            </a:fld>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p:cNvSpPr>
          <p:nvPr>
            <p:ph type="sldImg"/>
          </p:nvPr>
        </p:nvSpPr>
        <p:spPr bwMode="auto">
          <a:noFill/>
          <a:ln>
            <a:solidFill>
              <a:srgbClr val="000000"/>
            </a:solidFill>
            <a:miter lim="800000"/>
            <a:headEnd/>
            <a:tailEnd/>
          </a:ln>
        </p:spPr>
      </p:sp>
      <p:sp>
        <p:nvSpPr>
          <p:cNvPr id="2856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"En Canadá, las reglas son las mismas para los conductores de camiones y autobuses. Diez horas sin laborar están obligados todos los días, aunque sólo 8 deben ser consecutivos antes de un turno de trabajo. Los periodos de horas diarias de conducción y el turno de trabajo en conducción son mayores que en los Estados Unidos. El máximo semanal de horas y reinicio</a:t>
            </a:r>
            <a:r>
              <a:rPr lang="es-ES" baseline="0" dirty="0"/>
              <a:t> puede estar </a:t>
            </a:r>
            <a:r>
              <a:rPr lang="es-ES" dirty="0"/>
              <a:t>basado en 7 o 14 días. Hay diferentes reglas para el camarote para conductores individuales y en equipo.“</a:t>
            </a:r>
            <a:endParaRPr lang="en-US" dirty="0"/>
          </a:p>
        </p:txBody>
      </p:sp>
      <p:sp>
        <p:nvSpPr>
          <p:cNvPr id="285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DD413D-8085-4479-AA86-442B01840FE3}" type="slidenum">
              <a:rPr lang="en-US"/>
              <a:pPr fontAlgn="base">
                <a:spcBef>
                  <a:spcPct val="0"/>
                </a:spcBef>
                <a:spcAft>
                  <a:spcPct val="0"/>
                </a:spcAft>
              </a:pPr>
              <a:t>132</a:t>
            </a:fld>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p:cNvSpPr>
          <p:nvPr>
            <p:ph type="sldImg"/>
          </p:nvPr>
        </p:nvSpPr>
        <p:spPr bwMode="auto">
          <a:noFill/>
          <a:ln>
            <a:solidFill>
              <a:srgbClr val="000000"/>
            </a:solidFill>
            <a:miter lim="800000"/>
            <a:headEnd/>
            <a:tailEnd/>
          </a:ln>
        </p:spPr>
      </p:sp>
      <p:sp>
        <p:nvSpPr>
          <p:cNvPr id="2877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“Permite</a:t>
            </a:r>
            <a:r>
              <a:rPr lang="es-ES" baseline="0" dirty="0">
                <a:solidFill>
                  <a:srgbClr val="002060"/>
                </a:solidFill>
              </a:rPr>
              <a:t> a los </a:t>
            </a:r>
            <a:r>
              <a:rPr lang="es-ES" dirty="0">
                <a:solidFill>
                  <a:srgbClr val="002060"/>
                </a:solidFill>
              </a:rPr>
              <a:t>conductores la </a:t>
            </a:r>
            <a:r>
              <a:rPr lang="es-ES" b="0" i="1" dirty="0">
                <a:solidFill>
                  <a:srgbClr val="002060"/>
                </a:solidFill>
              </a:rPr>
              <a:t>oportunidad</a:t>
            </a:r>
            <a:r>
              <a:rPr lang="es-ES" dirty="0">
                <a:solidFill>
                  <a:srgbClr val="002060"/>
                </a:solidFill>
              </a:rPr>
              <a:t> de dormir y descansar lo suficiente. “Nivelan el campo de juego" para todos los conductores y vehículos, mientras que ayuda a proteger a los trabajadores. Por último, existe una asociación con la seguridad, estudios muestran que las compañías y conductores que cumplen estas reglas tienen tasas de choques más bajas "</a:t>
            </a:r>
            <a:endParaRPr lang="en-US" dirty="0">
              <a:solidFill>
                <a:srgbClr val="002060"/>
              </a:solidFill>
            </a:endParaRPr>
          </a:p>
        </p:txBody>
      </p:sp>
      <p:sp>
        <p:nvSpPr>
          <p:cNvPr id="287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F605244-5374-4A63-A09A-2D48AE46BEA5}" type="slidenum">
              <a:rPr lang="en-US"/>
              <a:pPr fontAlgn="base">
                <a:spcBef>
                  <a:spcPct val="0"/>
                </a:spcBef>
                <a:spcAft>
                  <a:spcPct val="0"/>
                </a:spcAft>
              </a:pPr>
              <a:t>133</a:t>
            </a:fld>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Slide Image Placeholder 1"/>
          <p:cNvSpPr>
            <a:spLocks noGrp="1" noRot="1" noChangeAspect="1"/>
          </p:cNvSpPr>
          <p:nvPr>
            <p:ph type="sldImg"/>
          </p:nvPr>
        </p:nvSpPr>
        <p:spPr bwMode="auto">
          <a:noFill/>
          <a:ln>
            <a:solidFill>
              <a:srgbClr val="000000"/>
            </a:solidFill>
            <a:miter lim="800000"/>
            <a:headEnd/>
            <a:tailEnd/>
          </a:ln>
        </p:spPr>
      </p:sp>
      <p:sp>
        <p:nvSpPr>
          <p:cNvPr id="2918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 </a:t>
            </a:r>
            <a:r>
              <a:rPr lang="es-ES" dirty="0"/>
              <a:t>Narración Completa:</a:t>
            </a:r>
          </a:p>
          <a:p>
            <a:pPr>
              <a:spcBef>
                <a:spcPct val="0"/>
              </a:spcBef>
            </a:pPr>
            <a:r>
              <a:rPr lang="es-ES" dirty="0"/>
              <a:t>“El cumplimiento de las Horas de Servicio no es solamente</a:t>
            </a:r>
            <a:r>
              <a:rPr lang="es-ES" baseline="0" dirty="0"/>
              <a:t> requerido</a:t>
            </a:r>
            <a:r>
              <a:rPr lang="es-ES" dirty="0"/>
              <a:t> legalmente . Es importante para su estado de alerta y desempeño como conductor“</a:t>
            </a:r>
            <a:endParaRPr lang="en-US" dirty="0"/>
          </a:p>
          <a:p>
            <a:pPr>
              <a:spcBef>
                <a:spcPct val="0"/>
              </a:spcBef>
            </a:pPr>
            <a:endParaRPr lang="en-US" dirty="0"/>
          </a:p>
          <a:p>
            <a:pPr>
              <a:spcBef>
                <a:spcPct val="0"/>
              </a:spcBef>
            </a:pPr>
            <a:r>
              <a:rPr lang="es-ES" dirty="0"/>
              <a:t>"Pero en esta</a:t>
            </a:r>
            <a:r>
              <a:rPr lang="es-ES" baseline="0" dirty="0"/>
              <a:t> capacitación </a:t>
            </a:r>
            <a:r>
              <a:rPr lang="es-ES" dirty="0"/>
              <a:t>hemos aprendido que muchos otros factores contribuyen a su estado de alerta. Las tres claves son la cantidad de horas de sueño, su ritmo circadiano y el tiempo despierto, sobre todo después de 16 horas".</a:t>
            </a:r>
          </a:p>
          <a:p>
            <a:pPr>
              <a:spcBef>
                <a:spcPct val="0"/>
              </a:spcBef>
            </a:pPr>
            <a:endParaRPr lang="en-US" dirty="0"/>
          </a:p>
          <a:p>
            <a:pPr>
              <a:spcBef>
                <a:spcPct val="0"/>
              </a:spcBef>
            </a:pPr>
            <a:r>
              <a:rPr lang="es-ES" dirty="0">
                <a:solidFill>
                  <a:srgbClr val="002060"/>
                </a:solidFill>
              </a:rPr>
              <a:t>"</a:t>
            </a:r>
            <a:r>
              <a:rPr lang="es-ES" i="1" dirty="0">
                <a:solidFill>
                  <a:srgbClr val="002060"/>
                </a:solidFill>
              </a:rPr>
              <a:t>Otros</a:t>
            </a:r>
            <a:r>
              <a:rPr lang="es-ES" dirty="0">
                <a:solidFill>
                  <a:srgbClr val="002060"/>
                </a:solidFill>
              </a:rPr>
              <a:t> factores incluyen su susceptibilidad individual, la tarea y los factores ambientales, y su auto-conciencia de la fatiga. El cumplimiento de las Horas de Servicio es una base necesaria, pero la administración de la fatiga consiste en </a:t>
            </a:r>
            <a:r>
              <a:rPr lang="es-ES" i="1" dirty="0">
                <a:solidFill>
                  <a:srgbClr val="002060"/>
                </a:solidFill>
              </a:rPr>
              <a:t>hacer todo lo posible </a:t>
            </a:r>
            <a:r>
              <a:rPr lang="es-ES" dirty="0">
                <a:solidFill>
                  <a:srgbClr val="002060"/>
                </a:solidFill>
              </a:rPr>
              <a:t>para optimizar </a:t>
            </a:r>
            <a:r>
              <a:rPr lang="es-ES" i="1" dirty="0">
                <a:solidFill>
                  <a:srgbClr val="002060"/>
                </a:solidFill>
              </a:rPr>
              <a:t>todos</a:t>
            </a:r>
            <a:r>
              <a:rPr lang="es-ES" dirty="0">
                <a:solidFill>
                  <a:srgbClr val="002060"/>
                </a:solidFill>
              </a:rPr>
              <a:t> estos factores ".</a:t>
            </a:r>
            <a:endParaRPr lang="en-US" dirty="0">
              <a:solidFill>
                <a:srgbClr val="002060"/>
              </a:solidFill>
            </a:endParaRPr>
          </a:p>
          <a:p>
            <a:pPr>
              <a:spcBef>
                <a:spcPct val="0"/>
              </a:spcBef>
            </a:pPr>
            <a:endParaRPr lang="en-US" dirty="0"/>
          </a:p>
        </p:txBody>
      </p:sp>
      <p:sp>
        <p:nvSpPr>
          <p:cNvPr id="291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C4F565-E9D9-4797-A1C6-A6C229D56B6B}" type="slidenum">
              <a:rPr lang="en-US"/>
              <a:pPr fontAlgn="base">
                <a:spcBef>
                  <a:spcPct val="0"/>
                </a:spcBef>
                <a:spcAft>
                  <a:spcPct val="0"/>
                </a:spcAft>
              </a:pPr>
              <a:t>134</a:t>
            </a:fld>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Slide Image Placeholder 1"/>
          <p:cNvSpPr>
            <a:spLocks noGrp="1" noRot="1" noChangeAspect="1"/>
          </p:cNvSpPr>
          <p:nvPr>
            <p:ph type="sldImg"/>
          </p:nvPr>
        </p:nvSpPr>
        <p:spPr bwMode="auto">
          <a:noFill/>
          <a:ln>
            <a:solidFill>
              <a:srgbClr val="000000"/>
            </a:solidFill>
            <a:miter lim="800000"/>
            <a:headEnd/>
            <a:tailEnd/>
          </a:ln>
        </p:spPr>
      </p:sp>
      <p:sp>
        <p:nvSpPr>
          <p:cNvPr id="2938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“Las reglas de las HDS brindan la oportunidad de descansar/dormir adecuadamente. Como conductor profesional, tiene dos obligaciones </a:t>
            </a:r>
            <a:r>
              <a:rPr lang="es-ES" i="1" dirty="0">
                <a:solidFill>
                  <a:srgbClr val="002060"/>
                </a:solidFill>
              </a:rPr>
              <a:t>generales</a:t>
            </a:r>
            <a:r>
              <a:rPr lang="es-ES" dirty="0">
                <a:solidFill>
                  <a:srgbClr val="002060"/>
                </a:solidFill>
              </a:rPr>
              <a:t> de seguridad. Primero debe cumplir con las leyes y reglamentos. En segundo lugar, debe ejercer su buen juicio más allá de simplemente cumplir con las reglas. Del mismo modo, tiene dos obligaciones de seguridad relacionadas con el sueño y el estado de alerta. En primer lugar, cumpla con las reglas de las HDS y en segundo lugar, administre su fatiga y estado de alerta utilizando las herramientas y técnicas del FMP. Esto requiere conocimiento, autodisciplina y buen juicio. No tiene que conducir el máximo de horas ni tomar el mínimo de horas sin laborar. Si está cansado, descanse más”.</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solidFill>
                  <a:srgbClr val="002060"/>
                </a:solidFill>
              </a:rPr>
              <a:t>Nota para el Instructor: Verifique el aprendizaje: P: ¿Qué es generalmente mejor: un horario regular, un horario de rotación hacia adelante o un horario de rotación hacia atrás? R: horario habitual.; P: ¿Qué es generalmente peor? R: Un horario de rotación hacia atrás”.</a:t>
            </a:r>
            <a:endParaRPr lang="en-US" dirty="0">
              <a:solidFill>
                <a:srgbClr val="002060"/>
              </a:solidFill>
            </a:endParaRPr>
          </a:p>
          <a:p>
            <a:pPr>
              <a:spcBef>
                <a:spcPct val="0"/>
              </a:spcBef>
            </a:pPr>
            <a:r>
              <a:rPr lang="en-US" dirty="0">
                <a:solidFill>
                  <a:srgbClr val="002060"/>
                </a:solidFill>
              </a:rPr>
              <a:t> </a:t>
            </a:r>
          </a:p>
          <a:p>
            <a:pPr>
              <a:spcBef>
                <a:spcPct val="0"/>
              </a:spcBef>
            </a:pPr>
            <a:endParaRPr lang="en-US" dirty="0"/>
          </a:p>
        </p:txBody>
      </p:sp>
      <p:sp>
        <p:nvSpPr>
          <p:cNvPr id="293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DF3B455-4F28-4A3D-A2E5-3914E9BCB9AF}" type="slidenum">
              <a:rPr lang="en-US"/>
              <a:pPr fontAlgn="base">
                <a:spcBef>
                  <a:spcPct val="0"/>
                </a:spcBef>
                <a:spcAft>
                  <a:spcPct val="0"/>
                </a:spcAft>
              </a:pPr>
              <a:t>135</a:t>
            </a:fld>
            <a:endParaRPr lang="en-US" dirty="0"/>
          </a:p>
        </p:txBody>
      </p:sp>
    </p:spTree>
    <p:extLst>
      <p:ext uri="{BB962C8B-B14F-4D97-AF65-F5344CB8AC3E}">
        <p14:creationId xmlns:p14="http://schemas.microsoft.com/office/powerpoint/2010/main" val="213780411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p:cNvSpPr>
          <p:nvPr>
            <p:ph type="sldImg"/>
          </p:nvPr>
        </p:nvSpPr>
        <p:spPr bwMode="auto">
          <a:noFill/>
          <a:ln>
            <a:solidFill>
              <a:srgbClr val="000000"/>
            </a:solidFill>
            <a:miter lim="800000"/>
            <a:headEnd/>
            <a:tailEnd/>
          </a:ln>
        </p:spPr>
      </p:sp>
      <p:sp>
        <p:nvSpPr>
          <p:cNvPr id="2959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a:t>
            </a:r>
            <a:r>
              <a:rPr lang="es-ES" i="1" dirty="0">
                <a:solidFill>
                  <a:srgbClr val="002060"/>
                </a:solidFill>
              </a:rPr>
              <a:t>La conducción en equipo </a:t>
            </a:r>
            <a:r>
              <a:rPr lang="es-ES" dirty="0">
                <a:solidFill>
                  <a:srgbClr val="002060"/>
                </a:solidFill>
              </a:rPr>
              <a:t>tiene algunos aspectos únicos desde la perspectiva de la administración de la fatiga. Estaremos discutiendo sus ventajas y desventajas; reglas clave de las HDS de EUA y Canadá sobre el uso del camarote para dormir; el cumplimiento y el uso seguro del camarote para dormir en la conducción en equipo; y formas de mejorar la conducción en equipo”.</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lvl="0"/>
            <a:endParaRPr lang="en-US" sz="1200" kern="1200" dirty="0">
              <a:solidFill>
                <a:schemeClr val="tx1"/>
              </a:solidFill>
              <a:latin typeface="+mn-lt"/>
              <a:ea typeface="+mn-ea"/>
              <a:cs typeface="+mn-cs"/>
            </a:endParaRPr>
          </a:p>
          <a:p>
            <a:pPr lvl="0"/>
            <a:r>
              <a:rPr lang="es-ES" sz="1200" kern="1200" dirty="0">
                <a:solidFill>
                  <a:schemeClr val="tx1"/>
                </a:solidFill>
                <a:latin typeface="+mn-lt"/>
                <a:ea typeface="+mn-ea"/>
                <a:cs typeface="+mn-cs"/>
              </a:rPr>
              <a:t>Nota adicional para el instructor:</a:t>
            </a:r>
          </a:p>
          <a:p>
            <a:pPr lvl="0"/>
            <a:r>
              <a:rPr lang="es-ES" sz="1200" kern="1200" dirty="0">
                <a:solidFill>
                  <a:schemeClr val="tx1"/>
                </a:solidFill>
                <a:latin typeface="+mn-lt"/>
                <a:ea typeface="+mn-ea"/>
                <a:cs typeface="+mn-cs"/>
              </a:rPr>
              <a:t>Los objetivos de aprendizaje para esta sección incluyen:</a:t>
            </a:r>
          </a:p>
          <a:p>
            <a:pPr lvl="0"/>
            <a:r>
              <a:rPr lang="es-ES" sz="1200" kern="1200" dirty="0">
                <a:solidFill>
                  <a:schemeClr val="tx1"/>
                </a:solidFill>
                <a:latin typeface="+mn-lt"/>
                <a:ea typeface="+mn-ea"/>
                <a:cs typeface="+mn-cs"/>
              </a:rPr>
              <a:t>(K) Identificar las principales ventajas y desventajas de la conducción en equipo.</a:t>
            </a:r>
          </a:p>
          <a:p>
            <a:pPr lvl="0"/>
            <a:r>
              <a:rPr lang="es-ES" sz="1200" kern="1200" dirty="0">
                <a:solidFill>
                  <a:schemeClr val="tx1"/>
                </a:solidFill>
                <a:latin typeface="+mn-lt"/>
                <a:ea typeface="+mn-ea"/>
                <a:cs typeface="+mn-cs"/>
              </a:rPr>
              <a:t>(K) Reconocer el cumplimiento y seguridad de los horarios de camarote para dormir.</a:t>
            </a:r>
          </a:p>
          <a:p>
            <a:pPr lvl="0"/>
            <a:r>
              <a:rPr lang="es-ES" sz="1200" kern="1200" dirty="0">
                <a:solidFill>
                  <a:schemeClr val="tx1"/>
                </a:solidFill>
                <a:latin typeface="+mn-lt"/>
                <a:ea typeface="+mn-ea"/>
                <a:cs typeface="+mn-cs"/>
              </a:rPr>
              <a:t>(K) Identificar formas generales de mejorar la conducción en equipo.</a:t>
            </a:r>
            <a:endParaRPr lang="en-US" sz="1200" kern="1200" dirty="0">
              <a:solidFill>
                <a:schemeClr val="tx1"/>
              </a:solidFill>
              <a:latin typeface="+mn-lt"/>
              <a:ea typeface="+mn-ea"/>
              <a:cs typeface="+mn-cs"/>
            </a:endParaRPr>
          </a:p>
          <a:p>
            <a:pPr>
              <a:spcBef>
                <a:spcPct val="0"/>
              </a:spcBef>
            </a:pPr>
            <a:endParaRPr lang="en-US" dirty="0">
              <a:solidFill>
                <a:srgbClr val="002060"/>
              </a:solidFill>
            </a:endParaRPr>
          </a:p>
        </p:txBody>
      </p:sp>
      <p:sp>
        <p:nvSpPr>
          <p:cNvPr id="295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D7B0F8-3862-4782-A343-FEE9BA4924CE}" type="slidenum">
              <a:rPr lang="en-US"/>
              <a:pPr fontAlgn="base">
                <a:spcBef>
                  <a:spcPct val="0"/>
                </a:spcBef>
                <a:spcAft>
                  <a:spcPct val="0"/>
                </a:spcAft>
              </a:pPr>
              <a:t>136</a:t>
            </a:fld>
            <a:endParaRPr lang="en-US" dirty="0"/>
          </a:p>
        </p:txBody>
      </p:sp>
    </p:spTree>
    <p:extLst>
      <p:ext uri="{BB962C8B-B14F-4D97-AF65-F5344CB8AC3E}">
        <p14:creationId xmlns:p14="http://schemas.microsoft.com/office/powerpoint/2010/main" val="324431953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Slide Image Placeholder 1"/>
          <p:cNvSpPr>
            <a:spLocks noGrp="1" noRot="1" noChangeAspect="1"/>
          </p:cNvSpPr>
          <p:nvPr>
            <p:ph type="sldImg"/>
          </p:nvPr>
        </p:nvSpPr>
        <p:spPr bwMode="auto">
          <a:noFill/>
          <a:ln>
            <a:solidFill>
              <a:srgbClr val="000000"/>
            </a:solidFill>
            <a:miter lim="800000"/>
            <a:headEnd/>
            <a:tailEnd/>
          </a:ln>
        </p:spPr>
      </p:sp>
      <p:sp>
        <p:nvSpPr>
          <p:cNvPr id="2979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“Hablemos sobre las ventajas y desventajas de la conducción en equipo, empecemos con las ventajas.</a:t>
            </a:r>
          </a:p>
          <a:p>
            <a:pPr>
              <a:spcBef>
                <a:spcPct val="0"/>
              </a:spcBef>
            </a:pPr>
            <a:r>
              <a:rPr lang="es-ES" dirty="0">
                <a:solidFill>
                  <a:srgbClr val="002060"/>
                </a:solidFill>
              </a:rPr>
              <a:t>Los conductores en equipo en general se ayudan mutuamente a mantenerse despiertos. Los estudios demuestran que los conductores en equipo en general, obtienen más horas de sueño que los conductores en solitario, en parte debido a que pueden descansar más fácilmente cuando están cansados​​. La conducción en equipo reduce el tiempo dedicado a la tarea (es decir, horas continuas de conducción) y los conductores en equipo son menos propensos que los conductores que viajan solos para “esforzarse al límite."</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Información adicional: Ventajas y desventajas basadas principalmente en el estudio de conducción natural de conductores</a:t>
            </a:r>
            <a:r>
              <a:rPr lang="es-ES" baseline="0" dirty="0"/>
              <a:t> </a:t>
            </a:r>
            <a:r>
              <a:rPr lang="es-ES" dirty="0"/>
              <a:t>en equipo y en solitario (Dingus et al, 2002.). También se examinó en Knipling (2006) y Knipling (2009).</a:t>
            </a:r>
            <a:endParaRPr lang="en-US" dirty="0"/>
          </a:p>
        </p:txBody>
      </p:sp>
      <p:sp>
        <p:nvSpPr>
          <p:cNvPr id="297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2B34BC6-D771-47E6-86E2-448F5FAA9515}" type="slidenum">
              <a:rPr lang="en-US"/>
              <a:pPr fontAlgn="base">
                <a:spcBef>
                  <a:spcPct val="0"/>
                </a:spcBef>
                <a:spcAft>
                  <a:spcPct val="0"/>
                </a:spcAft>
              </a:pPr>
              <a:t>137</a:t>
            </a:fld>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p:cNvSpPr>
            <a:spLocks noGrp="1" noRot="1" noChangeAspect="1"/>
          </p:cNvSpPr>
          <p:nvPr>
            <p:ph type="sldImg"/>
          </p:nvPr>
        </p:nvSpPr>
        <p:spPr bwMode="auto">
          <a:noFill/>
          <a:ln>
            <a:solidFill>
              <a:srgbClr val="000000"/>
            </a:solidFill>
            <a:miter lim="800000"/>
            <a:headEnd/>
            <a:tailEnd/>
          </a:ln>
        </p:spPr>
      </p:sp>
      <p:sp>
        <p:nvSpPr>
          <p:cNvPr id="3000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800000"/>
                </a:solidFill>
              </a:rPr>
              <a:t>Narración Completa: "Pero hay algunas desventajas. Una de ellas es la calidad del sueño más pobre en vehículos en movimiento en comparación con los que se encuentran detenidos. Los conductores en equipo también hacen un mayor uso de sueño fraccionado, que puede alterar el sueño. La</a:t>
            </a:r>
            <a:r>
              <a:rPr lang="es-ES" baseline="0" dirty="0">
                <a:solidFill>
                  <a:srgbClr val="800000"/>
                </a:solidFill>
              </a:rPr>
              <a:t> </a:t>
            </a:r>
            <a:r>
              <a:rPr lang="es-ES" dirty="0">
                <a:solidFill>
                  <a:srgbClr val="800000"/>
                </a:solidFill>
              </a:rPr>
              <a:t>conducción en equipo también puede significar descansos más cortos  cuando el vehículo se detiene. Por último, puede significar una mayor fatiga al comienzo del viaje, si los conductores no planifican a futuro y deciden quién va a conducir primero ".</a:t>
            </a:r>
            <a:endParaRPr lang="en-US" dirty="0">
              <a:solidFill>
                <a:srgbClr val="80000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endParaRPr lang="en-US" dirty="0"/>
          </a:p>
          <a:p>
            <a:pPr marL="0" marR="0" indent="0" algn="l" defTabSz="914400" rtl="0" eaLnBrk="1" fontAlgn="auto" latinLnBrk="0" hangingPunct="1">
              <a:lnSpc>
                <a:spcPct val="100000"/>
              </a:lnSpc>
              <a:spcBef>
                <a:spcPct val="0"/>
              </a:spcBef>
              <a:spcAft>
                <a:spcPts val="0"/>
              </a:spcAft>
              <a:buClrTx/>
              <a:buSzTx/>
              <a:buFontTx/>
              <a:buNone/>
              <a:tabLst/>
              <a:defRPr/>
            </a:pPr>
            <a:r>
              <a:rPr lang="es-ES" dirty="0"/>
              <a:t>Información adicional: Ventajas y desventajas basadas principalmente en el estudio de conducción natural de conductores</a:t>
            </a:r>
            <a:r>
              <a:rPr lang="es-ES" baseline="0" dirty="0"/>
              <a:t> </a:t>
            </a:r>
            <a:r>
              <a:rPr lang="es-ES" dirty="0"/>
              <a:t>en equipo y en solitario (Dingus et al, 2002.). También se examinó en Knipling (2006) y Knipling (2009).</a:t>
            </a:r>
            <a:endParaRPr lang="en-US" dirty="0"/>
          </a:p>
        </p:txBody>
      </p:sp>
      <p:sp>
        <p:nvSpPr>
          <p:cNvPr id="3000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80D9F40-4E07-42A9-A093-12D2052EE13A}" type="slidenum">
              <a:rPr lang="en-US"/>
              <a:pPr fontAlgn="base">
                <a:spcBef>
                  <a:spcPct val="0"/>
                </a:spcBef>
                <a:spcAft>
                  <a:spcPct val="0"/>
                </a:spcAft>
              </a:pPr>
              <a:t>138</a:t>
            </a:fld>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bwMode="auto">
          <a:noFill/>
          <a:ln>
            <a:solidFill>
              <a:srgbClr val="000000"/>
            </a:solidFill>
            <a:miter lim="800000"/>
            <a:headEnd/>
            <a:tailEnd/>
          </a:ln>
        </p:spPr>
      </p:sp>
      <p:sp>
        <p:nvSpPr>
          <p:cNvPr id="3020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“Estas son las reglas clave de los EUA para los conductores de camiones y autobuses en cuanto al camarote para dormir. Tómese un momento para leerlos. La división estándar para los camioneros es 8 y 2, aunque los conductores de autobuses tienen mayor flexibilidad en sus divisiones”.</a:t>
            </a:r>
            <a:endParaRPr lang="en-US" dirty="0"/>
          </a:p>
          <a:p>
            <a:pPr>
              <a:spcBef>
                <a:spcPct val="0"/>
              </a:spcBef>
            </a:pPr>
            <a:endParaRPr lang="en-US" dirty="0">
              <a:solidFill>
                <a:srgbClr val="002060"/>
              </a:solidFill>
            </a:endParaRPr>
          </a:p>
        </p:txBody>
      </p:sp>
      <p:sp>
        <p:nvSpPr>
          <p:cNvPr id="302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0312013-A878-4BF0-97CA-50967F2B01A7}" type="slidenum">
              <a:rPr lang="en-US"/>
              <a:pPr fontAlgn="base">
                <a:spcBef>
                  <a:spcPct val="0"/>
                </a:spcBef>
                <a:spcAft>
                  <a:spcPct val="0"/>
                </a:spcAft>
              </a:pPr>
              <a:t>139</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s-MX" noProof="0" dirty="0"/>
              <a:t>Narración: “Dormir bien (tener un buen sueño) </a:t>
            </a:r>
            <a:r>
              <a:rPr lang="es-MX" baseline="0" noProof="0" dirty="0"/>
              <a:t>no es fácil. Es un reto y una responsabilidad que usted enfrenta. Conducir un vehículo de autotransporte (VDA) es un trabajo exigente bajo condiciones continuamente difíciles. Cada conductor tiene la responsabilidad personal de administrar inteligentemente su propio sueño, la salud y su estilo de vida. A esto le llamamos </a:t>
            </a:r>
            <a:r>
              <a:rPr lang="es-MX" i="1" baseline="0" noProof="0" dirty="0"/>
              <a:t>higiene del sueño </a:t>
            </a:r>
            <a:r>
              <a:rPr lang="es-MX" baseline="0" noProof="0" dirty="0"/>
              <a:t>y se trata de una auto-administración. Parte de ser un conductor profesional es una auto-administración, de la misma manera en que administra su vehículo, la velocidad en la carretera y el espacio alrededor de su vehículo al conducir.</a:t>
            </a:r>
          </a:p>
          <a:p>
            <a:pPr lvl="0"/>
            <a:endParaRPr lang="es-MX" baseline="0" noProof="0" dirty="0"/>
          </a:p>
          <a:p>
            <a:pPr lvl="0"/>
            <a:r>
              <a:rPr lang="es-MX" baseline="0" noProof="0" dirty="0"/>
              <a:t>Con esto se concluye nuestra introducción, ahora pasemos con la primera lección.</a:t>
            </a:r>
          </a:p>
          <a:p>
            <a:pPr lvl="0"/>
            <a:endParaRPr lang="es-MX" sz="1200" baseline="0" noProof="0" dirty="0">
              <a:solidFill>
                <a:srgbClr val="002060"/>
              </a:solidFill>
            </a:endParaRPr>
          </a:p>
          <a:p>
            <a:pPr lvl="0"/>
            <a:r>
              <a:rPr lang="es-MX" noProof="0" dirty="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noProof="0"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solidFill>
                  <a:srgbClr val="0033CC"/>
                </a:solidFill>
              </a:rPr>
              <a:t>Comentario adicional:</a:t>
            </a:r>
            <a:r>
              <a:rPr lang="es-MX" baseline="0" noProof="0" dirty="0">
                <a:solidFill>
                  <a:srgbClr val="0033CC"/>
                </a:solidFill>
              </a:rPr>
              <a:t> Los términos “</a:t>
            </a:r>
            <a:r>
              <a:rPr lang="es-MX" i="1" baseline="0" noProof="0" dirty="0"/>
              <a:t>higiene del sueño”</a:t>
            </a:r>
            <a:r>
              <a:rPr lang="es-MX" i="0" baseline="0" noProof="0" dirty="0"/>
              <a:t> y “</a:t>
            </a:r>
            <a:r>
              <a:rPr lang="es-MX" i="1" baseline="0" noProof="0" dirty="0"/>
              <a:t>Administración de la fatiga</a:t>
            </a:r>
            <a:r>
              <a:rPr lang="es-MX" i="0" baseline="0" noProof="0" dirty="0"/>
              <a:t>” son casi sinónimos. </a:t>
            </a:r>
            <a:r>
              <a:rPr lang="es-MX" baseline="0" noProof="0" dirty="0">
                <a:solidFill>
                  <a:srgbClr val="0033CC"/>
                </a:solidFill>
              </a:rPr>
              <a:t>“</a:t>
            </a:r>
            <a:r>
              <a:rPr lang="es-MX" i="1" baseline="0" noProof="0" dirty="0">
                <a:solidFill>
                  <a:srgbClr val="0033CC"/>
                </a:solidFill>
              </a:rPr>
              <a:t>H</a:t>
            </a:r>
            <a:r>
              <a:rPr lang="es-MX" i="1" baseline="0" noProof="0" dirty="0"/>
              <a:t>igiene del sueño” </a:t>
            </a:r>
            <a:r>
              <a:rPr lang="es-MX" i="0" baseline="0" noProof="0" dirty="0"/>
              <a:t>se utiliza más en el contexto del estilo de vida personal, mientras que “</a:t>
            </a:r>
            <a:r>
              <a:rPr lang="es-MX" i="1" baseline="0" noProof="0" dirty="0"/>
              <a:t>Administración de la fatiga</a:t>
            </a:r>
            <a:r>
              <a:rPr lang="es-MX" i="0" baseline="0" noProof="0" dirty="0"/>
              <a:t>” se utiliza más en el contexto de las operaciones de transporte.  Ambas involucran primordialmente una auto-administración conductual.</a:t>
            </a:r>
            <a:r>
              <a:rPr lang="es-MX" i="1" baseline="0" noProof="0" dirty="0"/>
              <a:t> </a:t>
            </a:r>
            <a:endParaRPr lang="es-MX" noProof="0" dirty="0">
              <a:solidFill>
                <a:srgbClr val="0033CC"/>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14</a:t>
            </a:fld>
            <a:endParaRPr lang="en-US" dirty="0"/>
          </a:p>
        </p:txBody>
      </p:sp>
    </p:spTree>
    <p:extLst>
      <p:ext uri="{BB962C8B-B14F-4D97-AF65-F5344CB8AC3E}">
        <p14:creationId xmlns:p14="http://schemas.microsoft.com/office/powerpoint/2010/main" val="158307075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“Canadá tiene las mismas reglas para los conductores de camiones y de autobuses, pero hace una distinción entre conductores que viajan en solitario y en equipo. La división estándar para conductores en solitario es 8 y 2. Los conductores en equipo tienen mayor flexibilidad. Tómese un momento para revisar estas reglas”.</a:t>
            </a:r>
            <a:endParaRPr lang="en-US" dirty="0"/>
          </a:p>
          <a:p>
            <a:pPr>
              <a:spcBef>
                <a:spcPct val="0"/>
              </a:spcBef>
            </a:pPr>
            <a:endParaRPr lang="en-US" dirty="0"/>
          </a:p>
          <a:p>
            <a:pPr>
              <a:spcBef>
                <a:spcPct val="0"/>
              </a:spcBef>
            </a:pPr>
            <a:endParaRPr lang="en-US" dirty="0"/>
          </a:p>
        </p:txBody>
      </p:sp>
      <p:sp>
        <p:nvSpPr>
          <p:cNvPr id="304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C36843-3ABD-4096-8A11-9ED9B0855C04}" type="slidenum">
              <a:rPr lang="en-US"/>
              <a:pPr fontAlgn="base">
                <a:spcBef>
                  <a:spcPct val="0"/>
                </a:spcBef>
                <a:spcAft>
                  <a:spcPct val="0"/>
                </a:spcAft>
              </a:pPr>
              <a:t>140</a:t>
            </a:fld>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p:cNvSpPr>
          <p:nvPr>
            <p:ph type="sldImg"/>
          </p:nvPr>
        </p:nvSpPr>
        <p:spPr bwMode="auto">
          <a:noFill/>
          <a:ln>
            <a:solidFill>
              <a:srgbClr val="000000"/>
            </a:solidFill>
            <a:miter lim="800000"/>
            <a:headEnd/>
            <a:tailEnd/>
          </a:ln>
        </p:spPr>
      </p:sp>
      <p:sp>
        <p:nvSpPr>
          <p:cNvPr id="3061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"He aquí algunas sugerencias para el cumplimiento y el uso seguro del camarote. Planee sus períodos de camarote con antelación para cumplir con la norma y sea beneficioso. Cuando sea posible,  duerma durante períodos de valles circadianos. Estos incluyen de 2 a 7am y de 1 a 4pm. Evite tanto la cafeína como actividad extenuante en las horas inmediatamente antes de los descansos. Mantenga el camarote totalmente a oscuras o use antifaz. Y no conduzca inmediatamente después de despertar. Planee un período para despertar, tal vez con cafeína".</a:t>
            </a: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Información adicional: Algunos conductores les gusta usar un equipo de sonido o un ventilador en el camarote para enmascarar el ruido del</a:t>
            </a:r>
            <a:r>
              <a:rPr lang="es-ES" baseline="0" dirty="0">
                <a:solidFill>
                  <a:srgbClr val="002060"/>
                </a:solidFill>
              </a:rPr>
              <a:t> camino</a:t>
            </a:r>
            <a:r>
              <a:rPr lang="es-ES" dirty="0">
                <a:solidFill>
                  <a:srgbClr val="002060"/>
                </a:solidFill>
              </a:rPr>
              <a:t>. En lo que se refiere a los valles circadianos: Por lo general los dos conductores no podrán dormir durante estos períodos. Sin embargo, el equipo debe trabajar para asegurar que un conductor se beneficie de estos períodos. Si se planea una parada donde ambos pilotos puedan dormir, los valles circadianos son los mejores momentos (especialmente de las 2 a las 7 am).</a:t>
            </a:r>
            <a:endParaRPr lang="en-US" dirty="0">
              <a:solidFill>
                <a:srgbClr val="002060"/>
              </a:solidFill>
            </a:endParaRPr>
          </a:p>
          <a:p>
            <a:pPr>
              <a:spcBef>
                <a:spcPct val="0"/>
              </a:spcBef>
            </a:pPr>
            <a:endParaRPr lang="en-US" dirty="0"/>
          </a:p>
        </p:txBody>
      </p:sp>
      <p:sp>
        <p:nvSpPr>
          <p:cNvPr id="306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903F3B-ADDD-4DFF-ACFC-F09747FF3F7F}" type="slidenum">
              <a:rPr lang="en-US"/>
              <a:pPr fontAlgn="base">
                <a:spcBef>
                  <a:spcPct val="0"/>
                </a:spcBef>
                <a:spcAft>
                  <a:spcPct val="0"/>
                </a:spcAft>
              </a:pPr>
              <a:t>141</a:t>
            </a:fld>
            <a:endParaRPr 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bwMode="auto">
          <a:noFill/>
          <a:ln>
            <a:solidFill>
              <a:srgbClr val="000000"/>
            </a:solidFill>
            <a:miter lim="800000"/>
            <a:headEnd/>
            <a:tailEnd/>
          </a:ln>
        </p:spPr>
      </p:sp>
      <p:sp>
        <p:nvSpPr>
          <p:cNvPr id="3082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"Aquí están algunas sugerencias generales para mejorar la conducción en equipo. La conducción es una sociedad! Para dormir bien en un camión que se mueve, cada conductor debe tener plena confianza en el otro. El conductor debe esforzarse por ser un "operador tranquilo" para que la otra persona pueda dormir sin interrupciones. Por último, un acuerdo sobre un plan para dormir y descansar que satisfaga las necesidades de cada conductor.</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Nota para el instructor: Pregunta de repaso sobre la conducción en equipo. P: Citamos cinco </a:t>
            </a:r>
            <a:r>
              <a:rPr lang="es-ES" i="1" dirty="0"/>
              <a:t>ventajas</a:t>
            </a:r>
            <a:r>
              <a:rPr lang="es-ES" dirty="0"/>
              <a:t> de la conducción en equipo para el estado de alerta. ¿Puede indicar tres?</a:t>
            </a:r>
          </a:p>
          <a:p>
            <a:pPr>
              <a:spcBef>
                <a:spcPct val="0"/>
              </a:spcBef>
            </a:pPr>
            <a:r>
              <a:rPr lang="es-ES" dirty="0"/>
              <a:t>R: Cualquiera de estas tres:</a:t>
            </a:r>
          </a:p>
          <a:p>
            <a:pPr>
              <a:spcBef>
                <a:spcPct val="0"/>
              </a:spcBef>
            </a:pPr>
            <a:r>
              <a:rPr lang="es-ES" dirty="0"/>
              <a:t>Los conductores se ayudan mutuamente a mantenerse despierto.</a:t>
            </a:r>
          </a:p>
          <a:p>
            <a:pPr>
              <a:spcBef>
                <a:spcPct val="0"/>
              </a:spcBef>
            </a:pPr>
            <a:r>
              <a:rPr lang="es-ES" dirty="0"/>
              <a:t>Los conductores tienen más horas de sueño</a:t>
            </a:r>
          </a:p>
          <a:p>
            <a:pPr>
              <a:spcBef>
                <a:spcPct val="0"/>
              </a:spcBef>
            </a:pPr>
            <a:r>
              <a:rPr lang="es-ES" dirty="0"/>
              <a:t>Los conductores pueden descansar cuando están cansados</a:t>
            </a:r>
          </a:p>
          <a:p>
            <a:pPr>
              <a:spcBef>
                <a:spcPct val="0"/>
              </a:spcBef>
            </a:pPr>
            <a:r>
              <a:rPr lang="es-ES" dirty="0"/>
              <a:t>Reduce el tiempo dedicado a la tarea</a:t>
            </a:r>
          </a:p>
          <a:p>
            <a:pPr>
              <a:spcBef>
                <a:spcPct val="0"/>
              </a:spcBef>
            </a:pPr>
            <a:r>
              <a:rPr lang="es-ES" dirty="0"/>
              <a:t>Los conductores en equipo son menos propensos</a:t>
            </a:r>
            <a:r>
              <a:rPr lang="es-ES" baseline="0" dirty="0"/>
              <a:t> a</a:t>
            </a:r>
            <a:r>
              <a:rPr lang="es-ES" dirty="0"/>
              <a:t> forzarse hasta el límite ".</a:t>
            </a:r>
            <a:endParaRPr lang="en-US" dirty="0"/>
          </a:p>
          <a:p>
            <a:pPr>
              <a:spcBef>
                <a:spcPct val="0"/>
              </a:spcBef>
            </a:pPr>
            <a:endParaRPr lang="en-US" dirty="0"/>
          </a:p>
          <a:p>
            <a:pPr>
              <a:spcBef>
                <a:spcPct val="0"/>
              </a:spcBef>
            </a:pPr>
            <a:endParaRPr lang="en-US" dirty="0"/>
          </a:p>
          <a:p>
            <a:pPr>
              <a:spcBef>
                <a:spcPct val="0"/>
              </a:spcBef>
            </a:pPr>
            <a:endParaRPr lang="en-US" dirty="0"/>
          </a:p>
          <a:p>
            <a:pPr>
              <a:spcBef>
                <a:spcPct val="0"/>
              </a:spcBef>
            </a:pPr>
            <a:endParaRPr lang="en-US" dirty="0"/>
          </a:p>
        </p:txBody>
      </p:sp>
      <p:sp>
        <p:nvSpPr>
          <p:cNvPr id="308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36EB11-E1E0-4B51-9474-B2A5519FD7BA}" type="slidenum">
              <a:rPr lang="en-US"/>
              <a:pPr fontAlgn="base">
                <a:spcBef>
                  <a:spcPct val="0"/>
                </a:spcBef>
                <a:spcAft>
                  <a:spcPct val="0"/>
                </a:spcAft>
              </a:pPr>
              <a:t>142</a:t>
            </a:fld>
            <a:endParaRPr lang="en-US"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bwMode="auto">
          <a:noFill/>
          <a:ln>
            <a:solidFill>
              <a:srgbClr val="000000"/>
            </a:solidFill>
            <a:miter lim="800000"/>
            <a:headEnd/>
            <a:tailEnd/>
          </a:ln>
        </p:spPr>
      </p:sp>
      <p:sp>
        <p:nvSpPr>
          <p:cNvPr id="3102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Respuesta:  b. Las c</a:t>
            </a:r>
            <a:r>
              <a:rPr lang="es-ES" dirty="0"/>
              <a:t>aminatas enérgicas son muy buenas para su salud, pero no justo antes de acostarse.</a:t>
            </a:r>
            <a:endParaRPr lang="en-US" dirty="0"/>
          </a:p>
          <a:p>
            <a:pPr>
              <a:spcBef>
                <a:spcPct val="0"/>
              </a:spcBef>
            </a:pPr>
            <a:endParaRPr lang="en-US" dirty="0"/>
          </a:p>
        </p:txBody>
      </p:sp>
      <p:sp>
        <p:nvSpPr>
          <p:cNvPr id="310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8761478-83AF-47AD-8B57-9FAAEDF5152D}" type="slidenum">
              <a:rPr lang="en-US"/>
              <a:pPr fontAlgn="base">
                <a:spcBef>
                  <a:spcPct val="0"/>
                </a:spcBef>
                <a:spcAft>
                  <a:spcPct val="0"/>
                </a:spcAft>
              </a:pPr>
              <a:t>143</a:t>
            </a:fld>
            <a:endParaRPr 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p:cNvSpPr>
          <p:nvPr>
            <p:ph type="sldImg"/>
          </p:nvPr>
        </p:nvSpPr>
        <p:spPr bwMode="auto">
          <a:noFill/>
          <a:ln>
            <a:solidFill>
              <a:srgbClr val="000000"/>
            </a:solidFill>
            <a:miter lim="800000"/>
            <a:headEnd/>
            <a:tailEnd/>
          </a:ln>
        </p:spPr>
      </p:sp>
      <p:sp>
        <p:nvSpPr>
          <p:cNvPr id="312322"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Respuesta:  a. </a:t>
            </a:r>
            <a:r>
              <a:rPr lang="es-ES" dirty="0"/>
              <a:t>Este es el valle circadiano más bajo, por lo que es cuando su cuerpo quiere dormir más.</a:t>
            </a:r>
            <a:endParaRPr lang="en-US" dirty="0"/>
          </a:p>
          <a:p>
            <a:pPr>
              <a:spcBef>
                <a:spcPct val="0"/>
              </a:spcBef>
            </a:pPr>
            <a:endParaRPr lang="en-US" dirty="0"/>
          </a:p>
          <a:p>
            <a:pPr>
              <a:spcBef>
                <a:spcPct val="0"/>
              </a:spcBef>
            </a:pPr>
            <a:endParaRPr lang="en-US" dirty="0"/>
          </a:p>
        </p:txBody>
      </p:sp>
      <p:sp>
        <p:nvSpPr>
          <p:cNvPr id="3123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E300AAD-E334-4AF2-AB36-C520FDC99061}" type="slidenum">
              <a:rPr lang="en-US"/>
              <a:pPr fontAlgn="base">
                <a:spcBef>
                  <a:spcPct val="0"/>
                </a:spcBef>
                <a:spcAft>
                  <a:spcPct val="0"/>
                </a:spcAft>
              </a:pPr>
              <a:t>144</a:t>
            </a:fld>
            <a:endParaRPr lang="en-US" dirty="0"/>
          </a:p>
        </p:txBody>
      </p:sp>
    </p:spTree>
    <p:extLst>
      <p:ext uri="{BB962C8B-B14F-4D97-AF65-F5344CB8AC3E}">
        <p14:creationId xmlns:p14="http://schemas.microsoft.com/office/powerpoint/2010/main" val="244915340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bwMode="auto">
          <a:noFill/>
          <a:ln>
            <a:solidFill>
              <a:srgbClr val="000000"/>
            </a:solidFill>
            <a:miter lim="800000"/>
            <a:headEnd/>
            <a:tailEnd/>
          </a:ln>
        </p:spPr>
      </p:sp>
      <p:sp>
        <p:nvSpPr>
          <p:cNvPr id="3143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Respuesta:  d. </a:t>
            </a:r>
            <a:r>
              <a:rPr lang="es-ES" dirty="0"/>
              <a:t>El está comenzando a trabajar dos horas antes de cada mañana sucesiva.</a:t>
            </a:r>
            <a:r>
              <a:rPr lang="en-US" dirty="0"/>
              <a:t> </a:t>
            </a:r>
          </a:p>
          <a:p>
            <a:pPr>
              <a:spcBef>
                <a:spcPct val="0"/>
              </a:spcBef>
            </a:pPr>
            <a:endParaRPr lang="en-US" dirty="0"/>
          </a:p>
        </p:txBody>
      </p:sp>
      <p:sp>
        <p:nvSpPr>
          <p:cNvPr id="3143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3A98D7-1F6E-4F67-AEF4-A41252A86134}" type="slidenum">
              <a:rPr lang="en-US"/>
              <a:pPr fontAlgn="base">
                <a:spcBef>
                  <a:spcPct val="0"/>
                </a:spcBef>
                <a:spcAft>
                  <a:spcPct val="0"/>
                </a:spcAft>
              </a:pPr>
              <a:t>145</a:t>
            </a:fld>
            <a:endParaRPr lang="en-US"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Slide Image Placeholder 1"/>
          <p:cNvSpPr>
            <a:spLocks noGrp="1" noRot="1" noChangeAspect="1"/>
          </p:cNvSpPr>
          <p:nvPr>
            <p:ph type="sldImg"/>
          </p:nvPr>
        </p:nvSpPr>
        <p:spPr bwMode="auto">
          <a:noFill/>
          <a:ln>
            <a:solidFill>
              <a:srgbClr val="000000"/>
            </a:solidFill>
            <a:miter lim="800000"/>
            <a:headEnd/>
            <a:tailEnd/>
          </a:ln>
        </p:spPr>
      </p:sp>
      <p:sp>
        <p:nvSpPr>
          <p:cNvPr id="3164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Respuesta: a. Las reglas de HDS brindan a los conductores la oportunidad de dormir lo que necesitan.</a:t>
            </a:r>
            <a:endParaRPr lang="en-US" dirty="0"/>
          </a:p>
          <a:p>
            <a:pPr>
              <a:spcBef>
                <a:spcPct val="0"/>
              </a:spcBef>
            </a:pPr>
            <a:endParaRPr lang="en-US" dirty="0"/>
          </a:p>
        </p:txBody>
      </p:sp>
      <p:sp>
        <p:nvSpPr>
          <p:cNvPr id="316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89F464D-A0F1-40B1-91CB-A36F5D9CF620}" type="slidenum">
              <a:rPr lang="en-US"/>
              <a:pPr fontAlgn="base">
                <a:spcBef>
                  <a:spcPct val="0"/>
                </a:spcBef>
                <a:spcAft>
                  <a:spcPct val="0"/>
                </a:spcAft>
              </a:pPr>
              <a:t>146</a:t>
            </a:fld>
            <a:endParaRPr lang="en-US"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p:cNvSpPr>
            <a:spLocks noGrp="1" noRot="1" noChangeAspect="1"/>
          </p:cNvSpPr>
          <p:nvPr>
            <p:ph type="sldImg"/>
          </p:nvPr>
        </p:nvSpPr>
        <p:spPr bwMode="auto">
          <a:noFill/>
          <a:ln>
            <a:solidFill>
              <a:srgbClr val="000000"/>
            </a:solidFill>
            <a:miter lim="800000"/>
            <a:headEnd/>
            <a:tailEnd/>
          </a:ln>
        </p:spPr>
      </p:sp>
      <p:sp>
        <p:nvSpPr>
          <p:cNvPr id="31846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Respuesta:  a.   </a:t>
            </a:r>
            <a:r>
              <a:rPr lang="es-ES" dirty="0"/>
              <a:t>Tienden a dormir más</a:t>
            </a:r>
            <a:r>
              <a:rPr lang="en-US" dirty="0"/>
              <a:t>, </a:t>
            </a:r>
            <a:r>
              <a:rPr lang="es-ES" dirty="0"/>
              <a:t>pero la calidad del sueño es peor en un vehículo en movimiento</a:t>
            </a:r>
            <a:r>
              <a:rPr lang="en-US" dirty="0"/>
              <a:t>.  </a:t>
            </a:r>
          </a:p>
          <a:p>
            <a:pPr>
              <a:spcBef>
                <a:spcPct val="0"/>
              </a:spcBef>
            </a:pPr>
            <a:endParaRPr lang="en-US" dirty="0"/>
          </a:p>
          <a:p>
            <a:pPr>
              <a:spcBef>
                <a:spcPct val="0"/>
              </a:spcBef>
            </a:pPr>
            <a:endParaRPr lang="en-US" dirty="0"/>
          </a:p>
        </p:txBody>
      </p:sp>
      <p:sp>
        <p:nvSpPr>
          <p:cNvPr id="318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BB75503-ECD8-43CB-A053-465FABF7F325}" type="slidenum">
              <a:rPr lang="en-US"/>
              <a:pPr fontAlgn="base">
                <a:spcBef>
                  <a:spcPct val="0"/>
                </a:spcBef>
                <a:spcAft>
                  <a:spcPct val="0"/>
                </a:spcAft>
              </a:pPr>
              <a:t>147</a:t>
            </a:fld>
            <a:endParaRPr lang="en-US"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p:cNvSpPr>
          <p:nvPr>
            <p:ph type="sldImg"/>
          </p:nvPr>
        </p:nvSpPr>
        <p:spPr bwMode="auto">
          <a:noFill/>
          <a:ln>
            <a:solidFill>
              <a:srgbClr val="000000"/>
            </a:solidFill>
            <a:miter lim="800000"/>
            <a:headEnd/>
            <a:tailEnd/>
          </a:ln>
        </p:spPr>
      </p:sp>
      <p:sp>
        <p:nvSpPr>
          <p:cNvPr id="3205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“Estamos llegando al final de nuestra instrucción. Haremos una revisión y luego tomaremos el examen del módulo”.</a:t>
            </a:r>
            <a:endParaRPr lang="en-US" dirty="0"/>
          </a:p>
          <a:p>
            <a:pPr>
              <a:spcBef>
                <a:spcPct val="0"/>
              </a:spcBef>
            </a:pPr>
            <a:endParaRPr lang="en-US" dirty="0"/>
          </a:p>
          <a:p>
            <a:pPr>
              <a:spcBef>
                <a:spcPct val="0"/>
              </a:spcBef>
            </a:pPr>
            <a:endParaRPr lang="en-US" dirty="0">
              <a:solidFill>
                <a:srgbClr val="002060"/>
              </a:solidFill>
            </a:endParaRPr>
          </a:p>
        </p:txBody>
      </p:sp>
      <p:sp>
        <p:nvSpPr>
          <p:cNvPr id="3205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E39110-40B3-4EC2-840B-1939C0AA3491}" type="slidenum">
              <a:rPr lang="en-US"/>
              <a:pPr fontAlgn="base">
                <a:spcBef>
                  <a:spcPct val="0"/>
                </a:spcBef>
                <a:spcAft>
                  <a:spcPct val="0"/>
                </a:spcAft>
              </a:pPr>
              <a:t>148</a:t>
            </a:fld>
            <a:endParaRPr 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bwMode="auto">
          <a:noFill/>
          <a:ln>
            <a:solidFill>
              <a:srgbClr val="000000"/>
            </a:solidFill>
            <a:miter lim="800000"/>
            <a:headEnd/>
            <a:tailEnd/>
          </a:ln>
        </p:spPr>
      </p:sp>
      <p:sp>
        <p:nvSpPr>
          <p:cNvPr id="3225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“Nuestra revisión cubrirá conceptos y principios clave, algunos mitos o conceptos erróneos sobre el sueño y el estado de alerta, y un resumen de lo que “se debe” y “no se debe” hacer con respecto a la higiene del sueño”.</a:t>
            </a:r>
            <a:endParaRPr lang="en-US" dirty="0">
              <a:solidFill>
                <a:srgbClr val="002060"/>
              </a:solidFill>
            </a:endParaRPr>
          </a:p>
          <a:p>
            <a:pPr>
              <a:spcBef>
                <a:spcPct val="0"/>
              </a:spcBef>
            </a:pPr>
            <a:endParaRPr lang="en-US" dirty="0">
              <a:solidFill>
                <a:srgbClr val="002060"/>
              </a:solidFill>
            </a:endParaRPr>
          </a:p>
        </p:txBody>
      </p:sp>
      <p:sp>
        <p:nvSpPr>
          <p:cNvPr id="3225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FE942B-6181-4B3B-8B87-BDD8B3BCBF59}" type="slidenum">
              <a:rPr lang="en-US"/>
              <a:pPr fontAlgn="base">
                <a:spcBef>
                  <a:spcPct val="0"/>
                </a:spcBef>
                <a:spcAft>
                  <a:spcPct val="0"/>
                </a:spcAft>
              </a:pPr>
              <a:t>149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noProof="0" dirty="0"/>
              <a:t>Narración Completa: “La Lección 1 de nuestro módulo</a:t>
            </a:r>
            <a:r>
              <a:rPr lang="es-MX" baseline="0" noProof="0" dirty="0"/>
              <a:t> cubre las características de la fatiga y los choques por fatiga. Los tópicos incluyen “¿Qué es la Fatiga?”, “Características de la Fatiga”, y “Choques causados por Fatiga”.</a:t>
            </a:r>
            <a:endParaRPr lang="es-MX" noProof="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15</a:t>
            </a:fld>
            <a:endParaRPr lang="en-US"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Slide Image Placeholder 1"/>
          <p:cNvSpPr>
            <a:spLocks noGrp="1" noRot="1" noChangeAspect="1"/>
          </p:cNvSpPr>
          <p:nvPr>
            <p:ph type="sldImg"/>
          </p:nvPr>
        </p:nvSpPr>
        <p:spPr bwMode="auto">
          <a:noFill/>
          <a:ln>
            <a:solidFill>
              <a:srgbClr val="000000"/>
            </a:solidFill>
            <a:miter lim="800000"/>
            <a:headEnd/>
            <a:tailEnd/>
          </a:ln>
        </p:spPr>
      </p:sp>
      <p:sp>
        <p:nvSpPr>
          <p:cNvPr id="324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sym typeface="Wingdings" pitchFamily="2" charset="2"/>
              </a:rPr>
              <a:t>Narración Completa: “Como repaso, hemos seleccionado 14 términos y conceptos clave que ha aprendido. Nuestra lista incluye higiene del sueño, autoevaluación subjetiva versus objetiva, microsueños, “volantazos", deudas y recuperación del sueño y estructura del sueño, incluido el sueño MOR y No-MOR. ¿Puede identificar o explicar cada uno de estos conceptos? Si no puede, volver atrás y revisar”.</a:t>
            </a:r>
            <a:endParaRPr lang="en-US" dirty="0">
              <a:solidFill>
                <a:srgbClr val="002060"/>
              </a:solidFill>
              <a:sym typeface="Wingdings" pitchFamily="2" charset="2"/>
            </a:endParaRPr>
          </a:p>
          <a:p>
            <a:pPr>
              <a:spcBef>
                <a:spcPct val="0"/>
              </a:spcBef>
            </a:pPr>
            <a:endParaRPr lang="en-US" dirty="0">
              <a:solidFill>
                <a:srgbClr val="002060"/>
              </a:solidFill>
              <a:sym typeface="Wingdings" pitchFamily="2" charset="2"/>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endParaRPr lang="en-US" dirty="0">
              <a:solidFill>
                <a:srgbClr val="0033CC"/>
              </a:solidFill>
              <a:sym typeface="Wingdings" pitchFamily="2" charset="2"/>
            </a:endParaRPr>
          </a:p>
          <a:p>
            <a:pPr>
              <a:spcBef>
                <a:spcPct val="0"/>
              </a:spcBef>
            </a:pPr>
            <a:r>
              <a:rPr lang="es-ES" dirty="0">
                <a:solidFill>
                  <a:srgbClr val="0033CC"/>
                </a:solidFill>
                <a:sym typeface="Wingdings" pitchFamily="2" charset="2"/>
              </a:rPr>
              <a:t>Nota adicional para el instructor: Considere revisar la lista y pregunte quién puede definir el término y/o explicarlo. La mayoría se pueden describir breve y concisamente. Como instructor, debe estar preparado para explicar cualquier tema o corregir cualquier malentendido.</a:t>
            </a:r>
            <a:endParaRPr lang="en-US" dirty="0"/>
          </a:p>
        </p:txBody>
      </p:sp>
      <p:sp>
        <p:nvSpPr>
          <p:cNvPr id="324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3C4239-3D1E-486A-8967-A2E6051C89B6}" type="slidenum">
              <a:rPr lang="en-US"/>
              <a:pPr fontAlgn="base">
                <a:spcBef>
                  <a:spcPct val="0"/>
                </a:spcBef>
                <a:spcAft>
                  <a:spcPct val="0"/>
                </a:spcAft>
              </a:pPr>
              <a:t>150</a:t>
            </a:fld>
            <a:endParaRPr lang="en-US" dirty="0"/>
          </a:p>
        </p:txBody>
      </p:sp>
    </p:spTree>
    <p:extLst>
      <p:ext uri="{BB962C8B-B14F-4D97-AF65-F5344CB8AC3E}">
        <p14:creationId xmlns:p14="http://schemas.microsoft.com/office/powerpoint/2010/main" val="127863174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Slide Image Placeholder 1"/>
          <p:cNvSpPr>
            <a:spLocks noGrp="1" noRot="1" noChangeAspect="1"/>
          </p:cNvSpPr>
          <p:nvPr>
            <p:ph type="sldImg"/>
          </p:nvPr>
        </p:nvSpPr>
        <p:spPr bwMode="auto">
          <a:noFill/>
          <a:ln>
            <a:solidFill>
              <a:srgbClr val="000000"/>
            </a:solidFill>
            <a:miter lim="800000"/>
            <a:headEnd/>
            <a:tailEnd/>
          </a:ln>
        </p:spPr>
      </p:sp>
      <p:sp>
        <p:nvSpPr>
          <p:cNvPr id="3266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800000"/>
                </a:solidFill>
                <a:sym typeface="Wingdings" pitchFamily="2" charset="2"/>
              </a:rPr>
              <a:t>Narración Completa: “Los temas adicionales que hemos cubierto incluyen fatiga interna versus la relacionada con la tarea, ritmos circadianos, tiempo despierto, tiempo en la tarea, diferencias individuales en la susceptibilidad a la fatiga, enfermedades del sueño y rotación de horarios hacia adelante y hacia atrás. Debe comprender y ser capaz de explicar estos y otros conceptos presentados.”</a:t>
            </a:r>
            <a:endParaRPr lang="en-US" dirty="0">
              <a:solidFill>
                <a:srgbClr val="800000"/>
              </a:solidFill>
              <a:sym typeface="Wingdings" pitchFamily="2" charset="2"/>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solidFill>
                  <a:srgbClr val="002060"/>
                </a:solidFill>
                <a:sym typeface="Wingdings" pitchFamily="2" charset="2"/>
              </a:rPr>
              <a:t>Nota adicional para el instructor: Considere revisar la lista y pregunte quién puede definir el término y/o explicarlo. La mayoría se pueden describir breve y concisamente. Como instructor, debe estar preparado para explicar cualquier elemento o corregir cualquier malentendido.</a:t>
            </a:r>
            <a:endParaRPr lang="en-US" dirty="0">
              <a:solidFill>
                <a:srgbClr val="002060"/>
              </a:solidFill>
              <a:sym typeface="Wingdings" pitchFamily="2" charset="2"/>
            </a:endParaRPr>
          </a:p>
          <a:p>
            <a:pPr>
              <a:spcBef>
                <a:spcPct val="0"/>
              </a:spcBef>
            </a:pPr>
            <a:endParaRPr lang="en-US" dirty="0">
              <a:solidFill>
                <a:srgbClr val="800000"/>
              </a:solidFill>
              <a:sym typeface="Wingdings" pitchFamily="2" charset="2"/>
            </a:endParaRPr>
          </a:p>
          <a:p>
            <a:pPr>
              <a:spcBef>
                <a:spcPct val="0"/>
              </a:spcBef>
            </a:pPr>
            <a:endParaRPr lang="en-US" dirty="0">
              <a:solidFill>
                <a:srgbClr val="800000"/>
              </a:solidFill>
              <a:sym typeface="Wingdings" pitchFamily="2" charset="2"/>
            </a:endParaRPr>
          </a:p>
          <a:p>
            <a:pPr>
              <a:spcBef>
                <a:spcPct val="0"/>
              </a:spcBef>
            </a:pPr>
            <a:endParaRPr lang="en-US" dirty="0"/>
          </a:p>
        </p:txBody>
      </p:sp>
      <p:sp>
        <p:nvSpPr>
          <p:cNvPr id="3266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E240A7-6D59-4304-B713-52BD3E7B7C6A}" type="slidenum">
              <a:rPr lang="en-US"/>
              <a:pPr fontAlgn="base">
                <a:spcBef>
                  <a:spcPct val="0"/>
                </a:spcBef>
                <a:spcAft>
                  <a:spcPct val="0"/>
                </a:spcAft>
              </a:pPr>
              <a:t>151</a:t>
            </a:fld>
            <a:endParaRPr 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Slide Image Placeholder 1"/>
          <p:cNvSpPr>
            <a:spLocks noGrp="1" noRot="1" noChangeAspect="1"/>
          </p:cNvSpPr>
          <p:nvPr>
            <p:ph type="sldImg"/>
          </p:nvPr>
        </p:nvSpPr>
        <p:spPr bwMode="auto">
          <a:noFill/>
          <a:ln>
            <a:solidFill>
              <a:srgbClr val="000000"/>
            </a:solidFill>
            <a:miter lim="800000"/>
            <a:headEnd/>
            <a:tailEnd/>
          </a:ln>
        </p:spPr>
      </p:sp>
      <p:sp>
        <p:nvSpPr>
          <p:cNvPr id="3287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“Hay muchos mitos y conceptos erróneos sobre la fatiga y el sueño. Aquí hay cuatro de ellos.</a:t>
            </a:r>
          </a:p>
          <a:p>
            <a:pPr>
              <a:spcBef>
                <a:spcPct val="0"/>
              </a:spcBef>
            </a:pPr>
            <a:r>
              <a:rPr lang="es-ES" dirty="0"/>
              <a:t># 1: "Puedo disciplinarme para salir adelante con menos horas de sueño". De hecho, el sueño es una necesidad biológica. Pocas personas pueden mantener el máximo rendimiento con menos horas de sueño de las que sus cuerpos necesitan.</a:t>
            </a:r>
          </a:p>
          <a:p>
            <a:pPr>
              <a:spcBef>
                <a:spcPct val="0"/>
              </a:spcBef>
            </a:pPr>
            <a:r>
              <a:rPr lang="es-ES" dirty="0"/>
              <a:t># 2: "Puedo motivarme a mí mismo para seguir adelante aunque tenga sueño". La motivación no aumenta mucho el rendimiento de las personas con falta de sueño y la falta de sueño reduce la motivación.</a:t>
            </a:r>
          </a:p>
          <a:p>
            <a:pPr>
              <a:spcBef>
                <a:spcPct val="0"/>
              </a:spcBef>
            </a:pPr>
            <a:r>
              <a:rPr lang="es-ES" dirty="0"/>
              <a:t># 3: "He dejado de dormir antes y lo he hecho bien". Una persona puede tener suerte durante mucho tiempo, pero las probabilidades de choque aumentan cuanto más tiempo se conduce con sueño.</a:t>
            </a:r>
          </a:p>
          <a:p>
            <a:pPr>
              <a:spcBef>
                <a:spcPct val="0"/>
              </a:spcBef>
            </a:pPr>
            <a:r>
              <a:rPr lang="es-ES" dirty="0"/>
              <a:t># 4: "Sé que tan somnoliento estoy". Recuerde la evidencia de la investigación que muestra que las autoevaluaciones subjetivas del nivel de alerta a menudo son inexactas. Si tienes sueño, </a:t>
            </a:r>
            <a:r>
              <a:rPr lang="es-ES" i="1" dirty="0"/>
              <a:t>estás</a:t>
            </a:r>
            <a:r>
              <a:rPr lang="es-ES" dirty="0"/>
              <a:t> somnoliento. Pero la mayoría de los conductores somnolientos no se dan cuenta cuan </a:t>
            </a:r>
            <a:r>
              <a:rPr lang="es-ES" i="1" dirty="0"/>
              <a:t>somnolientos</a:t>
            </a:r>
            <a:r>
              <a:rPr lang="es-ES" dirty="0"/>
              <a:t> están.</a:t>
            </a:r>
            <a:endParaRPr lang="en-US" dirty="0"/>
          </a:p>
          <a:p>
            <a:pPr>
              <a:spcBef>
                <a:spcPct val="0"/>
              </a:spcBef>
            </a:pPr>
            <a:endParaRPr lang="en-US" dirty="0"/>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solidFill>
                  <a:srgbClr val="002060"/>
                </a:solidFill>
                <a:sym typeface="Wingdings" pitchFamily="2" charset="2"/>
              </a:rPr>
              <a:t>Nota adicional para el instructor: Como instructor, debe estar preparado para explicar cualquier elemento o corregir cualquier malentendido.</a:t>
            </a:r>
            <a:endParaRPr lang="en-US" dirty="0">
              <a:solidFill>
                <a:srgbClr val="002060"/>
              </a:solidFill>
              <a:sym typeface="Wingdings" pitchFamily="2" charset="2"/>
            </a:endParaRPr>
          </a:p>
          <a:p>
            <a:pPr>
              <a:spcBef>
                <a:spcPct val="0"/>
              </a:spcBef>
            </a:pPr>
            <a:endParaRPr lang="en-US" dirty="0"/>
          </a:p>
          <a:p>
            <a:pPr>
              <a:spcBef>
                <a:spcPct val="0"/>
              </a:spcBef>
            </a:pPr>
            <a:endParaRPr lang="en-US" dirty="0"/>
          </a:p>
          <a:p>
            <a:pPr>
              <a:spcBef>
                <a:spcPct val="0"/>
              </a:spcBef>
            </a:pPr>
            <a:endParaRPr lang="en-US" dirty="0"/>
          </a:p>
        </p:txBody>
      </p:sp>
      <p:sp>
        <p:nvSpPr>
          <p:cNvPr id="328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45728B9-0878-4FA5-85F8-3329893D79BB}" type="slidenum">
              <a:rPr lang="en-US"/>
              <a:pPr fontAlgn="base">
                <a:spcBef>
                  <a:spcPct val="0"/>
                </a:spcBef>
                <a:spcAft>
                  <a:spcPct val="0"/>
                </a:spcAft>
              </a:pPr>
              <a:t>152</a:t>
            </a:fld>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Slide Image Placeholder 1"/>
          <p:cNvSpPr>
            <a:spLocks noGrp="1" noRot="1" noChangeAspect="1"/>
          </p:cNvSpPr>
          <p:nvPr>
            <p:ph type="sldImg"/>
          </p:nvPr>
        </p:nvSpPr>
        <p:spPr bwMode="auto">
          <a:noFill/>
          <a:ln>
            <a:solidFill>
              <a:srgbClr val="000000"/>
            </a:solidFill>
            <a:miter lim="800000"/>
            <a:headEnd/>
            <a:tailEnd/>
          </a:ln>
        </p:spPr>
      </p:sp>
      <p:sp>
        <p:nvSpPr>
          <p:cNvPr id="3307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“Aquí hay cuatro mitos más sobre la fatiga:</a:t>
            </a:r>
          </a:p>
          <a:p>
            <a:pPr>
              <a:spcBef>
                <a:spcPct val="0"/>
              </a:spcBef>
            </a:pPr>
            <a:r>
              <a:rPr lang="es-ES" dirty="0"/>
              <a:t># 5: "Siempre puedo simplemente abrir las ventanas y subir el volumen de la radio". La estimulación, como la música alta, hace poco para mantenerlo despierto mientras conduce si no ha dormido bien y muestra señales de fatiga.</a:t>
            </a:r>
          </a:p>
          <a:p>
            <a:pPr>
              <a:spcBef>
                <a:spcPct val="0"/>
              </a:spcBef>
            </a:pPr>
            <a:r>
              <a:rPr lang="es-ES" dirty="0"/>
              <a:t># 6: "Una siesta solo empeorará las cosas". De hecho, casi cualquier siesta o sueño adicional lo ayudará a desempeñarse mejor.</a:t>
            </a:r>
          </a:p>
          <a:p>
            <a:pPr>
              <a:spcBef>
                <a:spcPct val="0"/>
              </a:spcBef>
            </a:pPr>
            <a:r>
              <a:rPr lang="es-ES" dirty="0"/>
              <a:t>#7: “El alcohol me ayuda a dormir”. El alcohol puede causarle sueño al principio, pero generalmente </a:t>
            </a:r>
            <a:r>
              <a:rPr lang="es-ES" i="1" dirty="0"/>
              <a:t>perturba</a:t>
            </a:r>
            <a:r>
              <a:rPr lang="es-ES" dirty="0"/>
              <a:t> el sueño.</a:t>
            </a:r>
          </a:p>
          <a:p>
            <a:pPr>
              <a:spcBef>
                <a:spcPct val="0"/>
              </a:spcBef>
            </a:pPr>
            <a:r>
              <a:rPr lang="es-ES" dirty="0"/>
              <a:t>#8: “Lidiar con la fatiga del conductor es fácil”. De hecho, hay mucho que saber sobre la fatiga y es difícil equilibrar el trabajo y otras exigencias de la vida con las necesidades de sueño”.</a:t>
            </a:r>
            <a:endParaRPr lang="en-US" dirty="0"/>
          </a:p>
          <a:p>
            <a:pPr>
              <a:spcBef>
                <a:spcPct val="0"/>
              </a:spcBef>
            </a:pPr>
            <a:endParaRPr lang="en-US" dirty="0"/>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endParaRPr lang="en-US" dirty="0">
              <a:solidFill>
                <a:srgbClr val="0033CC"/>
              </a:solidFill>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sym typeface="Wingdings" pitchFamily="2" charset="2"/>
              </a:rPr>
              <a:t>Nota adicional para el instructor: Como instructor, debe estar preparado para explicar cualquier elemento o corregir cualquier malentendido.</a:t>
            </a:r>
            <a:endParaRPr lang="en-US" dirty="0">
              <a:solidFill>
                <a:srgbClr val="002060"/>
              </a:solidFill>
              <a:sym typeface="Wingdings" pitchFamily="2" charset="2"/>
            </a:endParaRPr>
          </a:p>
          <a:p>
            <a:pPr marL="0" marR="0" indent="0" algn="l" defTabSz="914400" rtl="0" eaLnBrk="1" fontAlgn="auto" latinLnBrk="0" hangingPunct="1">
              <a:lnSpc>
                <a:spcPct val="100000"/>
              </a:lnSpc>
              <a:spcBef>
                <a:spcPct val="0"/>
              </a:spcBef>
              <a:spcAft>
                <a:spcPts val="0"/>
              </a:spcAft>
              <a:buClrTx/>
              <a:buSzTx/>
              <a:buFontTx/>
              <a:buNone/>
              <a:tabLst/>
              <a:defRPr/>
            </a:pPr>
            <a:endParaRPr lang="en-US" dirty="0">
              <a:solidFill>
                <a:srgbClr val="002060"/>
              </a:solidFill>
              <a:sym typeface="Wingdings" pitchFamily="2" charset="2"/>
            </a:endParaRPr>
          </a:p>
          <a:p>
            <a:pPr>
              <a:spcBef>
                <a:spcPct val="0"/>
              </a:spcBef>
            </a:pPr>
            <a:endParaRPr lang="en-US" dirty="0"/>
          </a:p>
          <a:p>
            <a:pPr>
              <a:spcBef>
                <a:spcPct val="0"/>
              </a:spcBef>
            </a:pPr>
            <a:endParaRPr lang="en-US" dirty="0"/>
          </a:p>
          <a:p>
            <a:pPr>
              <a:spcBef>
                <a:spcPct val="0"/>
              </a:spcBef>
            </a:pPr>
            <a:endParaRPr lang="en-US" dirty="0"/>
          </a:p>
          <a:p>
            <a:pPr>
              <a:spcBef>
                <a:spcPct val="0"/>
              </a:spcBef>
            </a:pPr>
            <a:endParaRPr lang="en-US" dirty="0"/>
          </a:p>
        </p:txBody>
      </p:sp>
      <p:sp>
        <p:nvSpPr>
          <p:cNvPr id="3307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1E2087-9F4E-441B-AF9B-074857F71DA2}" type="slidenum">
              <a:rPr lang="en-US"/>
              <a:pPr fontAlgn="base">
                <a:spcBef>
                  <a:spcPct val="0"/>
                </a:spcBef>
                <a:spcAft>
                  <a:spcPct val="0"/>
                </a:spcAft>
              </a:pPr>
              <a:t>153</a:t>
            </a:fld>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lide Image Placeholder 1"/>
          <p:cNvSpPr>
            <a:spLocks noGrp="1" noRot="1" noChangeAspect="1"/>
          </p:cNvSpPr>
          <p:nvPr>
            <p:ph type="sldImg"/>
          </p:nvPr>
        </p:nvSpPr>
        <p:spPr bwMode="auto">
          <a:noFill/>
          <a:ln>
            <a:solidFill>
              <a:srgbClr val="000000"/>
            </a:solidFill>
            <a:miter lim="800000"/>
            <a:headEnd/>
            <a:tailEnd/>
          </a:ln>
        </p:spPr>
      </p:sp>
      <p:sp>
        <p:nvSpPr>
          <p:cNvPr id="3328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“Esta diapositiva y la siguiente revisan algunos “haceres” sobre la higiene del sueño.</a:t>
            </a:r>
          </a:p>
          <a:p>
            <a:pPr>
              <a:spcBef>
                <a:spcPct val="0"/>
              </a:spcBef>
            </a:pPr>
            <a:r>
              <a:rPr lang="es-ES" dirty="0">
                <a:solidFill>
                  <a:srgbClr val="002060"/>
                </a:solidFill>
              </a:rPr>
              <a:t>Primero, valore el estado de alerta y el bienestar, y</a:t>
            </a:r>
          </a:p>
          <a:p>
            <a:pPr>
              <a:spcBef>
                <a:spcPct val="0"/>
              </a:spcBef>
            </a:pPr>
            <a:r>
              <a:rPr lang="es-ES" dirty="0">
                <a:solidFill>
                  <a:srgbClr val="002060"/>
                </a:solidFill>
              </a:rPr>
              <a:t>Reconozca el sueño como ingrediente principal.</a:t>
            </a:r>
          </a:p>
          <a:p>
            <a:pPr>
              <a:spcBef>
                <a:spcPct val="0"/>
              </a:spcBef>
            </a:pPr>
            <a:r>
              <a:rPr lang="es-ES" dirty="0">
                <a:solidFill>
                  <a:srgbClr val="002060"/>
                </a:solidFill>
              </a:rPr>
              <a:t>Sea consciente de los factores de fatiga que le afectan en cada momento.</a:t>
            </a:r>
          </a:p>
          <a:p>
            <a:pPr>
              <a:spcBef>
                <a:spcPct val="0"/>
              </a:spcBef>
            </a:pPr>
            <a:r>
              <a:rPr lang="es-ES" dirty="0">
                <a:solidFill>
                  <a:srgbClr val="002060"/>
                </a:solidFill>
              </a:rPr>
              <a:t>Autoevalúe su nivel de fatiga en función de señales </a:t>
            </a:r>
            <a:r>
              <a:rPr lang="es-ES" i="1" dirty="0">
                <a:solidFill>
                  <a:srgbClr val="002060"/>
                </a:solidFill>
              </a:rPr>
              <a:t>objetivas</a:t>
            </a:r>
            <a:r>
              <a:rPr lang="es-ES" dirty="0">
                <a:solidFill>
                  <a:srgbClr val="002060"/>
                </a:solidFill>
              </a:rPr>
              <a:t>, no solo de su sensación subjetiva de cuán cansado está.</a:t>
            </a:r>
          </a:p>
          <a:p>
            <a:pPr>
              <a:spcBef>
                <a:spcPct val="0"/>
              </a:spcBef>
            </a:pPr>
            <a:r>
              <a:rPr lang="es-ES" dirty="0">
                <a:solidFill>
                  <a:srgbClr val="002060"/>
                </a:solidFill>
              </a:rPr>
              <a:t>Trate de "ir con" sus ritmos circadianos, no contra ellos.</a:t>
            </a:r>
          </a:p>
          <a:p>
            <a:pPr>
              <a:spcBef>
                <a:spcPct val="0"/>
              </a:spcBef>
            </a:pPr>
            <a:r>
              <a:rPr lang="es-ES" dirty="0">
                <a:solidFill>
                  <a:srgbClr val="002060"/>
                </a:solidFill>
              </a:rPr>
              <a:t>Y use la oscuridad y la luz como ayuda para el manejo de la fatiga”.</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sym typeface="Wingdings" pitchFamily="2" charset="2"/>
              </a:rPr>
              <a:t>Nota adicional para el instructor: Al igual que con las diapositivas anteriores, considere repasar la lista y pregunte a los estudiantes si pueden explicar cada elemento. O puede seleccionar algunos de ellos para discutirlos. Como instructor, debe estar preparado para explicar cualquier elemento o corregir cualquier malentendido. Ejemplos: ¿Cuáles son los factores de fatiga que le afectan en cualquier momento? ¿Cómo se puede utilizar la oscuridad como ayuda para la administración de la fatiga? ¿Cómo puedes usar la luz?</a:t>
            </a:r>
            <a:endParaRPr lang="en-US" dirty="0">
              <a:solidFill>
                <a:srgbClr val="002060"/>
              </a:solidFill>
              <a:sym typeface="Wingdings" pitchFamily="2" charset="2"/>
            </a:endParaRPr>
          </a:p>
          <a:p>
            <a:pPr>
              <a:spcBef>
                <a:spcPct val="0"/>
              </a:spcBef>
            </a:pPr>
            <a:endParaRPr lang="en-US" dirty="0">
              <a:solidFill>
                <a:srgbClr val="002060"/>
              </a:solidFill>
            </a:endParaRPr>
          </a:p>
          <a:p>
            <a:pPr>
              <a:spcBef>
                <a:spcPct val="0"/>
              </a:spcBef>
            </a:pPr>
            <a:endParaRPr lang="en-US" dirty="0">
              <a:solidFill>
                <a:srgbClr val="002060"/>
              </a:solidFill>
            </a:endParaRPr>
          </a:p>
        </p:txBody>
      </p:sp>
      <p:sp>
        <p:nvSpPr>
          <p:cNvPr id="332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28EE881-BCB5-4EEB-9EF2-264CE07527CE}" type="slidenum">
              <a:rPr lang="en-US"/>
              <a:pPr fontAlgn="base">
                <a:spcBef>
                  <a:spcPct val="0"/>
                </a:spcBef>
                <a:spcAft>
                  <a:spcPct val="0"/>
                </a:spcAft>
              </a:pPr>
              <a:t>154</a:t>
            </a:fld>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p:cNvSpPr>
          <p:nvPr>
            <p:ph type="sldImg"/>
          </p:nvPr>
        </p:nvSpPr>
        <p:spPr bwMode="auto">
          <a:noFill/>
          <a:ln>
            <a:solidFill>
              <a:srgbClr val="000000"/>
            </a:solidFill>
            <a:miter lim="800000"/>
            <a:headEnd/>
            <a:tailEnd/>
          </a:ln>
        </p:spPr>
      </p:sp>
      <p:sp>
        <p:nvSpPr>
          <p:cNvPr id="3348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“Además, busque realizarse una prueba de AOS si tiene factores de riesgo. Sigue las 5 claves del bienestar. Usa la cafeína sabiamente.</a:t>
            </a:r>
          </a:p>
          <a:p>
            <a:pPr>
              <a:spcBef>
                <a:spcPct val="0"/>
              </a:spcBef>
            </a:pPr>
            <a:r>
              <a:rPr lang="es-ES" dirty="0">
                <a:solidFill>
                  <a:srgbClr val="002060"/>
                </a:solidFill>
              </a:rPr>
              <a:t>Tenga cuidado con otras drogas. Tome descansos, especialmente con siestas. Cumpla con las reglas de HDS ¡Y use su cinturón de seguridad!”</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marL="0" marR="0" indent="0" algn="l" defTabSz="914400" rtl="0" eaLnBrk="1" fontAlgn="auto" latinLnBrk="0" hangingPunct="1">
              <a:lnSpc>
                <a:spcPct val="100000"/>
              </a:lnSpc>
              <a:spcBef>
                <a:spcPct val="0"/>
              </a:spcBef>
              <a:spcAft>
                <a:spcPts val="0"/>
              </a:spcAft>
              <a:buClrTx/>
              <a:buSzTx/>
              <a:buFontTx/>
              <a:buNone/>
              <a:tabLst/>
              <a:defRPr/>
            </a:pPr>
            <a:endParaRPr lang="en-US" baseline="0" dirty="0">
              <a:solidFill>
                <a:srgbClr val="0033CC"/>
              </a:solidFill>
              <a:sym typeface="Wingdings" pitchFamily="2" charset="2"/>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sym typeface="Wingdings" pitchFamily="2" charset="2"/>
              </a:rPr>
              <a:t>Nota adicional para el instructor: Al igual que con las diapositivas anteriores, considere repasar la lista y pregunte a los estudiantes si pueden explicar cada elemento. O puede seleccionar algunos de ellos para discutirlos. Como instructor, debe estar preparado para explicar cualquier elemento o corregir cualquier malentendido. Ejemplos: ¿Puede nombrar las cinco claves para el bienestar (pista opcional: la primera fue la nutrición)? ¿Por qué una siesta es mejor que un descanso sin siesta?</a:t>
            </a:r>
            <a:endParaRPr lang="en-US" dirty="0">
              <a:solidFill>
                <a:srgbClr val="002060"/>
              </a:solidFill>
              <a:sym typeface="Wingdings" pitchFamily="2" charset="2"/>
            </a:endParaRPr>
          </a:p>
          <a:p>
            <a:pPr>
              <a:spcBef>
                <a:spcPct val="0"/>
              </a:spcBef>
            </a:pPr>
            <a:endParaRPr lang="en-US" dirty="0"/>
          </a:p>
        </p:txBody>
      </p:sp>
      <p:sp>
        <p:nvSpPr>
          <p:cNvPr id="3348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384441B-4E83-4A9B-B1A2-1642F06DB506}" type="slidenum">
              <a:rPr lang="en-US"/>
              <a:pPr fontAlgn="base">
                <a:spcBef>
                  <a:spcPct val="0"/>
                </a:spcBef>
                <a:spcAft>
                  <a:spcPct val="0"/>
                </a:spcAft>
              </a:pPr>
              <a:t>155</a:t>
            </a:fld>
            <a:endParaRPr 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p:cNvSpPr>
          <p:nvPr>
            <p:ph type="sldImg"/>
          </p:nvPr>
        </p:nvSpPr>
        <p:spPr bwMode="auto">
          <a:noFill/>
          <a:ln>
            <a:solidFill>
              <a:srgbClr val="000000"/>
            </a:solidFill>
            <a:miter lim="800000"/>
            <a:headEnd/>
            <a:tailEnd/>
          </a:ln>
        </p:spPr>
      </p:sp>
      <p:sp>
        <p:nvSpPr>
          <p:cNvPr id="3368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“Y por supuesto, hay cosas que “no se deben hacer” sobre la higiene del sueño”. No ignore las señales de fatiga (especialmente las señales objetivas).No use cafeína en exceso (o demasiado cerca de los períodos de sueño). No consuma alcohol como ayuda para dormir ni coma comidas copiosas antes de conducir. Trate de no rotar hacia atrás su horario diario de trabajo y descanso. El ejercicio es excelente, pero no lo haga enérgicamente justo antes de los períodos de sueño. No permita que la falta de sueño empeore durante varios días y trate de no poner el despertador los fines de semana ¡Sobre todo, no olvide que los choques por quedarse dormido al volante son uno de los mayores asesinos de los conductores de vehículos de autotransporte!”</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sym typeface="Wingdings" pitchFamily="2" charset="2"/>
              </a:rPr>
              <a:t>Nota adicional para el instructor: Al igual que con las diapositivas anteriores, considere repasar la lista y pregunte a los estudiantes si pueden explicar cada elemento. O puede seleccionar algunos de ellos para discutirlos. Como instructor, debe estar preparado para explicar cualquier elemento o corregir cualquier malentendido. Ejemplos: ¿Por qué el alcohol es malo para dormir? ¿Por qué es mejor no poner la alarma los fines de semana?</a:t>
            </a:r>
            <a:endParaRPr lang="en-US" dirty="0">
              <a:solidFill>
                <a:srgbClr val="002060"/>
              </a:solidFill>
              <a:sym typeface="Wingdings" pitchFamily="2" charset="2"/>
            </a:endParaRPr>
          </a:p>
          <a:p>
            <a:pPr>
              <a:spcBef>
                <a:spcPct val="0"/>
              </a:spcBef>
            </a:pPr>
            <a:endParaRPr lang="en-US" dirty="0">
              <a:solidFill>
                <a:srgbClr val="002060"/>
              </a:solidFill>
            </a:endParaRPr>
          </a:p>
          <a:p>
            <a:pPr>
              <a:spcBef>
                <a:spcPct val="0"/>
              </a:spcBef>
            </a:pPr>
            <a:endParaRPr lang="en-US" dirty="0">
              <a:solidFill>
                <a:srgbClr val="002060"/>
              </a:solidFill>
            </a:endParaRPr>
          </a:p>
          <a:p>
            <a:pPr>
              <a:spcBef>
                <a:spcPct val="0"/>
              </a:spcBef>
            </a:pPr>
            <a:endParaRPr lang="en-US" dirty="0"/>
          </a:p>
        </p:txBody>
      </p:sp>
      <p:sp>
        <p:nvSpPr>
          <p:cNvPr id="336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BB4CB5-006B-4ADC-A383-54E6593A6DFE}" type="slidenum">
              <a:rPr lang="en-US"/>
              <a:pPr fontAlgn="base">
                <a:spcBef>
                  <a:spcPct val="0"/>
                </a:spcBef>
                <a:spcAft>
                  <a:spcPct val="0"/>
                </a:spcAft>
              </a:pPr>
              <a:t>156</a:t>
            </a:fld>
            <a:endParaRPr 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p:cNvSpPr>
            <a:spLocks noGrp="1" noRot="1" noChangeAspect="1"/>
          </p:cNvSpPr>
          <p:nvPr>
            <p:ph type="sldImg"/>
          </p:nvPr>
        </p:nvSpPr>
        <p:spPr bwMode="auto">
          <a:noFill/>
          <a:ln>
            <a:solidFill>
              <a:srgbClr val="000000"/>
            </a:solidFill>
            <a:miter lim="800000"/>
            <a:headEnd/>
            <a:tailEnd/>
          </a:ln>
        </p:spPr>
      </p:sp>
      <p:sp>
        <p:nvSpPr>
          <p:cNvPr id="3389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389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E8A15E-19B1-436B-82F1-64F4E7106600}" type="slidenum">
              <a:rPr lang="en-US"/>
              <a:pPr fontAlgn="base">
                <a:spcBef>
                  <a:spcPct val="0"/>
                </a:spcBef>
                <a:spcAft>
                  <a:spcPct val="0"/>
                </a:spcAft>
              </a:pPr>
              <a:t>157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s-ES" dirty="0"/>
              <a:t>Narración Completa: “El tema, “¿Qué es la fatiga?” incluye elementos y aspectos de la fatiga, dos categorías de fatiga (interna y relacionada con la tarea), cómo progresa la fatiga y dormir como el principal antídoto contra la fatiga”.</a:t>
            </a:r>
            <a:endParaRPr lang="en-US" dirty="0">
              <a:solidFill>
                <a:srgbClr val="002060"/>
              </a:solidFill>
            </a:endParaRPr>
          </a:p>
          <a:p>
            <a:pPr lvl="0"/>
            <a:endParaRPr lang="en-US"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baseline="0" noProof="0" dirty="0">
                <a:solidFill>
                  <a:srgbClr val="002060"/>
                </a:solidFill>
              </a:rPr>
              <a:t>Narración Completa:  “La Fatiga conlleva una disminución del Estado de Alerta, atención reducida del entorno (también llamado </a:t>
            </a:r>
            <a:r>
              <a:rPr lang="es-MX" i="1" baseline="0" noProof="0" dirty="0">
                <a:solidFill>
                  <a:srgbClr val="002060"/>
                </a:solidFill>
              </a:rPr>
              <a:t>vigilancia</a:t>
            </a:r>
            <a:r>
              <a:rPr lang="es-MX" baseline="0" noProof="0" dirty="0">
                <a:solidFill>
                  <a:srgbClr val="002060"/>
                </a:solidFill>
              </a:rPr>
              <a:t>), bajo desempeño, baja motivación, irritabilidad, alteración del juicio y, usualmente, sensación de somnolencia. La fatiga en la conducción NO es lo mismo que la fatiga muscular. Por ejemplo, cargar o descargar un camión generalmente no imposibilita posteriormente su capacidad de conducir aunque puede ser que esté físicamente cansado.”</a:t>
            </a:r>
          </a:p>
          <a:p>
            <a:endParaRPr lang="es-MX" sz="1200" b="1" kern="1200" noProof="0" dirty="0">
              <a:solidFill>
                <a:srgbClr val="002060"/>
              </a:solidFill>
              <a:latin typeface="+mn-lt"/>
              <a:ea typeface="+mn-ea"/>
              <a:cs typeface="+mn-cs"/>
            </a:endParaRPr>
          </a:p>
          <a:p>
            <a:endParaRPr lang="en-US"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17</a:t>
            </a:fld>
            <a:endParaRPr lang="en-US" dirty="0"/>
          </a:p>
        </p:txBody>
      </p:sp>
    </p:spTree>
    <p:extLst>
      <p:ext uri="{BB962C8B-B14F-4D97-AF65-F5344CB8AC3E}">
        <p14:creationId xmlns:p14="http://schemas.microsoft.com/office/powerpoint/2010/main" val="2239379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 Las dos </a:t>
            </a:r>
            <a:r>
              <a:rPr lang="es-MX" i="1" noProof="0" dirty="0"/>
              <a:t>categorías</a:t>
            </a:r>
            <a:r>
              <a:rPr lang="es-MX" i="0" noProof="0" dirty="0"/>
              <a:t> generales de fatiga</a:t>
            </a:r>
            <a:r>
              <a:rPr lang="es-MX" noProof="0" dirty="0"/>
              <a:t> son</a:t>
            </a:r>
            <a:r>
              <a:rPr lang="es-MX" baseline="0" noProof="0" dirty="0"/>
              <a:t> la Fatiga Interna, también llamada “Fatiga relacionada con el sueño”, y la fatiga relacionada con la tarea, también llamada Fatiga relacionada con la actividad. Ambas pueden afectar su desempeño incluso aunque no se quede dormido mientras conduce. La vigilancia reducida – es decir, la atención reducida del entorno – comienza mucho antes de la sensación de somnolencia”.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18</a:t>
            </a:fld>
            <a:endParaRPr lang="en-US" dirty="0"/>
          </a:p>
        </p:txBody>
      </p:sp>
    </p:spTree>
    <p:extLst>
      <p:ext uri="{BB962C8B-B14F-4D97-AF65-F5344CB8AC3E}">
        <p14:creationId xmlns:p14="http://schemas.microsoft.com/office/powerpoint/2010/main" val="1941925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b="1" dirty="0"/>
              <a:t>Narración Completa: </a:t>
            </a:r>
            <a:r>
              <a:rPr lang="es-MX" b="1" i="1" dirty="0"/>
              <a:t>“</a:t>
            </a:r>
            <a:r>
              <a:rPr lang="es-MX" b="0" i="0" noProof="0" dirty="0"/>
              <a:t>Mostremos cómo </a:t>
            </a:r>
            <a:r>
              <a:rPr lang="es-MX" b="0" i="0" baseline="0" noProof="0" dirty="0"/>
              <a:t>los factores tanto internos como de la Fatiga relacionada con la tarea </a:t>
            </a:r>
            <a:r>
              <a:rPr lang="es-MX" b="0" i="0" noProof="0" dirty="0"/>
              <a:t>se</a:t>
            </a:r>
            <a:r>
              <a:rPr lang="es-MX" b="0" i="0" baseline="0" noProof="0" dirty="0"/>
              <a:t> combinan para afectar el estado de alerta, la atención y el desempeño en la conducción.</a:t>
            </a:r>
          </a:p>
          <a:p>
            <a:pPr marL="0" marR="0" indent="0" algn="l" defTabSz="914400" rtl="0" eaLnBrk="1" fontAlgn="auto" latinLnBrk="0" hangingPunct="1">
              <a:lnSpc>
                <a:spcPct val="100000"/>
              </a:lnSpc>
              <a:spcBef>
                <a:spcPts val="0"/>
              </a:spcBef>
              <a:spcAft>
                <a:spcPts val="0"/>
              </a:spcAft>
              <a:buClrTx/>
              <a:buSzTx/>
              <a:buFontTx/>
              <a:buNone/>
              <a:tabLst/>
              <a:defRPr/>
            </a:pPr>
            <a:r>
              <a:rPr lang="es-MX" b="1" i="0" baseline="0" noProof="0" dirty="0"/>
              <a:t>[Inserte el cuadro de factores internos] </a:t>
            </a:r>
            <a:r>
              <a:rPr lang="es-MX" b="0" i="0" baseline="0" noProof="0" dirty="0"/>
              <a:t>Los Factores internos incluyen la susceptibilidad individual; la cantidad de sueño; la hora del día; el tiempo despierto; estimulantes como la cafeína y otras drogas; su estado de salud general; y su estado de ánimo.</a:t>
            </a:r>
          </a:p>
          <a:p>
            <a:pPr marL="0" marR="0" indent="0" algn="l" defTabSz="914400" rtl="0" eaLnBrk="1" fontAlgn="auto" latinLnBrk="0" hangingPunct="1">
              <a:lnSpc>
                <a:spcPct val="100000"/>
              </a:lnSpc>
              <a:spcBef>
                <a:spcPts val="0"/>
              </a:spcBef>
              <a:spcAft>
                <a:spcPts val="0"/>
              </a:spcAft>
              <a:buClrTx/>
              <a:buSzTx/>
              <a:buFontTx/>
              <a:buNone/>
              <a:tabLst/>
              <a:defRPr/>
            </a:pPr>
            <a:r>
              <a:rPr lang="es-MX" b="1" i="0" baseline="0" noProof="0" dirty="0"/>
              <a:t>[Inserte el cuadro de los relacionados con tareas] </a:t>
            </a:r>
            <a:r>
              <a:rPr lang="es-MX" b="0" i="0" baseline="0" noProof="0" dirty="0"/>
              <a:t>Los Factores relacionados con tareas incluyen el tiempo laborando (tal como las horas conduciendo), la complejidad de la tarea, y la monotonía de la actividad.</a:t>
            </a:r>
          </a:p>
          <a:p>
            <a:pPr marL="0" marR="0" indent="0" algn="l" defTabSz="914400" rtl="0" eaLnBrk="1" fontAlgn="auto" latinLnBrk="0" hangingPunct="1">
              <a:lnSpc>
                <a:spcPct val="100000"/>
              </a:lnSpc>
              <a:spcBef>
                <a:spcPts val="0"/>
              </a:spcBef>
              <a:spcAft>
                <a:spcPts val="0"/>
              </a:spcAft>
              <a:buClrTx/>
              <a:buSzTx/>
              <a:buFontTx/>
              <a:buNone/>
              <a:tabLst/>
              <a:defRPr/>
            </a:pPr>
            <a:r>
              <a:rPr lang="es-MX" b="1" i="0" baseline="0" noProof="0" dirty="0"/>
              <a:t>[Inserte dos flechas y el Estado de Alerta] </a:t>
            </a:r>
            <a:r>
              <a:rPr lang="es-MX" b="0" i="0" baseline="0" noProof="0" dirty="0"/>
              <a:t>Todos estos factores afectan su estado de alerta.</a:t>
            </a:r>
          </a:p>
          <a:p>
            <a:pPr marL="0" marR="0" indent="0" algn="l" defTabSz="914400" rtl="0" eaLnBrk="1" fontAlgn="auto" latinLnBrk="0" hangingPunct="1">
              <a:lnSpc>
                <a:spcPct val="100000"/>
              </a:lnSpc>
              <a:spcBef>
                <a:spcPts val="0"/>
              </a:spcBef>
              <a:spcAft>
                <a:spcPts val="0"/>
              </a:spcAft>
              <a:buClrTx/>
              <a:buSzTx/>
              <a:buFontTx/>
              <a:buNone/>
              <a:tabLst/>
              <a:defRPr/>
            </a:pPr>
            <a:r>
              <a:rPr lang="es-MX" b="1" i="0" baseline="0" noProof="0" dirty="0"/>
              <a:t>[Inserte flecha y Atención] … </a:t>
            </a:r>
            <a:r>
              <a:rPr lang="es-MX" b="0" i="0" baseline="0" noProof="0" dirty="0"/>
              <a:t>mismos que afectan su atención al entorno.</a:t>
            </a:r>
          </a:p>
          <a:p>
            <a:pPr marL="0" marR="0" indent="0" algn="l" defTabSz="914400" rtl="0" eaLnBrk="1" fontAlgn="auto" latinLnBrk="0" hangingPunct="1">
              <a:lnSpc>
                <a:spcPct val="100000"/>
              </a:lnSpc>
              <a:spcBef>
                <a:spcPts val="0"/>
              </a:spcBef>
              <a:spcAft>
                <a:spcPts val="0"/>
              </a:spcAft>
              <a:buClrTx/>
              <a:buSzTx/>
              <a:buFontTx/>
              <a:buNone/>
              <a:tabLst/>
              <a:defRPr/>
            </a:pPr>
            <a:r>
              <a:rPr lang="es-MX" b="1" i="0" baseline="0" noProof="0" dirty="0"/>
              <a:t>[Inserte flecha y Desempeño en la conducción] </a:t>
            </a:r>
            <a:r>
              <a:rPr lang="es-MX" b="0" i="0" baseline="0" noProof="0" dirty="0"/>
              <a:t>que afectan su desempeño en la conducción”.</a:t>
            </a:r>
          </a:p>
          <a:p>
            <a:pPr marL="0" marR="0" indent="0" algn="l" defTabSz="914400" rtl="0" eaLnBrk="1" fontAlgn="auto" latinLnBrk="0" hangingPunct="1">
              <a:lnSpc>
                <a:spcPct val="100000"/>
              </a:lnSpc>
              <a:spcBef>
                <a:spcPts val="0"/>
              </a:spcBef>
              <a:spcAft>
                <a:spcPts val="0"/>
              </a:spcAft>
              <a:buClrTx/>
              <a:buSzTx/>
              <a:buFontTx/>
              <a:buNone/>
              <a:tabLst/>
              <a:defRPr/>
            </a:pPr>
            <a:r>
              <a:rPr lang="es-MX" baseline="0" noProof="0" dirty="0"/>
              <a:t>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s-MX" b="0" i="0" baseline="0" noProof="0" dirty="0"/>
              <a:t>Información adicional: Figura adaptada de Thiffault (2011).</a:t>
            </a:r>
            <a:endParaRPr lang="es-MX" sz="1200" kern="1200" noProof="0" dirty="0">
              <a:solidFill>
                <a:srgbClr val="002060"/>
              </a:solidFill>
              <a:latin typeface="+mn-lt"/>
              <a:ea typeface="+mn-ea"/>
              <a:cs typeface="+mn-cs"/>
            </a:endParaRPr>
          </a:p>
          <a:p>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19</a:t>
            </a:fld>
            <a:endParaRPr lang="en-US" dirty="0"/>
          </a:p>
        </p:txBody>
      </p:sp>
    </p:spTree>
    <p:extLst>
      <p:ext uri="{BB962C8B-B14F-4D97-AF65-F5344CB8AC3E}">
        <p14:creationId xmlns:p14="http://schemas.microsoft.com/office/powerpoint/2010/main" val="250954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  “Comenzaremos con una introducción</a:t>
            </a:r>
            <a:r>
              <a:rPr lang="es-MX" baseline="0" noProof="0" dirty="0"/>
              <a:t> al modulo y al Programa de Administración de la Fatiga. También cubriremos algunos aspectos básicos sobre el estado de alerta, el sueño, el bienestar y el desempeño”.</a:t>
            </a:r>
            <a:endParaRPr lang="es-MX" noProof="0" dirty="0"/>
          </a:p>
          <a:p>
            <a:pPr lvl="0"/>
            <a:endParaRPr lang="en-US" dirty="0">
              <a:solidFill>
                <a:srgbClr val="002060"/>
              </a:solidFill>
            </a:endParaRPr>
          </a:p>
          <a:p>
            <a:endParaRPr lang="en-US" baseline="0" dirty="0"/>
          </a:p>
          <a:p>
            <a:pPr lvl="0"/>
            <a:endParaRPr lang="en-US"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 “Mientras </a:t>
            </a:r>
            <a:r>
              <a:rPr lang="es-MX" baseline="0" noProof="0" dirty="0"/>
              <a:t>la ciencia de la fatiga del conductor puede ser complicada, también puede ser muy simple. Dormir es el antídoto más importante contra la fatiga. Dormir y otros factores, tales como la hora del día, determinan su nivel de alerta. Su estado de alerta, junto con otros factores, afectan su desempeño en la conducción. Si quiere tener un desempeño a un alto nivel, comience durmiendo bien.” </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20</a:t>
            </a:fld>
            <a:endParaRPr lang="en-US" dirty="0"/>
          </a:p>
        </p:txBody>
      </p:sp>
    </p:spTree>
    <p:extLst>
      <p:ext uri="{BB962C8B-B14F-4D97-AF65-F5344CB8AC3E}">
        <p14:creationId xmlns:p14="http://schemas.microsoft.com/office/powerpoint/2010/main" val="2273248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s-ES" dirty="0">
                <a:solidFill>
                  <a:srgbClr val="002060"/>
                </a:solidFill>
              </a:rPr>
              <a:t>Narración Completa: “Hablemos de las características de la fatiga. Los temas incluyen fatiga aguda (o de corto plazo) versus fatiga crónica, señales y síntomas generales de la fatiga, autoevaluaciones subjetivas versus objetivas, efectos de la privación del sueño en su salud, señales de privación crónica del sueño y falta de sueño y recuperación”.</a:t>
            </a:r>
            <a:endParaRPr lang="en-US" dirty="0">
              <a:solidFill>
                <a:srgbClr val="002060"/>
              </a:solidFill>
            </a:endParaRPr>
          </a:p>
          <a:p>
            <a:pPr>
              <a:buNone/>
            </a:pPr>
            <a:endParaRPr lang="en-US" dirty="0">
              <a:solidFill>
                <a:srgbClr val="002060"/>
              </a:solidFill>
            </a:endParaRPr>
          </a:p>
          <a:p>
            <a:r>
              <a:rPr lang="en-US" sz="1200" kern="1200" dirty="0">
                <a:solidFill>
                  <a:srgbClr val="002060"/>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s-MX" noProof="0" dirty="0"/>
              <a:t>Narración Completa:  “Comencemos con la diferencia entre la fatiga aguda y la crónica. La fatiga aguda o de corto plazo es la que experimentamos todos los días. Se reduce o elimina al dormir por la noche o cuando se toma una siesta. La cafeína y el descanso</a:t>
            </a:r>
            <a:r>
              <a:rPr lang="es-MX" baseline="0" noProof="0" dirty="0"/>
              <a:t> (sin dormir) reducen la fatiga leve. La fatiga crónica o de largo plazo, es la que aqueja a muchos conductores y a la gente muy ocupada. Se debe a dormir de manera inadecuada por periodos prolongados, y es también llamada Privación de sueño. Para recuperarse, usted necesitará algunas noches de sueño largo y profundo. También quizás necesita hacer cambios permanentes en su estilo de vida. La fatiga crónica regresará si regresan sus viejos hábitos.”</a:t>
            </a:r>
            <a:endParaRPr lang="en-US"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22</a:t>
            </a:fld>
            <a:endParaRPr lang="en-US" dirty="0"/>
          </a:p>
        </p:txBody>
      </p:sp>
    </p:spTree>
    <p:extLst>
      <p:ext uri="{BB962C8B-B14F-4D97-AF65-F5344CB8AC3E}">
        <p14:creationId xmlns:p14="http://schemas.microsoft.com/office/powerpoint/2010/main" val="257114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“Ya sea que la fatiga sea aguda o crónica, hay ciertas señales y síntomas. Incluyen pérdida del estado de alerta y atención, pensamientos dispersos, mala respuesta con reacciones lentas, juicio distorsionado y pérdida de motivación.”</a:t>
            </a:r>
            <a:endParaRPr lang="en-US" dirty="0">
              <a:solidFill>
                <a:srgbClr val="002060"/>
              </a:solidFill>
            </a:endParaRPr>
          </a:p>
          <a:p>
            <a:endParaRPr lang="en-US" sz="1200" kern="1200" dirty="0">
              <a:solidFill>
                <a:srgbClr val="00206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“Señales y síntomas adicionales de la fatiga incluyen depresión, deterioro de la memoria, campo de visión reducido o “visión de túnel” y microsueños. Los microsueños son pérdidas breves de la conciencia. Usted "se queda dormido" durante algunos segundos. Los microsueños se vuelven más largos, más frecuentes y más peligrosos con mayor fatiga. . . . Tenga en cuenta, sin embargo, que la fatiga tiene poco efecto en tareas puramente físicas como caminar o levantar objetos”</a:t>
            </a:r>
            <a:endParaRPr lang="en-US" dirty="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s-ES" dirty="0">
                <a:solidFill>
                  <a:srgbClr val="002060"/>
                </a:solidFill>
              </a:rPr>
              <a:t>Narración Completa: “Hablemos de evaluaciones subjetivas versus objetivas de la fatiga. En el Estudio de Estado de Alerta y Fatiga del Conductor de EUA/Canadá, los conductores evaluaron subjetivamente su propio estado de alerta. Las autoevaluaciones a menudo eran inexactas en comparación con las medidas objetivas de alerta. Los conductores tendían a evaluarse a sí mismos como más alertas de lo que realmente estaban. Las autoevaluaciones tendían a basarse en las expectativas. Una persona podría decir, por ejemplo, "He estado conduciendo durante mucho tiempo, así que debo estar cansado". O, “Acabo de empezar a conducir, así que no podía estar cansado”.</a:t>
            </a:r>
            <a:endParaRPr lang="en-US" dirty="0">
              <a:solidFill>
                <a:srgbClr val="002060"/>
              </a:solidFill>
            </a:endParaRPr>
          </a:p>
          <a:p>
            <a:r>
              <a:rPr lang="en-US" baseline="0" dirty="0"/>
              <a:t> </a:t>
            </a:r>
            <a:endParaRPr lang="en-US" sz="1200" kern="1200" dirty="0">
              <a:solidFill>
                <a:srgbClr val="002060"/>
              </a:solidFill>
              <a:latin typeface="+mn-lt"/>
              <a:ea typeface="+mn-ea"/>
              <a:cs typeface="+mn-cs"/>
            </a:endParaRPr>
          </a:p>
          <a:p>
            <a:pPr lvl="0"/>
            <a:r>
              <a:rPr lang="en-US" dirty="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33CC"/>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Estudio citado:  Driver Fatigue and</a:t>
            </a:r>
            <a:r>
              <a:rPr lang="en-US" baseline="0" dirty="0"/>
              <a:t> Alertness Study, Wylie et al., 1996.  Also see Wylie et al., 1997.</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s-ES" dirty="0"/>
              <a:t>Información adicional: El hecho de que los conductores tiendan a calificarse a sí mismos como más alertas de lo que realmente están es un ejemplo del </a:t>
            </a:r>
            <a:r>
              <a:rPr lang="es-ES" i="1" dirty="0"/>
              <a:t>sesgo de autoevaluación </a:t>
            </a:r>
            <a:r>
              <a:rPr lang="es-ES" dirty="0"/>
              <a:t>en la conducción ¡Un estudio mostró que aproximadamente la mitad de todos los conductores estadounidenses consideran estar en el 20% más alto!</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s-ES" sz="1100" dirty="0">
                <a:solidFill>
                  <a:srgbClr val="002060"/>
                </a:solidFill>
              </a:rPr>
              <a:t>Narración Completa: “La Universidad de Stanford realizó un estudio en el que a los sujetos se les privó del sueño y se les pidió que permanecieran despiertos el mayor tiempo posible. Se les pidió periódicamente que predijeran si se quedarían dormidos en los próximos 2 minutos. Los sujetos predijeron correctamente el inicio del sueño el 78% de las veces. Pero el 22% de las veces no fue así. Esto sería como pensar que puedes permanecer despierto pero luego quedarte dormido al volante. Hubo grandes diferencias individuales en la capacidad de predecir quedarse dormido. Algunas personas predijeron tan mal que era casi como adivinar. ¡No querrás conducir por la carretera adivinando si permanecerás despierto o te quedarás dormido!”.</a:t>
            </a:r>
            <a:endParaRPr lang="en-US" sz="1100" dirty="0">
              <a:solidFill>
                <a:srgbClr val="002060"/>
              </a:solidFill>
            </a:endParaRPr>
          </a:p>
          <a:p>
            <a:pPr>
              <a:buNone/>
            </a:pPr>
            <a:endParaRPr lang="en-US" sz="1100" dirty="0">
              <a:solidFill>
                <a:srgbClr val="002060"/>
              </a:solidFill>
            </a:endParaRPr>
          </a:p>
          <a:p>
            <a:pPr>
              <a:buNone/>
            </a:pPr>
            <a:endParaRPr lang="en-US" sz="1100" dirty="0">
              <a:solidFill>
                <a:srgbClr val="002060"/>
              </a:solidFill>
            </a:endParaRPr>
          </a:p>
          <a:p>
            <a:pPr>
              <a:buNone/>
            </a:pPr>
            <a:r>
              <a:rPr lang="en-US" sz="1100" dirty="0">
                <a:solidFill>
                  <a:srgbClr val="002060"/>
                </a:solidFill>
              </a:rPr>
              <a:t>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Fuente:  Itoi et al., 1993.</a:t>
            </a:r>
          </a:p>
          <a:p>
            <a:pPr>
              <a:buNone/>
            </a:pPr>
            <a:endParaRPr lang="en-US" sz="1100" dirty="0">
              <a:solidFill>
                <a:srgbClr val="002060"/>
              </a:solidFill>
            </a:endParaRPr>
          </a:p>
          <a:p>
            <a:pPr>
              <a:buNone/>
            </a:pPr>
            <a:endParaRPr lang="en-US" sz="1100" dirty="0">
              <a:solidFill>
                <a:srgbClr val="002060"/>
              </a:solidFill>
            </a:endParaRPr>
          </a:p>
          <a:p>
            <a:pPr>
              <a:buNone/>
            </a:pPr>
            <a:endParaRPr lang="en-US" sz="1100" dirty="0">
              <a:solidFill>
                <a:srgbClr val="002060"/>
              </a:solidFill>
            </a:endParaRPr>
          </a:p>
          <a:p>
            <a:pPr>
              <a:buNone/>
            </a:pPr>
            <a:endParaRPr lang="en-US" sz="1100"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s-ES" baseline="0" dirty="0">
                <a:solidFill>
                  <a:srgbClr val="002060"/>
                </a:solidFill>
              </a:rPr>
              <a:t>Narración Completa: “¡Muchos conductores dormidos al volante nunca se sienten somnolientos! La Universidad de Carolina del Norte entrevistó a 312 automovilistas que chocaron después de quedarse dormidos al volante. Se les preguntó "¿Qué tan somnoliento se sentía antes de quedarse dormido al volante?" Como puede ver en este gráfico circular, el 23 % dijo que "no estaba nada somnoliento". Otro 21% dijo solo, "ligeramente somnoliento". Estas personas nunca esperaron quedarse dormidas al volante”</a:t>
            </a:r>
            <a:endParaRPr lang="en-US" baseline="0" dirty="0">
              <a:solidFill>
                <a:srgbClr val="002060"/>
              </a:solidFill>
            </a:endParaRPr>
          </a:p>
          <a:p>
            <a:pPr marL="0" indent="0">
              <a:buNone/>
            </a:pPr>
            <a:endParaRPr lang="en-US" baseline="0" dirty="0">
              <a:solidFill>
                <a:srgbClr val="002060"/>
              </a:solidFill>
            </a:endParaRPr>
          </a:p>
          <a:p>
            <a:r>
              <a:rPr lang="en-US" dirty="0"/>
              <a:t>__________________</a:t>
            </a:r>
          </a:p>
          <a:p>
            <a:r>
              <a:rPr lang="en-US" dirty="0"/>
              <a:t>Fuente: Stutts et al., 1999. </a:t>
            </a:r>
          </a:p>
          <a:p>
            <a:r>
              <a:rPr lang="en-US" baseline="0" dirty="0"/>
              <a:t> </a:t>
            </a:r>
            <a:endParaRPr lang="en-US" sz="1200" kern="1200" dirty="0">
              <a:solidFill>
                <a:srgbClr val="002060"/>
              </a:solidFill>
              <a:latin typeface="+mn-lt"/>
              <a:ea typeface="+mn-ea"/>
              <a:cs typeface="+mn-cs"/>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Narración Completa: “Pero, en el mismo estudio, solo el 11% de las personas había dormido 8 o más horas la noche anterior. Se les preguntó: "¿Cuánto dormiste la noche anterior al choque?" Solo el 11% había tenido 8 horas o más, mientras que otro 28% había tenido de 6 a 7.9 horas. Un total de 54% había tenido menos de 6 horas de sueño. La pérdida de sueño es la principal causa de choques relacionados con la fatiga”.</a:t>
            </a:r>
            <a:endParaRPr lang="en-US" dirty="0"/>
          </a:p>
          <a:p>
            <a:endParaRPr lang="en-US" dirty="0"/>
          </a:p>
          <a:p>
            <a:r>
              <a:rPr lang="en-US" dirty="0"/>
              <a:t>_____________________________</a:t>
            </a:r>
          </a:p>
          <a:p>
            <a:r>
              <a:rPr lang="es-ES" sz="1200" dirty="0">
                <a:solidFill>
                  <a:srgbClr val="002060"/>
                </a:solidFill>
              </a:rPr>
              <a:t>Información adicional: Mencionado anteriormente, el </a:t>
            </a:r>
            <a:r>
              <a:rPr lang="es-ES" sz="1200" u="sng" dirty="0">
                <a:solidFill>
                  <a:srgbClr val="002060"/>
                </a:solidFill>
              </a:rPr>
              <a:t>Estudio de la Universidad de Carolina del Norte</a:t>
            </a:r>
            <a:r>
              <a:rPr lang="es-ES" sz="1200" dirty="0">
                <a:solidFill>
                  <a:srgbClr val="002060"/>
                </a:solidFill>
              </a:rPr>
              <a:t>: Entrevistas con 312 automovilistas que chocaron después de quedarse dormidos al volante.</a:t>
            </a:r>
            <a:endParaRPr lang="en-US" sz="1200" dirty="0">
              <a:solidFill>
                <a:srgbClr val="002060"/>
              </a:solidFill>
            </a:endParaRPr>
          </a:p>
          <a:p>
            <a:r>
              <a:rPr lang="en-US" baseline="0" dirty="0"/>
              <a:t> </a:t>
            </a:r>
            <a:endParaRPr lang="en-US" sz="1200" kern="1200" dirty="0">
              <a:solidFill>
                <a:srgbClr val="002060"/>
              </a:solidFill>
              <a:latin typeface="+mn-lt"/>
              <a:ea typeface="+mn-ea"/>
              <a:cs typeface="+mn-cs"/>
            </a:endParaRPr>
          </a:p>
          <a:p>
            <a:r>
              <a:rPr lang="en-US" dirty="0"/>
              <a:t>Fuente: Stutts et al., 1999.  </a:t>
            </a:r>
          </a:p>
        </p:txBody>
      </p:sp>
      <p:sp>
        <p:nvSpPr>
          <p:cNvPr id="4" name="Slide Number Placeholder 3"/>
          <p:cNvSpPr>
            <a:spLocks noGrp="1"/>
          </p:cNvSpPr>
          <p:nvPr>
            <p:ph type="sldNum" sz="quarter" idx="10"/>
          </p:nvPr>
        </p:nvSpPr>
        <p:spPr/>
        <p:txBody>
          <a:bodyPr/>
          <a:lstStyle/>
          <a:p>
            <a:fld id="{733A328A-D06A-4AC7-B4F7-8008382660D1}"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s-MX" sz="2400" baseline="0" noProof="0" dirty="0"/>
              <a:t>Narración Completa:  “Trate de evaluar su propia fatiga con señales </a:t>
            </a:r>
            <a:r>
              <a:rPr lang="es-MX" sz="2400" i="1" baseline="0" noProof="0" dirty="0"/>
              <a:t>objetivas.</a:t>
            </a:r>
            <a:r>
              <a:rPr lang="es-MX" sz="2400" i="0" baseline="0" noProof="0" dirty="0"/>
              <a:t> Esto incluye párpados cansados y pérdida de foco; bostezos; pensamientos dispersos o incoherentes; visiones irreales; movimientos de la cabeza tales como cabeceos suaves o sobresaltos; y reducción del campo visual, o “visión de túnel”. Un ejemplo de la visión de túnel sería la incapacidad de observar sus espejos.”</a:t>
            </a:r>
          </a:p>
          <a:p>
            <a:pPr marL="0" lvl="1"/>
            <a:endParaRPr lang="en-US" sz="2200" dirty="0">
              <a:solidFill>
                <a:srgbClr val="002060"/>
              </a:solidFill>
            </a:endParaRPr>
          </a:p>
          <a:p>
            <a:r>
              <a:rPr lang="en-US" baseline="0" dirty="0"/>
              <a: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Narración Completa: “Nuestra introducción incluye una descripción general del Programa de Administración de la Fatiga de América del Norte, el programa de capacitación del PAF, este módulo y sus metas de aprendizaje”.</a:t>
            </a:r>
            <a:endParaRPr lang="en-US" baseline="0" dirty="0"/>
          </a:p>
          <a:p>
            <a:endParaRPr lang="en-US" baseline="0" dirty="0"/>
          </a:p>
          <a:p>
            <a:pPr lvl="0"/>
            <a:r>
              <a:rPr lang="en-US" dirty="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Nota adicional del instructor: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Los objetivos de aprendizaje para esta sección incluyen: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(K) Reconocer el propósito del PAFAN.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(K) Reconocer este módulo como parte de un programa de capacitación del PAFAN de 10 módulos.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(K) Comprender la organización general del módulo y las secciones principales.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(K) Reconocer las metas generales de aprendizaje del módulo (Conocimiento, Habilidad, Actitudes)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(K) Reconocer las siete siglas usadas en el módulo.</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s-MX" b="0" baseline="0" noProof="0" dirty="0"/>
              <a:t>Narración Completa: “Otras señales objetivas, observables de somnolencia incluyen movimientos corporales tales </a:t>
            </a:r>
            <a:r>
              <a:rPr lang="es-ES" dirty="0">
                <a:effectLst/>
              </a:rPr>
              <a:t>como estar inquieto, cambiando posiciones, ajustando las ventanas</a:t>
            </a:r>
            <a:r>
              <a:rPr lang="es-ES" baseline="0" dirty="0">
                <a:effectLst/>
              </a:rPr>
              <a:t> </a:t>
            </a:r>
            <a:r>
              <a:rPr lang="es-ES" dirty="0">
                <a:effectLst/>
              </a:rPr>
              <a:t>o el aire acondicionado/ventilación. El control del vehículo también puede empeorar y se percibe al zigzaguear, al salirse </a:t>
            </a:r>
            <a:r>
              <a:rPr lang="es-ES" baseline="0" dirty="0">
                <a:effectLst/>
              </a:rPr>
              <a:t>del carril, al dar volantazos al notar que pierde la trayectoria, </a:t>
            </a:r>
            <a:r>
              <a:rPr lang="es-ES" dirty="0">
                <a:effectLst/>
              </a:rPr>
              <a:t>y la conducción a velocidades variables. Otras señales incluyen respuestas tardías o incorrectas</a:t>
            </a:r>
            <a:r>
              <a:rPr lang="es-ES" baseline="0" dirty="0">
                <a:effectLst/>
              </a:rPr>
              <a:t> </a:t>
            </a:r>
            <a:r>
              <a:rPr lang="es-ES" dirty="0">
                <a:effectLst/>
              </a:rPr>
              <a:t>y microsueños".</a:t>
            </a:r>
          </a:p>
          <a:p>
            <a:endParaRPr lang="es-ES" sz="2400" b="0" kern="1200" noProof="0" dirty="0">
              <a:solidFill>
                <a:srgbClr val="800000"/>
              </a:solidFill>
              <a:effectLst/>
              <a:latin typeface="+mn-lt"/>
              <a:ea typeface="+mn-ea"/>
              <a:cs typeface="+mn-cs"/>
            </a:endParaRPr>
          </a:p>
          <a:p>
            <a:r>
              <a:rPr lang="es-ES" sz="2400" b="0" kern="1200" noProof="0" dirty="0">
                <a:solidFill>
                  <a:srgbClr val="800000"/>
                </a:solidFill>
                <a:latin typeface="+mn-lt"/>
                <a:ea typeface="+mn-ea"/>
                <a:cs typeface="+mn-cs"/>
              </a:rPr>
              <a:t>Narración TtT: “Otras señales objetivas y observables incluyen las relacionadas con los movimientos corporales y el control del vehículo. Los conductores fatigados también pueden dar respuestas retrasadas o incorrectas, o tener microsueños”.</a:t>
            </a:r>
            <a:endParaRPr lang="es-MX" sz="2400" b="0" kern="1200" noProof="0" dirty="0">
              <a:solidFill>
                <a:srgbClr val="800000"/>
              </a:solidFill>
              <a:latin typeface="+mn-lt"/>
              <a:ea typeface="+mn-ea"/>
              <a:cs typeface="+mn-cs"/>
            </a:endParaRPr>
          </a:p>
          <a:p>
            <a:pPr lvl="0"/>
            <a:r>
              <a:rPr lang="es-MX" sz="2400" noProof="0" dirty="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2400" noProof="0" dirty="0">
              <a:solidFill>
                <a:srgbClr val="0033CC"/>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Información adicional: En un microsueño</a:t>
            </a:r>
            <a:r>
              <a:rPr lang="es-ES" dirty="0">
                <a:effectLst/>
              </a:rPr>
              <a:t>, el cerebro pasa transitoriamente a un sueño ligero, a pesar de que los ojos pueden todavía estar abiertos. Es como una cámara sin película. La información está llegando pero no se está registrando.</a:t>
            </a:r>
            <a:endParaRPr lang="es-MX" sz="1200" b="0" kern="1200" noProof="0" dirty="0">
              <a:solidFill>
                <a:srgbClr val="800000"/>
              </a:solidFill>
              <a:latin typeface="+mn-lt"/>
              <a:ea typeface="+mn-ea"/>
              <a:cs typeface="+mn-cs"/>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30</a:t>
            </a:fld>
            <a:endParaRPr lang="en-US" dirty="0"/>
          </a:p>
        </p:txBody>
      </p:sp>
    </p:spTree>
    <p:extLst>
      <p:ext uri="{BB962C8B-B14F-4D97-AF65-F5344CB8AC3E}">
        <p14:creationId xmlns:p14="http://schemas.microsoft.com/office/powerpoint/2010/main" val="1348178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“Los efectos sobre la salud de la privación del sueño son menos inmediatos pero igualmente aterradores. Incluyen aumento de la presión arterial, mayor riesgo de enfermedad cardíaca, problemas gastrointestinales, más días de enfermedad, mayor consumo de calorías y aumento de peso”</a:t>
            </a:r>
            <a:endParaRPr lang="en-US" dirty="0">
              <a:solidFill>
                <a:srgbClr val="002060"/>
              </a:solidFill>
            </a:endParaRPr>
          </a:p>
          <a:p>
            <a:pPr lvl="0"/>
            <a:r>
              <a:rPr lang="en-US" sz="1200" dirty="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33CC"/>
              </a:solidFill>
            </a:endParaRPr>
          </a:p>
          <a:p>
            <a:endParaRPr lang="en-US" dirty="0"/>
          </a:p>
          <a:p>
            <a:r>
              <a:rPr lang="en-US" dirty="0"/>
              <a:t>Fuente Principal:  Saltzman and Belzer, 2007.</a:t>
            </a:r>
          </a:p>
        </p:txBody>
      </p:sp>
      <p:sp>
        <p:nvSpPr>
          <p:cNvPr id="4" name="Slide Number Placeholder 3"/>
          <p:cNvSpPr>
            <a:spLocks noGrp="1"/>
          </p:cNvSpPr>
          <p:nvPr>
            <p:ph type="sldNum" sz="quarter" idx="10"/>
          </p:nvPr>
        </p:nvSpPr>
        <p:spPr/>
        <p:txBody>
          <a:bodyPr/>
          <a:lstStyle/>
          <a:p>
            <a:fld id="{733A328A-D06A-4AC7-B4F7-8008382660D1}"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0" dirty="0">
                <a:solidFill>
                  <a:srgbClr val="800000"/>
                </a:solidFill>
              </a:rPr>
              <a:t>Narración Completa: "También se incrementa el riesgo de diabetes, reduce el funcionamiento del sistema inmunológico, irritabilidad,  afectación de las relaciones, se empeoran las condiciones psiquiátricas, y disminuye de la calidad de vida."</a:t>
            </a:r>
            <a:endParaRPr lang="en-US" b="0" dirty="0">
              <a:solidFill>
                <a:srgbClr val="800000"/>
              </a:solidFill>
            </a:endParaRPr>
          </a:p>
          <a:p>
            <a:r>
              <a:rPr lang="en-US" dirty="0"/>
              <a:t>___________________</a:t>
            </a:r>
          </a:p>
          <a:p>
            <a:r>
              <a:rPr lang="en-US" dirty="0"/>
              <a:t>Fuente Principal:  Saltzman and Belzer, 2007.</a:t>
            </a:r>
          </a:p>
          <a:p>
            <a:endParaRPr lang="en-US" sz="1200" kern="1200" dirty="0">
              <a:solidFill>
                <a:srgbClr val="002060"/>
              </a:solidFill>
              <a:latin typeface="+mn-lt"/>
              <a:ea typeface="+mn-ea"/>
              <a:cs typeface="+mn-cs"/>
            </a:endParaRPr>
          </a:p>
          <a:p>
            <a:pPr lvl="0"/>
            <a:r>
              <a:rPr lang="en-US" sz="1200" dirty="0">
                <a:solidFill>
                  <a:srgbClr val="002060"/>
                </a:solidFill>
              </a:rPr>
              <a:t> </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  “¿Tiene Privación Crónica de </a:t>
            </a:r>
            <a:r>
              <a:rPr lang="es-MX" baseline="0" noProof="0" dirty="0"/>
              <a:t>sueño? ¿Se duerme en 5 minutos o menos? ¿Puede tomar una siesta casi en cualquier sitio en cualquier momento? ¿Le da sueño cuando está aburrido? ¿Se duerme fácilmente mientras ve la TV o en el cine? ¿Se ha dormido alguna vez mientras está detenido esperando que cambie la luz del semáforo?</a:t>
            </a:r>
            <a:endParaRPr lang="es-MX"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noProof="0" dirty="0">
                <a:solidFill>
                  <a:srgbClr val="002060"/>
                </a:solidFill>
              </a:rPr>
              <a:t>________</a:t>
            </a:r>
          </a:p>
          <a:p>
            <a:endParaRPr lang="es-MX" noProof="0" dirty="0"/>
          </a:p>
          <a:p>
            <a:r>
              <a:rPr lang="es-MX" noProof="0" dirty="0"/>
              <a:t>Nota</a:t>
            </a:r>
            <a:r>
              <a:rPr lang="es-MX" baseline="0" noProof="0" dirty="0"/>
              <a:t> para el instructor: Estas cinco preguntas están preparadas para estimular la auto-evaluación de los conductores. En la clase, puede pedir a los estudiantes que cada uno escriba sus respuestas en privado. Aunque no hay una calificación a la auto-evaluación, varias respuestas afirmativas probablemente indiquen una privación crónica de sueño.</a:t>
            </a:r>
            <a:endParaRPr lang="es-MX"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noProof="0"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noProof="0" dirty="0">
              <a:solidFill>
                <a:srgbClr val="0033CC"/>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33</a:t>
            </a:fld>
            <a:endParaRPr lang="en-US" dirty="0"/>
          </a:p>
        </p:txBody>
      </p:sp>
    </p:spTree>
    <p:extLst>
      <p:ext uri="{BB962C8B-B14F-4D97-AF65-F5344CB8AC3E}">
        <p14:creationId xmlns:p14="http://schemas.microsoft.com/office/powerpoint/2010/main" val="4002872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a:t>
            </a:r>
            <a:r>
              <a:rPr lang="es-MX" baseline="0" noProof="0" dirty="0"/>
              <a:t>  </a:t>
            </a:r>
            <a:r>
              <a:rPr lang="es-MX" b="0" baseline="0" noProof="0" dirty="0"/>
              <a:t>“Si contestó “Sí” a las preguntas anteriores, probablemente esté </a:t>
            </a:r>
            <a:r>
              <a:rPr lang="es-MX" b="0" i="1" baseline="0" noProof="0" dirty="0"/>
              <a:t>privado crónicamente de sueño</a:t>
            </a:r>
            <a:r>
              <a:rPr lang="es-MX" b="0" baseline="0" noProof="0" dirty="0"/>
              <a:t>. En otras palabras, tiene un </a:t>
            </a:r>
            <a:r>
              <a:rPr lang="es-MX" b="0" i="1" baseline="0" noProof="0" dirty="0"/>
              <a:t>déficit de sueño</a:t>
            </a:r>
            <a:r>
              <a:rPr lang="es-MX" b="0" baseline="0" noProof="0" dirty="0"/>
              <a:t>. Igual que una deuda financiera, necesita comenzar a pagar. Hay solamente una forma de pagar su deuda: ¡Dormir! No tiene que pagar el sueño hora por hora, pero, igual que al pagar sus deudas, puede llevarle algún tiempo.”</a:t>
            </a:r>
          </a:p>
        </p:txBody>
      </p:sp>
      <p:sp>
        <p:nvSpPr>
          <p:cNvPr id="4" name="Slide Number Placeholder 3"/>
          <p:cNvSpPr>
            <a:spLocks noGrp="1"/>
          </p:cNvSpPr>
          <p:nvPr>
            <p:ph type="sldNum" sz="quarter" idx="10"/>
          </p:nvPr>
        </p:nvSpPr>
        <p:spPr/>
        <p:txBody>
          <a:bodyPr/>
          <a:lstStyle/>
          <a:p>
            <a:fld id="{733A328A-D06A-4AC7-B4F7-8008382660D1}" type="slidenum">
              <a:rPr lang="en-US" smtClean="0"/>
              <a:pPr/>
              <a:t>34</a:t>
            </a:fld>
            <a:endParaRPr lang="en-US" dirty="0"/>
          </a:p>
        </p:txBody>
      </p:sp>
    </p:spTree>
    <p:extLst>
      <p:ext uri="{BB962C8B-B14F-4D97-AF65-F5344CB8AC3E}">
        <p14:creationId xmlns:p14="http://schemas.microsoft.com/office/powerpoint/2010/main" val="2587030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0" baseline="0" dirty="0">
                <a:solidFill>
                  <a:srgbClr val="002060"/>
                </a:solidFill>
                <a:sym typeface="Wingdings" pitchFamily="2" charset="2"/>
              </a:rPr>
              <a:t>Narración Completa: “Primero, las buenas noticias: la recuperación </a:t>
            </a:r>
            <a:r>
              <a:rPr lang="es-ES" b="0" i="1" baseline="0" dirty="0">
                <a:solidFill>
                  <a:srgbClr val="002060"/>
                </a:solidFill>
                <a:sym typeface="Wingdings" pitchFamily="2" charset="2"/>
              </a:rPr>
              <a:t>comienza</a:t>
            </a:r>
            <a:r>
              <a:rPr lang="es-ES" b="0" baseline="0" dirty="0">
                <a:solidFill>
                  <a:srgbClr val="002060"/>
                </a:solidFill>
                <a:sym typeface="Wingdings" pitchFamily="2" charset="2"/>
              </a:rPr>
              <a:t> después de una noche de buen sueño. Sin embargo, es posible que la recuperación no sea completa hasta que tenga </a:t>
            </a:r>
            <a:r>
              <a:rPr lang="es-ES" b="0" i="1" baseline="0" dirty="0">
                <a:solidFill>
                  <a:srgbClr val="002060"/>
                </a:solidFill>
                <a:sym typeface="Wingdings" pitchFamily="2" charset="2"/>
              </a:rPr>
              <a:t>varias</a:t>
            </a:r>
            <a:r>
              <a:rPr lang="es-ES" b="0" baseline="0" dirty="0">
                <a:solidFill>
                  <a:srgbClr val="002060"/>
                </a:solidFill>
                <a:sym typeface="Wingdings" pitchFamily="2" charset="2"/>
              </a:rPr>
              <a:t> noches de buen sueño. La verdadera solución implica cambios en el estilo de vida. Para empezar, no se prive del sueño. Siempre que sea posible, duerma hasta que te despiertes; no ponga un despertador. Y tenga más de una buena noche de sueño los fines de semana. Hay más buenas noticias: hasta cierto punto, el sueño extra se puede "acumular". Dormir más un fin de semana te ayudará, hasta cierto punto, durante toda la semana.</a:t>
            </a:r>
            <a:endParaRPr lang="en-US" b="0" baseline="0" dirty="0">
              <a:solidFill>
                <a:srgbClr val="002060"/>
              </a:solidFill>
              <a:sym typeface="Wingdings" pitchFamily="2" charset="2"/>
            </a:endParaRPr>
          </a:p>
          <a:p>
            <a:endParaRPr lang="en-US" b="0" baseline="0" dirty="0">
              <a:solidFill>
                <a:srgbClr val="002060"/>
              </a:solidFill>
              <a:sym typeface="Wingdings" pitchFamily="2" charset="2"/>
            </a:endParaRPr>
          </a:p>
          <a:p>
            <a:r>
              <a:rPr lang="en-US" dirty="0"/>
              <a:t>_______________________</a:t>
            </a:r>
          </a:p>
          <a:p>
            <a:endParaRPr lang="en-US" baseline="0" dirty="0"/>
          </a:p>
          <a:p>
            <a:r>
              <a:rPr lang="es-ES" baseline="0" dirty="0"/>
              <a:t>Información adicional: El tema sobre “acumular" sueño adicional está basado en un estudio de privación del sueño realizado por el Instituto de Investigación del Ejército Walter Reed (Balkin, 2011). Los sujetos que pasaban 10 horas por noche en la cama durante una semana antes del período de privación del sueño estaban más alertas que aquellos que simplemente seguían su rutina normal (7-8 horas en la cama) antes del período de privación del sueño.</a:t>
            </a:r>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Narración Completa: "A continuación, analizaremos los choques relacionados con la fatiga, sus características, las formas en que la fatiga </a:t>
            </a:r>
            <a:r>
              <a:rPr lang="es-ES" i="1" baseline="0" dirty="0"/>
              <a:t>causa</a:t>
            </a:r>
            <a:r>
              <a:rPr lang="es-ES" baseline="0" dirty="0"/>
              <a:t> choques y la </a:t>
            </a:r>
            <a:r>
              <a:rPr lang="es-ES" i="1" baseline="0" dirty="0"/>
              <a:t>cantidad</a:t>
            </a:r>
            <a:r>
              <a:rPr lang="es-ES" baseline="0" dirty="0"/>
              <a:t> de choques relacionados con la fatiga".</a:t>
            </a:r>
            <a:endParaRPr lang="en-US" baseline="0" dirty="0"/>
          </a:p>
          <a:p>
            <a:endParaRPr lang="en-US" sz="1200" kern="1200" dirty="0">
              <a:solidFill>
                <a:srgbClr val="002060"/>
              </a:solidFill>
              <a:latin typeface="+mn-lt"/>
              <a:ea typeface="+mn-ea"/>
              <a:cs typeface="+mn-cs"/>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solidFill>
                  <a:srgbClr val="002060"/>
                </a:solidFill>
              </a:rPr>
              <a:t>Narración Completa: “¿Qué pasaría si cerraras los ojos durante diez segundos mientras conduces? Probablemente te saldrías del carril y golpearías algo. Ese es el típico choque relacionado con la fatiga. Suelen ser salidas de carretera de un solo vehículo, aunque podrías desviarte hacia la izquierda y tener un choque frontal. Si un camión o autobús permanece en su carril, puede ocurrir un choque trasero a alta velocidad. Los conductores que se quedan dormidos suelen estar solos, a menudo conduciendo por carreteras monótonas. Es más probable que estos tipos de choques ocurran temprano en la mañana, especialmente entre las 2 y las 7 a. m. Los choques relacionados con la fatiga suelen ser graves. Tienen al menos el doble de probabilidades que otros choques de resultar en lesiones o muerte”.</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Narración Completa: “Los choques relacionados con la fatiga generalmente se asocian con sueño insuficiente antes del choque. Un estudio en Australia encontró que los conductores de camiones que habían dormido menos de 6 horas tenían 3 veces más probabilidades de tener un incidente peligroso y 2,5 veces más probabilidades de quedarse dormidos. Los reglamentos de las HDS brindan a los conductores la oportunidad de recibir un descanso/sueño adecuado”</a:t>
            </a:r>
            <a:endParaRPr lang="en-US" dirty="0"/>
          </a:p>
          <a:p>
            <a:r>
              <a:rPr lang="en-US" dirty="0"/>
              <a:t>_____________________</a:t>
            </a:r>
          </a:p>
          <a:p>
            <a:r>
              <a:rPr lang="en-US" baseline="0" dirty="0"/>
              <a:t>Estudio Australiano:  Arnold and Hartley, 1998.</a:t>
            </a:r>
          </a:p>
          <a:p>
            <a:endParaRPr lang="en-US" baseline="0" dirty="0"/>
          </a:p>
          <a:p>
            <a:r>
              <a:rPr lang="en-US" dirty="0"/>
              <a:t> </a:t>
            </a:r>
          </a:p>
        </p:txBody>
      </p:sp>
      <p:sp>
        <p:nvSpPr>
          <p:cNvPr id="4" name="Slide Number Placeholder 3"/>
          <p:cNvSpPr>
            <a:spLocks noGrp="1"/>
          </p:cNvSpPr>
          <p:nvPr>
            <p:ph type="sldNum" sz="quarter" idx="10"/>
          </p:nvPr>
        </p:nvSpPr>
        <p:spPr/>
        <p:txBody>
          <a:bodyPr/>
          <a:lstStyle/>
          <a:p>
            <a:fld id="{733A328A-D06A-4AC7-B4F7-8008382660D1}"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  “Esta gráfica muestra</a:t>
            </a:r>
            <a:r>
              <a:rPr lang="es-MX" baseline="0" noProof="0" dirty="0"/>
              <a:t> la tasa relativa de choques fatales relacionados con la fatiga durante las 24 horas del día. Hay un gran pico en las horas de la madrugada entre las 2 y las 7 AM. Note </a:t>
            </a:r>
            <a:r>
              <a:rPr lang="es-MX" baseline="0" noProof="0" dirty="0">
                <a:solidFill>
                  <a:schemeClr val="tx2">
                    <a:lumMod val="60000"/>
                    <a:lumOff val="40000"/>
                  </a:schemeClr>
                </a:solidFill>
              </a:rPr>
              <a:t>también</a:t>
            </a:r>
            <a:r>
              <a:rPr lang="es-MX" baseline="0" noProof="0" dirty="0"/>
              <a:t> un pequeño incremento en la tasa durante la media tarde.”</a:t>
            </a:r>
            <a:endParaRPr lang="es-MX" noProof="0" dirty="0"/>
          </a:p>
          <a:p>
            <a:r>
              <a:rPr lang="es-MX" noProof="0" dirty="0"/>
              <a:t>__________________________</a:t>
            </a:r>
          </a:p>
          <a:p>
            <a:r>
              <a:rPr lang="es-MX" noProof="0" dirty="0"/>
              <a:t>Información adicional: La</a:t>
            </a:r>
            <a:r>
              <a:rPr lang="es-MX" baseline="0" noProof="0" dirty="0"/>
              <a:t> gráfica muestra la tasa estimada de choques fatales relacionados con la fatiga en 24 horas para camiones pesados. Están combinados todos los días de la semana. Estas son solo cifras estimadas porque están basadas en parte en estimaciones de exposición de millaje de vehículos por hora del día. La información está normalizada de tal forma que la tasa de 24 horas = 1.0. Fuente: Knipling, 2009.  </a:t>
            </a:r>
            <a:r>
              <a:rPr lang="es-MX" sz="1200" kern="1200" noProof="0" dirty="0">
                <a:solidFill>
                  <a:schemeClr val="tx1"/>
                </a:solidFill>
                <a:latin typeface="+mn-lt"/>
                <a:ea typeface="+mn-ea"/>
                <a:cs typeface="+mn-cs"/>
              </a:rPr>
              <a:t>En el LTCSS (</a:t>
            </a:r>
            <a:r>
              <a:rPr lang="en-US" dirty="0">
                <a:effectLst/>
              </a:rPr>
              <a:t>Large Truck </a:t>
            </a:r>
            <a:r>
              <a:rPr lang="en-US" b="0" i="0" dirty="0">
                <a:effectLst/>
              </a:rPr>
              <a:t>Crash </a:t>
            </a:r>
            <a:r>
              <a:rPr lang="en-US" dirty="0">
                <a:effectLst/>
              </a:rPr>
              <a:t>Causation Study – </a:t>
            </a:r>
            <a:r>
              <a:rPr lang="es-MX" noProof="0" dirty="0">
                <a:effectLst/>
              </a:rPr>
              <a:t>Estudio </a:t>
            </a:r>
            <a:r>
              <a:rPr lang="es-MX" baseline="0" noProof="0" dirty="0">
                <a:effectLst/>
              </a:rPr>
              <a:t>de la Causalidad de Choques de Camiones Pesados</a:t>
            </a:r>
            <a:r>
              <a:rPr lang="en-US" dirty="0">
                <a:effectLst/>
              </a:rPr>
              <a:t>) </a:t>
            </a:r>
            <a:r>
              <a:rPr lang="es-MX" sz="1200" kern="1200" noProof="0" dirty="0">
                <a:solidFill>
                  <a:schemeClr val="tx1"/>
                </a:solidFill>
                <a:latin typeface="+mn-lt"/>
                <a:ea typeface="+mn-ea"/>
                <a:cs typeface="+mn-cs"/>
              </a:rPr>
              <a:t>(un conjunto de datos</a:t>
            </a:r>
            <a:r>
              <a:rPr lang="es-MX" sz="1200" kern="1200" baseline="0" noProof="0" dirty="0">
                <a:solidFill>
                  <a:schemeClr val="tx1"/>
                </a:solidFill>
                <a:latin typeface="+mn-lt"/>
                <a:ea typeface="+mn-ea"/>
                <a:cs typeface="+mn-cs"/>
              </a:rPr>
              <a:t> distinto al presentado en esta lámina), el 62% de los choques cuyos conductores se durmieron al volante ocurrieron en el periodo de dos horas comprendido entre las 4:01 AM y las 6:00 AM.</a:t>
            </a:r>
            <a:endParaRPr lang="es-MX" sz="1200" kern="1200" noProof="0" dirty="0">
              <a:solidFill>
                <a:schemeClr val="tx1"/>
              </a:solidFill>
              <a:latin typeface="+mn-lt"/>
              <a:ea typeface="+mn-ea"/>
              <a:cs typeface="+mn-cs"/>
            </a:endParaRPr>
          </a:p>
          <a:p>
            <a:endParaRPr lang="es-MX" baseline="0"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39</a:t>
            </a:fld>
            <a:endParaRPr lang="en-US" dirty="0"/>
          </a:p>
        </p:txBody>
      </p:sp>
    </p:spTree>
    <p:extLst>
      <p:ext uri="{BB962C8B-B14F-4D97-AF65-F5344CB8AC3E}">
        <p14:creationId xmlns:p14="http://schemas.microsoft.com/office/powerpoint/2010/main" val="988075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Narración Completa: “Si usted ha sido conductor de un vehículo de autotransporte por un tiempo, probablemente ya conozca esta realidad: el cumplimiento de las horas de servicio, tanto para los requisitos diarios como semanales, es esencial para descansar/dormir. Sin embargo, un enfoque más proactivo y completo ayudará a los conductores a administrar mejor otros factores de riesgo que contribuyen a la fatiga. Es por eso que se ha desarrollado el Programa de Administración de la Fatiga de América del Norte”.</a:t>
            </a:r>
            <a:endParaRPr lang="en-US" sz="1200" kern="1200" dirty="0">
              <a:solidFill>
                <a:schemeClr val="tx1"/>
              </a:solidFill>
              <a:effectLst/>
              <a:latin typeface="+mn-lt"/>
              <a:ea typeface="+mn-ea"/>
              <a:cs typeface="+mn-cs"/>
            </a:endParaRPr>
          </a:p>
          <a:p>
            <a:endParaRPr lang="en-US" sz="2400" dirty="0">
              <a:solidFill>
                <a:srgbClr val="002060"/>
              </a:solidFill>
            </a:endParaRPr>
          </a:p>
          <a:p>
            <a:pPr lvl="0"/>
            <a:endParaRPr lang="en-US" dirty="0">
              <a:solidFill>
                <a:srgbClr val="002060"/>
              </a:solidFill>
            </a:endParaRPr>
          </a:p>
          <a:p>
            <a:pPr lvl="0"/>
            <a:r>
              <a:rPr lang="en-US" dirty="0">
                <a:solidFill>
                  <a:srgbClr val="002060"/>
                </a:solidFill>
              </a:rPr>
              <a:t>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Comentario adicional: El PAF de América del Norte y este módulo respaldan las reglas de HDS y su importancia. Al mismo tiempo, intentan educar a los conductores y gerentes sobre la necesidad de una administración de la fatiga más integral.</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s-ES" dirty="0">
                <a:solidFill>
                  <a:srgbClr val="002060"/>
                </a:solidFill>
              </a:rPr>
              <a:t>Narración Completa: “Hay dos formas generales en que la fatiga puede provocar choques. En primer lugar, puede aumentar el riesgo de errores de conducción. Por ejemplo, es posible que no vea un vehículo que se aproxima cuando gira a la izquierda. En segundo lugar, la fatiga puede provocar directamente un choque si se queda dormido al volante. El esquema muestra una línea de tiempo que conduce a un choque. Existen factores de riesgo </a:t>
            </a:r>
            <a:r>
              <a:rPr lang="es-ES" i="1" dirty="0">
                <a:solidFill>
                  <a:srgbClr val="002060"/>
                </a:solidFill>
              </a:rPr>
              <a:t>previos</a:t>
            </a:r>
            <a:r>
              <a:rPr lang="es-ES" dirty="0">
                <a:solidFill>
                  <a:srgbClr val="002060"/>
                </a:solidFill>
              </a:rPr>
              <a:t> al choque, como la fatiga . Y por lo general, también hay una causa de choque inmediata y directa, como quedarse dormido o alguna otra falla del conductor”.</a:t>
            </a:r>
          </a:p>
          <a:p>
            <a:pPr marL="0" indent="0">
              <a:buNone/>
            </a:pPr>
            <a:r>
              <a:rPr lang="es-ES" dirty="0">
                <a:solidFill>
                  <a:srgbClr val="002060"/>
                </a:solidFill>
              </a:rPr>
              <a:t>_____________________________</a:t>
            </a:r>
          </a:p>
          <a:p>
            <a:pPr marL="0" indent="0">
              <a:buNone/>
            </a:pPr>
            <a:r>
              <a:rPr lang="es-ES" dirty="0">
                <a:solidFill>
                  <a:srgbClr val="002060"/>
                </a:solidFill>
              </a:rPr>
              <a:t>Gráfico tomado de </a:t>
            </a:r>
            <a:r>
              <a:rPr lang="es-ES" i="1" dirty="0">
                <a:solidFill>
                  <a:srgbClr val="002060"/>
                </a:solidFill>
              </a:rPr>
              <a:t>Seguridad para el Largo Recorrido; Riesgo de Choques de Camiones Grandes, Causalidad y Prevención (</a:t>
            </a:r>
            <a:r>
              <a:rPr lang="en-US" sz="1200" b="0" i="1" kern="1200" dirty="0">
                <a:solidFill>
                  <a:srgbClr val="002060"/>
                </a:solidFill>
                <a:latin typeface="+mn-lt"/>
                <a:ea typeface="+mn-ea"/>
                <a:cs typeface="+mn-cs"/>
              </a:rPr>
              <a:t>Safety for the</a:t>
            </a:r>
            <a:r>
              <a:rPr lang="en-US" sz="1200" b="0" i="1" kern="1200" baseline="0" dirty="0">
                <a:solidFill>
                  <a:srgbClr val="002060"/>
                </a:solidFill>
                <a:latin typeface="+mn-lt"/>
                <a:ea typeface="+mn-ea"/>
                <a:cs typeface="+mn-cs"/>
              </a:rPr>
              <a:t> Long Haul; Large Truck Crash Risk, Causation, &amp; Prevention)</a:t>
            </a:r>
            <a:r>
              <a:rPr lang="es-ES" i="1" dirty="0">
                <a:solidFill>
                  <a:srgbClr val="002060"/>
                </a:solidFill>
              </a:rPr>
              <a:t> </a:t>
            </a:r>
            <a:r>
              <a:rPr lang="es-ES" dirty="0">
                <a:solidFill>
                  <a:srgbClr val="002060"/>
                </a:solidFill>
              </a:rPr>
              <a:t>(Knipling, 2009). Usado con permiso.</a:t>
            </a:r>
            <a:endParaRPr lang="en-US" dirty="0">
              <a:solidFill>
                <a:srgbClr val="002060"/>
              </a:solidFill>
            </a:endParaRPr>
          </a:p>
          <a:p>
            <a:pPr marL="0" indent="0">
              <a:buNone/>
            </a:pP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0" dirty="0">
                <a:solidFill>
                  <a:srgbClr val="002060"/>
                </a:solidFill>
              </a:rPr>
              <a:t>Narración Completa: “¿Cuántos choques de VDA están relacionados con la fatiga? El Estudio de Causalidad de Choques de Camiones Grandes del DOT de los EUA realizó investigaciones exhaustivas de aproximadamente 1,000 choques graves de camiones grandes. Estos fueron choques que resultaron en una lesión o fatalidad. Alrededor del 4 % de las colisiones se debieron a que el conductor del camión se quedó dormido al volante. Un número mayor (13%) involucró la fatiga del conductor del camión como un factor asociado. Otros choques podrían haber implicado fatiga no detectada”</a:t>
            </a:r>
            <a:endParaRPr lang="en-US" b="0" dirty="0">
              <a:solidFill>
                <a:srgbClr val="002060"/>
              </a:solidFill>
            </a:endParaRPr>
          </a:p>
          <a:p>
            <a:endParaRPr lang="en-US" dirty="0">
              <a:solidFill>
                <a:srgbClr val="002060"/>
              </a:solidFill>
            </a:endParaRPr>
          </a:p>
          <a:p>
            <a:pPr lvl="0"/>
            <a:r>
              <a:rPr lang="en-US" sz="1200" dirty="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Narración de TtT: “¿Cuántos choques de VDA están relacionados con la fatiga? No hay una respuesta única, pero el LTCCS ha proporcionado estimaciones significativas. Investigó choques de camiones grandes que resultaron en lesiones graves o muertes. El 4% fue causado directamente por el conductor del camión dormido al volante. Pero un número mayor, el 13%, involucró la fatiga como factor asociado. Muchos otros choques podrían implicar fatiga no detectada, aunque, por definición, no se pueden documentar”.</a:t>
            </a:r>
            <a:endParaRPr lang="en-US" baseline="0" dirty="0"/>
          </a:p>
          <a:p>
            <a:endParaRPr lang="en-US" dirty="0"/>
          </a:p>
          <a:p>
            <a:r>
              <a:rPr lang="es-ES" baseline="0" dirty="0"/>
              <a:t>Información adicional: Las estadísticas reportadas por la policía (incluidas las bases de datos basadas en los Informes de Accidentes Policiales como el Sistema de Estimaciones Generales (GES) y el Sistema de Informes de Análisis de Fatalidades (FARS) generalmente se subestiman porque son investigaciones relativamente superficiales. Fuente, Knipling, 2009; Starnes, 2006.</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Narración Completa: “La fatiga y quedarse dormido al volante son las principales causas de choques en los que los conductores de camiones y autobuses pierden la vida. En 1990, el Consejo Nacional de Seguridad en el Transporte estudió 182 choques fatales para el conductor de camiones grandes. La mayoría fueron salidas por carretera de un solo vehículo. Sus investigaciones a profundidad revelaron que la fatiga es la causa principal del 31 % de estos choques. La fatiga fue la principal causa individual. Los estudios de choques más recientes respaldan este hallazgo y sugieren también que las crisis cardíacas y otras crisis médicas también son causas importantes. En 2009, más de 400 conductores de camiones y autobuses murieron en choques”.</a:t>
            </a:r>
            <a:endParaRPr lang="en-US" dirty="0"/>
          </a:p>
          <a:p>
            <a:r>
              <a:rPr lang="en-US" dirty="0"/>
              <a:t> </a:t>
            </a:r>
            <a:endParaRPr lang="en-US" sz="1200" kern="1200" dirty="0">
              <a:solidFill>
                <a:srgbClr val="002060"/>
              </a:solidFill>
              <a:latin typeface="+mn-lt"/>
              <a:ea typeface="+mn-ea"/>
              <a:cs typeface="+mn-cs"/>
            </a:endParaRPr>
          </a:p>
          <a:p>
            <a:pPr lvl="0"/>
            <a:r>
              <a:rPr lang="en-US" sz="1200" dirty="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Fuente: NTSB, 1990. 56 de 182 choques (31%) tenían fatiga como factor principal.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Nota adicional para el instructor: la estadística del 31 % no debe generalizarse a poblaciones de choques más grandes, como "todos los choques fatales de camiones" o "todos los choques de camiones". No obstante, la estadística es importante porque muestra la importancia de los choques relacionados con la fatiga para los conductores de autotransporte.</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“Le hemos proporcionado las mejores estadísticas disponibles, pero debe darse cuenta de que es difícil estimar la cantidad de choques relacionados con la fatiga. El conductor en cuestión puede estar muerto o gravemente herido, puede no saber qué sucedió o puede ser  que no admita que se quedó dormido. Además, como ya hemos discutido, la fatiga contribuye a los choques de manera sutil. La fatiga, la distracción y otras causas pueden parecer iguales. Finalmente, muchos factores afectan los porcentajes de fatiga como causa, por lo que no existe una mejor estimación única.</a:t>
            </a:r>
            <a:endParaRPr lang="en-US" dirty="0">
              <a:solidFill>
                <a:srgbClr val="002060"/>
              </a:solidFill>
            </a:endParaRPr>
          </a:p>
          <a:p>
            <a:endParaRPr lang="en-US" dirty="0">
              <a:solidFill>
                <a:srgbClr val="002060"/>
              </a:solidFill>
            </a:endParaRPr>
          </a:p>
          <a:p>
            <a:endParaRPr lang="en-US" sz="1200" kern="1200" dirty="0">
              <a:solidFill>
                <a:srgbClr val="002060"/>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Respuesta:  d.  </a:t>
            </a:r>
          </a:p>
        </p:txBody>
      </p:sp>
      <p:sp>
        <p:nvSpPr>
          <p:cNvPr id="4" name="Slide Number Placeholder 3"/>
          <p:cNvSpPr>
            <a:spLocks noGrp="1"/>
          </p:cNvSpPr>
          <p:nvPr>
            <p:ph type="sldNum" sz="quarter" idx="10"/>
          </p:nvPr>
        </p:nvSpPr>
        <p:spPr/>
        <p:txBody>
          <a:bodyPr/>
          <a:lstStyle/>
          <a:p>
            <a:fld id="{733A328A-D06A-4AC7-B4F7-8008382660D1}" type="slidenum">
              <a:rPr lang="en-US" smtClean="0"/>
              <a:pPr/>
              <a:t>44</a:t>
            </a:fld>
            <a:endParaRPr lang="en-US" dirty="0"/>
          </a:p>
        </p:txBody>
      </p:sp>
    </p:spTree>
    <p:extLst>
      <p:ext uri="{BB962C8B-B14F-4D97-AF65-F5344CB8AC3E}">
        <p14:creationId xmlns:p14="http://schemas.microsoft.com/office/powerpoint/2010/main" val="1247441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Resupuesta:  a.  Las otras son factores internos/relativos</a:t>
            </a:r>
            <a:r>
              <a:rPr lang="es-MX" baseline="0" noProof="0" dirty="0"/>
              <a:t> al sueño</a:t>
            </a:r>
            <a:endParaRPr lang="es-MX" noProof="0"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45</a:t>
            </a:fld>
            <a:endParaRPr lang="en-US" dirty="0"/>
          </a:p>
        </p:txBody>
      </p:sp>
    </p:spTree>
    <p:extLst>
      <p:ext uri="{BB962C8B-B14F-4D97-AF65-F5344CB8AC3E}">
        <p14:creationId xmlns:p14="http://schemas.microsoft.com/office/powerpoint/2010/main" val="1247441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Respuesta: b. La privación del sueño por lo general resulta en un mayor consumo de calorías.</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46</a:t>
            </a:fld>
            <a:endParaRPr lang="en-US" dirty="0"/>
          </a:p>
        </p:txBody>
      </p:sp>
    </p:spTree>
    <p:extLst>
      <p:ext uri="{BB962C8B-B14F-4D97-AF65-F5344CB8AC3E}">
        <p14:creationId xmlns:p14="http://schemas.microsoft.com/office/powerpoint/2010/main" val="1247441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Respuesta:  c.    </a:t>
            </a: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47</a:t>
            </a:fld>
            <a:endParaRPr lang="en-US" dirty="0"/>
          </a:p>
        </p:txBody>
      </p:sp>
    </p:spTree>
    <p:extLst>
      <p:ext uri="{BB962C8B-B14F-4D97-AF65-F5344CB8AC3E}">
        <p14:creationId xmlns:p14="http://schemas.microsoft.com/office/powerpoint/2010/main" val="1247441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Respuesta: d. En el LTCCS, el 13% de los choques de camiones tenían fatiga como factor asociado. El 4% fue causado directamente por el conductor del camión que se quedó dormido al volante.</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48</a:t>
            </a:fld>
            <a:endParaRPr lang="en-US" dirty="0"/>
          </a:p>
        </p:txBody>
      </p:sp>
    </p:spTree>
    <p:extLst>
      <p:ext uri="{BB962C8B-B14F-4D97-AF65-F5344CB8AC3E}">
        <p14:creationId xmlns:p14="http://schemas.microsoft.com/office/powerpoint/2010/main" val="1247441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Narración Completa: “Esta es la lección 2 de Educación del Conductor. Primero, preguntaremos, ¿Qué es el sueño? Luego, cubriremos los factores que afectan el estado de alerta y el desempeño y las diferencias individuales en la susceptibilidad a la fatiga.</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Narración Completa: “El programa de capacitación del PAF de América del Norte consta de 10 módulos, algunos escritos para diferentes audiencias. Este módulo y el Módulo 8, son principalmente para conductores”.</a:t>
            </a:r>
            <a:endParaRPr lang="en-US" baseline="0" dirty="0"/>
          </a:p>
          <a:p>
            <a:r>
              <a:rPr lang="en-US" baseline="0" dirty="0"/>
              <a:t>________</a:t>
            </a:r>
          </a:p>
          <a:p>
            <a:endParaRPr lang="en-US" baseline="0" dirty="0"/>
          </a:p>
          <a:p>
            <a:endParaRPr lang="en-US" baseline="0" dirty="0"/>
          </a:p>
          <a:p>
            <a:r>
              <a:rPr lang="es-ES" dirty="0"/>
              <a:t>Información adicional: Como mínimo, los capacitadores deben tomar los Módulos 1, 3 y 4, y luego completar el Módulo 5 (Capacitar al capacitador).</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Narración Completa: "Nuestra discusión sobre" ¿Qué es el sueño?” cubrirá las </a:t>
            </a:r>
            <a:r>
              <a:rPr lang="es-ES" i="1" baseline="0" dirty="0"/>
              <a:t>características clave </a:t>
            </a:r>
            <a:r>
              <a:rPr lang="es-ES" baseline="0" dirty="0"/>
              <a:t>del sueño, los tipos de sueño y las etapas del sueño, la inercia del sueño (que es el aturdimiento que siente cuando se despierta por primera vez), las diferencias de edad en el sueño y los factores que afectan la calidad del sueño”.</a:t>
            </a:r>
            <a:endParaRPr lang="en-US" baseline="0" dirty="0"/>
          </a:p>
          <a:p>
            <a:pPr lvl="0"/>
            <a:endParaRPr lang="en-US"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  “¿Cuáles son las</a:t>
            </a:r>
            <a:r>
              <a:rPr lang="es-MX" baseline="0" noProof="0" dirty="0"/>
              <a:t> características claves del sueño? Sabemos que dormir es necesario para el desempeño y el bienestar, pero ¡nadie sabe </a:t>
            </a:r>
            <a:r>
              <a:rPr lang="es-MX" i="1" baseline="0" noProof="0" dirty="0"/>
              <a:t>exactamente</a:t>
            </a:r>
            <a:r>
              <a:rPr lang="es-MX" i="0" baseline="0" noProof="0" dirty="0"/>
              <a:t> cómo o porqué! Se sabe, sin embargo, que las neuronas crecen y se conectan durante el sueño. Dormir no es igual al descanso; hay una gran diferencia entre ellos. Lo sabemos gracias a las investigaciones que muestran que dormir es una actividad compleja. El cerebro no está descansando simplemente.”</a:t>
            </a:r>
          </a:p>
          <a:p>
            <a:r>
              <a:rPr lang="es-MX" noProof="0" dirty="0">
                <a:solidFill>
                  <a:srgbClr val="002060"/>
                </a:solidFill>
              </a:rPr>
              <a:t>___________________________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Información Adicional: El sueño es estudiado en laboratorios del sueño, donde se monitorea la actividad cerebral (se registran</a:t>
            </a:r>
            <a:r>
              <a:rPr lang="es-MX" baseline="0" noProof="0" dirty="0"/>
              <a:t> las “ondas cerebrales” </a:t>
            </a:r>
            <a:r>
              <a:rPr lang="es-MX" noProof="0" dirty="0"/>
              <a:t>con electroencefalogramas</a:t>
            </a:r>
            <a:r>
              <a:rPr lang="es-MX" baseline="0" noProof="0" dirty="0"/>
              <a:t>), latidos cardiacos y la respiración.</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51</a:t>
            </a:fld>
            <a:endParaRPr lang="en-US" dirty="0"/>
          </a:p>
        </p:txBody>
      </p:sp>
    </p:spTree>
    <p:extLst>
      <p:ext uri="{BB962C8B-B14F-4D97-AF65-F5344CB8AC3E}">
        <p14:creationId xmlns:p14="http://schemas.microsoft.com/office/powerpoint/2010/main" val="3116165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Narración Completa:  “En realidad hay dos tipos</a:t>
            </a:r>
            <a:r>
              <a:rPr lang="es-MX" baseline="0" noProof="0" dirty="0"/>
              <a:t> de sueño. El sueño ‘Regular’ o no-MOR toma la mayoría de la noche. Comparado con la vigilia (estar despierto), la actividad cerebral es reducida pero variada. Hay cuatro etapas que se repiten de diferentes profundidades. Oscilan desde ligero a profundo, y cada una involucra un nivel diferente de actividad cerebral. El segundo tipo es llamado sueño de Movimiento Rápido de Ojos o MOR. Durante el sueño MOR el cerebro está muy activo, casi como cuando se está despierto. Se mueven los ojos, casi como lo harían en la visión real. El sueño MOR se presenta cuando tiene sueños. Se pierde el tono muscular durante el sueño, casi como la parálisis. El sueño MOR es como un carro en neutral pero con su motor encendido.”</a:t>
            </a:r>
            <a:endParaRPr lang="es-MX" noProof="0" dirty="0">
              <a:solidFill>
                <a:srgbClr val="002060"/>
              </a:solidFill>
            </a:endParaRPr>
          </a:p>
          <a:p>
            <a:pPr lvl="0"/>
            <a:r>
              <a:rPr lang="es-MX" sz="1200" noProof="0" dirty="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noProof="0"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baseline="0" noProof="0" dirty="0">
                <a:solidFill>
                  <a:srgbClr val="0033CC"/>
                </a:solidFill>
              </a:rPr>
              <a:t>Información adicional: “El sueño ‘Regular’ (no-</a:t>
            </a:r>
            <a:r>
              <a:rPr lang="es-MX" baseline="0" noProof="0" dirty="0"/>
              <a:t>MOR</a:t>
            </a:r>
            <a:r>
              <a:rPr lang="es-MX" sz="1200" b="0" baseline="0" noProof="0" dirty="0">
                <a:solidFill>
                  <a:srgbClr val="0033CC"/>
                </a:solidFill>
              </a:rPr>
              <a:t>) es conocido técnicamente como ‘Sueño de Onda Lenta’. Cada una de las cuatro etapas tiene un patrón distinto de encefalograma, pero son menos parecidos al estado de vigilia que lo que es el sueño </a:t>
            </a:r>
            <a:r>
              <a:rPr lang="es-MX" baseline="0" noProof="0" dirty="0"/>
              <a:t>MOR</a:t>
            </a:r>
            <a:r>
              <a:rPr lang="es-MX" sz="1200" b="0" baseline="0" noProof="0" dirty="0">
                <a:solidFill>
                  <a:srgbClr val="0033CC"/>
                </a:solidFill>
              </a:rPr>
              <a:t>. La pérdida del tono muscular ocurre en los grupos de los músculos principales, pero no en los músculos que mueven los ojos.”</a:t>
            </a:r>
          </a:p>
        </p:txBody>
      </p:sp>
      <p:sp>
        <p:nvSpPr>
          <p:cNvPr id="4" name="Slide Number Placeholder 3"/>
          <p:cNvSpPr>
            <a:spLocks noGrp="1"/>
          </p:cNvSpPr>
          <p:nvPr>
            <p:ph type="sldNum" sz="quarter" idx="10"/>
          </p:nvPr>
        </p:nvSpPr>
        <p:spPr/>
        <p:txBody>
          <a:bodyPr/>
          <a:lstStyle/>
          <a:p>
            <a:fld id="{733A328A-D06A-4AC7-B4F7-8008382660D1}" type="slidenum">
              <a:rPr lang="en-US" smtClean="0"/>
              <a:pPr/>
              <a:t>52</a:t>
            </a:fld>
            <a:endParaRPr lang="en-US" dirty="0"/>
          </a:p>
        </p:txBody>
      </p:sp>
    </p:spTree>
    <p:extLst>
      <p:ext uri="{BB962C8B-B14F-4D97-AF65-F5344CB8AC3E}">
        <p14:creationId xmlns:p14="http://schemas.microsoft.com/office/powerpoint/2010/main" val="27454889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Narración Completa:  “Esta</a:t>
            </a:r>
            <a:r>
              <a:rPr lang="es-MX" baseline="0" noProof="0" dirty="0"/>
              <a:t> gráfica muestra las etapas nocturnas para un adulto joven saludable. A la izquierda, el eje vertical muestra seis condiciones del cerebro: Vigilia (despierto), Sueño MOR, y las etapas 1, 2, 3 y 4 del sueño no-MOR. Esta persona duerme desde las 11 pm a las 7 am. La noche comienza con un largo periodo de sueño no-MOR, con una progresión de etapas, tanto ascendentes como descendentes. Esto se repite toda la noche, pero con la adición de periodos MOR que son indicados por las áreas coloreadas en la gráfica. A medida que transcurre la noche, los periodos MOR son más frecuentes y más largos. También pueden apreciar que hacia la mañana los periodos no-MOR no son tan profundos.”</a:t>
            </a:r>
            <a:endParaRPr lang="es-MX" sz="1200" noProof="0" dirty="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53</a:t>
            </a:fld>
            <a:endParaRPr lang="en-US" dirty="0"/>
          </a:p>
        </p:txBody>
      </p:sp>
    </p:spTree>
    <p:extLst>
      <p:ext uri="{BB962C8B-B14F-4D97-AF65-F5344CB8AC3E}">
        <p14:creationId xmlns:p14="http://schemas.microsoft.com/office/powerpoint/2010/main" val="11201000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baseline="0" noProof="0" dirty="0"/>
              <a:t>Narración Completa:  “La </a:t>
            </a:r>
            <a:r>
              <a:rPr lang="es-MX" i="1" baseline="0" noProof="0" dirty="0"/>
              <a:t>inercia del sueño </a:t>
            </a:r>
            <a:r>
              <a:rPr lang="es-MX" baseline="0" noProof="0" dirty="0"/>
              <a:t>es la modorra o aturdimiento que se siente al despertar, especialmente de un sueño profundo. Puede durar 20 minutos o más. La inercia del sueño puede afectar la conducción, especialmente si se despierta antes del amanecer. El café y otras bebidas con cafeína ayudan a despertarnos”.</a:t>
            </a:r>
            <a:endParaRPr lang="en-US" baseline="0"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54</a:t>
            </a:fld>
            <a:endParaRPr lang="en-US" dirty="0"/>
          </a:p>
        </p:txBody>
      </p:sp>
    </p:spTree>
    <p:extLst>
      <p:ext uri="{BB962C8B-B14F-4D97-AF65-F5344CB8AC3E}">
        <p14:creationId xmlns:p14="http://schemas.microsoft.com/office/powerpoint/2010/main" val="1827424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baseline="0" noProof="0" dirty="0"/>
              <a:t>Narración Completa:  “Todos necesitamos dormir y pocas personas consiguen dormir lo suficiente. Los adultos necesitamos de 7 a 8 horas diariamente, mientras que los adolecentes y los niños necesitan más. Los adultos mayores tienden a tener sueño más ligero y es más fácilmente interrumpido. Pueden tomar más siestas, pero </a:t>
            </a:r>
            <a:r>
              <a:rPr lang="es-MX" i="1" baseline="0" noProof="0" dirty="0"/>
              <a:t>NO</a:t>
            </a:r>
            <a:r>
              <a:rPr lang="es-MX" baseline="0" noProof="0" dirty="0"/>
              <a:t> es más probable que se queden dormidos al volante. Entre la población general, los hombres jóvenes menores de 30 años tienen un riesgo mayor de tener choques por dormirse al volante. Pero </a:t>
            </a:r>
            <a:r>
              <a:rPr lang="es-MX" i="1" baseline="0" noProof="0" dirty="0"/>
              <a:t>TODOS</a:t>
            </a:r>
            <a:r>
              <a:rPr lang="es-MX" baseline="0" noProof="0" dirty="0"/>
              <a:t> podemos estar en riesgo.”</a:t>
            </a:r>
            <a:endParaRPr lang="es-MX" noProof="0" dirty="0">
              <a:solidFill>
                <a:srgbClr val="002060"/>
              </a:solidFill>
            </a:endParaRPr>
          </a:p>
          <a:p>
            <a:r>
              <a:rPr lang="es-MX" noProof="0" dirty="0">
                <a:solidFill>
                  <a:srgbClr val="002060"/>
                </a:solidFill>
              </a:rPr>
              <a:t>_________________</a:t>
            </a:r>
          </a:p>
          <a:p>
            <a:pPr lvl="0"/>
            <a:endParaRPr lang="es-MX" sz="1200" noProof="0" dirty="0">
              <a:solidFill>
                <a:srgbClr val="002060"/>
              </a:solidFill>
            </a:endParaRPr>
          </a:p>
          <a:p>
            <a:pPr lvl="0"/>
            <a:r>
              <a:rPr lang="es-MX" sz="1200" noProof="0" dirty="0">
                <a:solidFill>
                  <a:srgbClr val="002060"/>
                </a:solidFill>
              </a:rPr>
              <a:t>Información</a:t>
            </a:r>
            <a:r>
              <a:rPr lang="es-MX" sz="1200" baseline="0" noProof="0" dirty="0">
                <a:solidFill>
                  <a:srgbClr val="002060"/>
                </a:solidFill>
              </a:rPr>
              <a:t> </a:t>
            </a:r>
            <a:r>
              <a:rPr lang="es-MX" sz="1200" noProof="0" dirty="0">
                <a:solidFill>
                  <a:srgbClr val="002060"/>
                </a:solidFill>
              </a:rPr>
              <a:t>Adicional:</a:t>
            </a:r>
            <a:r>
              <a:rPr lang="es-MX" sz="1200" baseline="0" noProof="0" dirty="0">
                <a:solidFill>
                  <a:srgbClr val="002060"/>
                </a:solidFill>
              </a:rPr>
              <a:t> </a:t>
            </a:r>
            <a:r>
              <a:rPr lang="es-MX" sz="1200" noProof="0" dirty="0">
                <a:solidFill>
                  <a:srgbClr val="002060"/>
                </a:solidFill>
              </a:rPr>
              <a:t> Las personas pueden sobrevivir por largos periodos con sueño inadecuado, pero no pueden mantener</a:t>
            </a:r>
            <a:r>
              <a:rPr lang="es-MX" sz="1200" baseline="0" noProof="0" dirty="0">
                <a:solidFill>
                  <a:srgbClr val="002060"/>
                </a:solidFill>
              </a:rPr>
              <a:t> un máximo desempeño.</a:t>
            </a:r>
            <a:endParaRPr lang="es-MX" sz="1200" noProof="0" dirty="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55</a:t>
            </a:fld>
            <a:endParaRPr lang="en-US" dirty="0"/>
          </a:p>
        </p:txBody>
      </p:sp>
    </p:spTree>
    <p:extLst>
      <p:ext uri="{BB962C8B-B14F-4D97-AF65-F5344CB8AC3E}">
        <p14:creationId xmlns:p14="http://schemas.microsoft.com/office/powerpoint/2010/main" val="4215883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Narración:  “¿Qué determina</a:t>
            </a:r>
            <a:r>
              <a:rPr lang="es-MX" baseline="0" noProof="0" dirty="0"/>
              <a:t> la </a:t>
            </a:r>
            <a:r>
              <a:rPr lang="es-MX" i="1" baseline="0" noProof="0" dirty="0"/>
              <a:t>calidad</a:t>
            </a:r>
            <a:r>
              <a:rPr lang="es-MX" i="0" baseline="0" noProof="0" dirty="0"/>
              <a:t> del sueño? Primero, la </a:t>
            </a:r>
            <a:r>
              <a:rPr lang="es-MX" i="1" baseline="0" noProof="0" dirty="0"/>
              <a:t>cantidad </a:t>
            </a:r>
            <a:r>
              <a:rPr lang="es-MX" i="0" baseline="0" noProof="0" dirty="0"/>
              <a:t> afecta la calidad. Entre más duerma, hay más probabilidades de que pase por todas las etapas. Otros factores que afectan la calidad del sueño incluyen la comodidad de la cama, la obscuridad de la habitación, la hora del día, el ruido, la temperatura (frío es mejor), y cualquier otra cosa que pueda despertarle. Por cuanto a la hora del día, es más probable que el sueño sea mejor durante los valles circadianos, especialmente durante la noche y la madrugada.”</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56</a:t>
            </a:fld>
            <a:endParaRPr lang="en-US" dirty="0"/>
          </a:p>
        </p:txBody>
      </p:sp>
    </p:spTree>
    <p:extLst>
      <p:ext uri="{BB962C8B-B14F-4D97-AF65-F5344CB8AC3E}">
        <p14:creationId xmlns:p14="http://schemas.microsoft.com/office/powerpoint/2010/main" val="7498300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s-ES" sz="1200" dirty="0">
                <a:solidFill>
                  <a:srgbClr val="002060"/>
                </a:solidFill>
              </a:rPr>
              <a:t>Narración Completa: “A continuación, revisaremos los muchos factores que afectan su estado de alerta y desempeño. Discutiremos la fatiga interna versus la relacionada con la tarea, la cantidad de sueño, la hora del día y los ritmos circadianos, el tiempo despierto, el tiempo dedicado a la tarea (como las horas de conducción), otros factores ambientales y relacionados con la tarea, y la relación entre las demandas de la tarea y el desempeño. Otro factor, las diferencias individuales en la susceptibilidad, se presentará en la siguiente sección.</a:t>
            </a:r>
            <a:endParaRPr lang="en-US" sz="1200" dirty="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  “Previamente presentamos una distinción</a:t>
            </a:r>
            <a:r>
              <a:rPr lang="es-MX" baseline="0" noProof="0" dirty="0"/>
              <a:t> entre la fatiga interna y la relacionada con las tareas. La fatiga interna está relacionada a la fisiología del cuerpo, incluyendo la fisiología del cerebro.</a:t>
            </a:r>
            <a:r>
              <a:rPr lang="es-MX" noProof="0" dirty="0"/>
              <a:t> Los factores</a:t>
            </a:r>
            <a:r>
              <a:rPr lang="es-MX" baseline="0" noProof="0" dirty="0"/>
              <a:t> específicos incluyen: la cantidad del sueño reciente, hora del día, tiempo despierto, estimulantes y otras drogas, su salud en general,  estado de ánimo y diferencias individuales en la susceptibilidad. Las diferencias individuales en la susceptibilidad son causadas en parte por desórdenes del sueño.”</a:t>
            </a:r>
          </a:p>
          <a:p>
            <a:r>
              <a:rPr lang="es-MX" noProof="0" dirty="0"/>
              <a:t> </a:t>
            </a:r>
            <a:r>
              <a:rPr lang="es-MX" baseline="0" noProof="0" dirty="0"/>
              <a:t>______________________</a:t>
            </a:r>
          </a:p>
        </p:txBody>
      </p:sp>
      <p:sp>
        <p:nvSpPr>
          <p:cNvPr id="4" name="Slide Number Placeholder 3"/>
          <p:cNvSpPr>
            <a:spLocks noGrp="1"/>
          </p:cNvSpPr>
          <p:nvPr>
            <p:ph type="sldNum" sz="quarter" idx="10"/>
          </p:nvPr>
        </p:nvSpPr>
        <p:spPr/>
        <p:txBody>
          <a:bodyPr/>
          <a:lstStyle/>
          <a:p>
            <a:fld id="{733A328A-D06A-4AC7-B4F7-8008382660D1}" type="slidenum">
              <a:rPr lang="en-US" smtClean="0"/>
              <a:pPr/>
              <a:t>58</a:t>
            </a:fld>
            <a:endParaRPr lang="en-US" dirty="0"/>
          </a:p>
        </p:txBody>
      </p:sp>
    </p:spTree>
    <p:extLst>
      <p:ext uri="{BB962C8B-B14F-4D97-AF65-F5344CB8AC3E}">
        <p14:creationId xmlns:p14="http://schemas.microsoft.com/office/powerpoint/2010/main" val="39572047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Narración Completa: “Menos poderosa, pero aún importante, es la fatiga relacionada con la tarea. La fatiga relacionada con la tarea está relacionada con lo que </a:t>
            </a:r>
            <a:r>
              <a:rPr lang="es-ES" i="1" baseline="0" dirty="0"/>
              <a:t>está</a:t>
            </a:r>
            <a:r>
              <a:rPr lang="es-ES" baseline="0" dirty="0"/>
              <a:t> haciendo y </a:t>
            </a:r>
            <a:r>
              <a:rPr lang="es-ES" i="1" baseline="0" dirty="0"/>
              <a:t>cuánto</a:t>
            </a:r>
            <a:r>
              <a:rPr lang="es-ES" baseline="0" dirty="0"/>
              <a:t> tiempo lo ha estado haciendo. Los factores específicos incluyen el tiempo dedicado a la tarea (como las horas de conducción), la complejidad de la tarea y la monotonía de la tarea. Todos estos factores internos y relacionados con la tarea pueden </a:t>
            </a:r>
            <a:r>
              <a:rPr lang="es-ES" i="1" baseline="0" dirty="0"/>
              <a:t>interactuar</a:t>
            </a:r>
            <a:r>
              <a:rPr lang="es-ES" baseline="0" dirty="0"/>
              <a:t> para afectar el estado de alerta y la fatiga en general. Por ejemplo, si no ha dormido lo suficiente, conducir muchas horas te afectará aún más”.</a:t>
            </a:r>
            <a:endParaRPr lang="en-US" baseline="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59</a:t>
            </a:fld>
            <a:endParaRPr lang="en-US" dirty="0"/>
          </a:p>
        </p:txBody>
      </p:sp>
    </p:spTree>
    <p:extLst>
      <p:ext uri="{BB962C8B-B14F-4D97-AF65-F5344CB8AC3E}">
        <p14:creationId xmlns:p14="http://schemas.microsoft.com/office/powerpoint/2010/main" val="3249777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Narración Completa: “Aquí hay una descripción general de las lecciones y los temas de este módulo de Educación del Conductor. Comprende esta introducción, cuatro lecciones y una conclusión. Tómese un momento para repasar las lecciones y los temas. Cada lección finaliza con una breve autoevaluación y el módulo finaliza con un examen de 30 preguntas”.</a:t>
            </a:r>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Nota adicional para el instructor: se sugiere que "recorra" las lecciones y los temas para brindarles a los estudiantes una descripción general anticipada.</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  “</a:t>
            </a:r>
            <a:r>
              <a:rPr lang="es-MX" i="1" noProof="0" dirty="0"/>
              <a:t>Dormir</a:t>
            </a:r>
            <a:r>
              <a:rPr lang="es-MX" noProof="0" dirty="0"/>
              <a:t> </a:t>
            </a:r>
            <a:r>
              <a:rPr lang="es-MX" baseline="0" noProof="0" dirty="0"/>
              <a:t>es la contramedida principal para la fatiga. Lo más importante es la cantidad de sueño en su último periodo de sueño principal que, para la mayoría, es la noche anterior. Los periodos previos de sueño, que incluyen las noches previas a la anteriores e incluso el fin de semana previo también afectan su estado de alerta actual.  Y las siestas realmente pueden darle un incremento en el estado de alerta.”</a:t>
            </a:r>
          </a:p>
          <a:p>
            <a:r>
              <a:rPr lang="es-MX" baseline="0" noProof="0" dirty="0"/>
              <a:t> </a:t>
            </a:r>
            <a:r>
              <a:rPr lang="es-MX" noProof="0" dirty="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noProof="0" dirty="0">
              <a:solidFill>
                <a:srgbClr val="0033CC"/>
              </a:solidFill>
            </a:endParaRPr>
          </a:p>
          <a:p>
            <a:r>
              <a:rPr lang="es-MX" noProof="0" dirty="0"/>
              <a:t>Nota adicional para el instructor:</a:t>
            </a:r>
            <a:r>
              <a:rPr lang="es-MX" baseline="0" noProof="0" dirty="0"/>
              <a:t> Las láminas siguientes nos darán mayores detalles sobre la primera y última viñeta. Respecto a los periodos previos de sueño, recuerde lo que aprendimos antes sobre las deudas de sueño y la recuperación.</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60</a:t>
            </a:fld>
            <a:endParaRPr lang="en-US" dirty="0"/>
          </a:p>
        </p:txBody>
      </p:sp>
    </p:spTree>
    <p:extLst>
      <p:ext uri="{BB962C8B-B14F-4D97-AF65-F5344CB8AC3E}">
        <p14:creationId xmlns:p14="http://schemas.microsoft.com/office/powerpoint/2010/main" val="8426142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s-MX" noProof="0" dirty="0"/>
              <a:t>Narración Completa:   “Esta gráfica</a:t>
            </a:r>
            <a:r>
              <a:rPr lang="es-MX" baseline="0" noProof="0" dirty="0"/>
              <a:t> muestra los efectos acumulativos y progresivos de diferentes cantidades de sueño en el desempeño. Este estudio sobre la privación del sueño fue realizado utilizando conductores de autotransporte voluntarios, quienes acordaron vivir en un laboratorio de sueño por casi dos semanas. Esta gráfica muestra el desempeño relativo sobre una tarea en estado de alerta sobre 8 días de sueño restringido. Hubo cuatro grupos. La línea azul, más arriba, muestra aquéllos que pasaron 9 horas en la cama cada una de las noches. Como puede ver, su desempeño se mantuvo constante y alto durante los 8 días. La línea rosa muestra aquéllos que se les permitió 7 horas en cama. Ellos lo hicieron muy bien, aunque puede verse una pequeña disminución durante los 8 días. La siguiente línea muestra aquéllos a los que se les dio 5 horas en cama; su desempeño mostró una disminución constante. Ahora veamos la línea roja, que muestra un deterioro en su desempeño entre los conductores a los que se les dio solamente 3 horas en cama cada noche. Su desempeño se deterioró dramáticamente. Noten que todas las diferencias son </a:t>
            </a:r>
            <a:r>
              <a:rPr lang="es-MX" i="1" baseline="0" noProof="0" dirty="0"/>
              <a:t>progresivas</a:t>
            </a:r>
            <a:r>
              <a:rPr lang="es-MX" i="0" baseline="0" noProof="0" dirty="0"/>
              <a:t>; esto es, se hacen más grandes y más pronunciadas con cada día que pasa. Si se conduce por una semana sin dormir lo suficiente cada noche, su desempeño disminuirá progresivamente, igual que lo que observa en esta gráfica.”</a:t>
            </a:r>
            <a:endParaRPr lang="es-MX" b="1" noProof="0" dirty="0"/>
          </a:p>
          <a:p>
            <a:pPr lvl="0"/>
            <a:r>
              <a:rPr lang="es-MX" noProof="0" dirty="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baseline="0" noProof="0"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baseline="0" noProof="0" dirty="0">
                <a:solidFill>
                  <a:srgbClr val="0033CC"/>
                </a:solidFill>
              </a:rPr>
              <a:t>Fuente citada: </a:t>
            </a:r>
            <a:r>
              <a:rPr lang="es-MX" noProof="0" dirty="0"/>
              <a:t>Balkin et al., 2000.  Este es un buen ejemplo de</a:t>
            </a:r>
            <a:r>
              <a:rPr lang="es-MX" baseline="0" noProof="0" dirty="0"/>
              <a:t> un estudio de privación parcial del sueño, donde todos los sujetos duermen pero algunos duermen menos de lo que necesitan. Otros estudios muestran que </a:t>
            </a:r>
            <a:r>
              <a:rPr lang="es-MX" i="1" baseline="0" noProof="0" dirty="0"/>
              <a:t>algo</a:t>
            </a:r>
            <a:r>
              <a:rPr lang="es-MX" i="0" baseline="0" noProof="0" dirty="0"/>
              <a:t> de sueño es mucho mejor que no dormir. La medición del desempeño fue la Prueba de Vigilancia Psicomotora (PVT, </a:t>
            </a:r>
            <a:r>
              <a:rPr lang="es-MX" i="1" noProof="0" dirty="0"/>
              <a:t>Psychomotor Vigilance Test</a:t>
            </a:r>
            <a:r>
              <a:rPr lang="es-MX" noProof="0" dirty="0"/>
              <a:t>), una medición de la atención visual que se</a:t>
            </a:r>
            <a:r>
              <a:rPr lang="es-MX" baseline="0" noProof="0" dirty="0"/>
              <a:t> usa frecuentemente en estudios del estado de alerta y la fatiga. Este trabajo fue dirigido en el </a:t>
            </a:r>
            <a:r>
              <a:rPr lang="es-MX" noProof="0" dirty="0"/>
              <a:t>Walter Reed Army Institute of Research</a:t>
            </a:r>
            <a:r>
              <a:rPr lang="es-MX" baseline="0" noProof="0" dirty="0"/>
              <a:t> con conductores de autotransporte como sujetos de investigación.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baseline="0" noProof="0" dirty="0"/>
              <a:t>Nota adicional al instructor: No todos están acostumbrados a interpretar gráficas, así que esta diapositiva puede ser difícil para algunos participantes. Asegúrese de que entiendan sus implicaciones claves tocantes a los efectos progresivos de la pérdida de sueño repetida. Conforme continúe la privación del sueño (sea ligera o severa), las deudas de sueño continuarán creciendo y el desempeño empeorará.</a:t>
            </a:r>
          </a:p>
        </p:txBody>
      </p:sp>
      <p:sp>
        <p:nvSpPr>
          <p:cNvPr id="4" name="Slide Number Placeholder 3"/>
          <p:cNvSpPr>
            <a:spLocks noGrp="1"/>
          </p:cNvSpPr>
          <p:nvPr>
            <p:ph type="sldNum" sz="quarter" idx="10"/>
          </p:nvPr>
        </p:nvSpPr>
        <p:spPr/>
        <p:txBody>
          <a:bodyPr/>
          <a:lstStyle/>
          <a:p>
            <a:fld id="{733A328A-D06A-4AC7-B4F7-8008382660D1}" type="slidenum">
              <a:rPr lang="en-US" smtClean="0"/>
              <a:pPr/>
              <a:t>61</a:t>
            </a:fld>
            <a:endParaRPr lang="en-US" dirty="0"/>
          </a:p>
        </p:txBody>
      </p:sp>
    </p:spTree>
    <p:extLst>
      <p:ext uri="{BB962C8B-B14F-4D97-AF65-F5344CB8AC3E}">
        <p14:creationId xmlns:p14="http://schemas.microsoft.com/office/powerpoint/2010/main" val="21762612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a:t>
            </a:r>
            <a:r>
              <a:rPr lang="es-MX" baseline="0" noProof="0" dirty="0"/>
              <a:t>:  “Alguna vez escucharon la frase ‘siesta energética’. Bien, las siestas realmente son poderosas. Son la mejor de las contramedidas en el camino a la somnolencia. Incluso una siesta corta de 20 minutos puede mejorar enormemente el estado de alerta y el desempeño por horas después de la siesta. La NASA llevó a cabo un estudio en pilotos de líneas aéreas que cruzan el Pacífico. Encontraron que las siestas planeadas redujeron la somnolencia subsecuente en 50% y los errores de aterrizaje en 34%. A menos que tenga un déficit de sueño significativo, la mejor duración de una siesta es de 20 a 40 minutos. Dos advertencias. La primera es la modorra (o inercia de sueño) que se presenta después de las siestas, especialmente a las largas. La segunda es la posible interrupción del sueño en el siguiente periodo principal de sueño, también especialmente para siestas largas. Aunque las siestas cortas usualmente son mejores, las siestas largas son necesarias </a:t>
            </a:r>
            <a:r>
              <a:rPr lang="es-MX" i="1" baseline="0" noProof="0" dirty="0"/>
              <a:t>si</a:t>
            </a:r>
            <a:r>
              <a:rPr lang="es-MX" baseline="0" noProof="0" dirty="0"/>
              <a:t> tiene un déficit de sueño o si necesita dormir adicionalmente para recuperarse en un cambio de turno.”</a:t>
            </a:r>
          </a:p>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___________________________</a:t>
            </a:r>
          </a:p>
          <a:p>
            <a:r>
              <a:rPr lang="es-MX" noProof="0" dirty="0"/>
              <a:t>Estudio de la NASA:  Rosekind</a:t>
            </a:r>
            <a:r>
              <a:rPr lang="es-MX" baseline="0" noProof="0" dirty="0"/>
              <a:t> et al., 1994.</a:t>
            </a:r>
            <a:endParaRPr lang="es-MX" noProof="0" dirty="0">
              <a:solidFill>
                <a:srgbClr val="002060"/>
              </a:solidFill>
            </a:endParaRPr>
          </a:p>
          <a:p>
            <a:pPr lvl="0"/>
            <a:r>
              <a:rPr lang="es-MX" noProof="0" dirty="0">
                <a:solidFill>
                  <a:srgbClr val="002060"/>
                </a:solidFill>
              </a:rPr>
              <a:t> </a:t>
            </a:r>
            <a:endParaRPr lang="es-MX" baseline="0" noProof="0" dirty="0"/>
          </a:p>
          <a:p>
            <a:pPr marL="0" marR="0" indent="0" algn="l" defTabSz="914400" rtl="0" eaLnBrk="1" fontAlgn="auto" latinLnBrk="0" hangingPunct="1">
              <a:lnSpc>
                <a:spcPct val="100000"/>
              </a:lnSpc>
              <a:spcBef>
                <a:spcPts val="0"/>
              </a:spcBef>
              <a:spcAft>
                <a:spcPts val="0"/>
              </a:spcAft>
              <a:buClrTx/>
              <a:buSzTx/>
              <a:buFontTx/>
              <a:buNone/>
              <a:tabLst/>
              <a:defRPr/>
            </a:pPr>
            <a:endParaRPr lang="es-MX" baseline="0" noProof="0" dirty="0"/>
          </a:p>
          <a:p>
            <a:endParaRPr lang="es-MX" baseline="0" noProof="0" dirty="0"/>
          </a:p>
          <a:p>
            <a:r>
              <a:rPr lang="es-MX" baseline="0" noProof="0" dirty="0"/>
              <a:t> </a:t>
            </a:r>
          </a:p>
          <a:p>
            <a:endParaRPr lang="es-MX" baseline="0" noProof="0" dirty="0"/>
          </a:p>
          <a:p>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62</a:t>
            </a:fld>
            <a:endParaRPr lang="en-US" dirty="0"/>
          </a:p>
        </p:txBody>
      </p:sp>
    </p:spTree>
    <p:extLst>
      <p:ext uri="{BB962C8B-B14F-4D97-AF65-F5344CB8AC3E}">
        <p14:creationId xmlns:p14="http://schemas.microsoft.com/office/powerpoint/2010/main" val="20964381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Narración Completa:  “En general,</a:t>
            </a:r>
            <a:r>
              <a:rPr lang="es-MX" baseline="0" noProof="0" dirty="0"/>
              <a:t> ¿durante cuáles horas del día tiene sueño? ¿En cuál está más alerta? Casi todos tenemos variaciones grandes, predecibles en los niveles del estado de alerta diarios debido a los </a:t>
            </a:r>
            <a:r>
              <a:rPr lang="es-MX" i="1" baseline="0" noProof="0" dirty="0"/>
              <a:t>ritmos circadianos</a:t>
            </a:r>
            <a:r>
              <a:rPr lang="es-MX" i="0" baseline="0" noProof="0" dirty="0"/>
              <a:t>. Los ritmos circadianos son ciclos diarios y repetidos de excitación fisiológica. Por ejemplo, hay fluctuaciones diarias en la temperatura corporal y en la secreción de hormonas. Los ritmos circadianos son controlados por el cerebro y son observables en todos los animales virtualmente, no solo en humanos. Son resistentes al cambio, por eso es que experimentamos </a:t>
            </a:r>
            <a:r>
              <a:rPr lang="es-MX" i="1" baseline="0" noProof="0" dirty="0"/>
              <a:t>jet lag (descompensación horaria)</a:t>
            </a:r>
            <a:r>
              <a:rPr lang="es-MX" i="0" baseline="0" noProof="0" dirty="0"/>
              <a:t> cuando viajamos a través de zonas horarias. Los ritmos circadianos ocurren aunque haya dormido suficientemente, pero son influenciados por la luz y la obscuridad. Por ejemplo, puede ajustarse más fácilmente a un cambio de turno si se expone a luces brillantes durante las horas que quiere permanecer despierto.”</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63</a:t>
            </a:fld>
            <a:endParaRPr lang="en-US" dirty="0"/>
          </a:p>
        </p:txBody>
      </p:sp>
    </p:spTree>
    <p:extLst>
      <p:ext uri="{BB962C8B-B14F-4D97-AF65-F5344CB8AC3E}">
        <p14:creationId xmlns:p14="http://schemas.microsoft.com/office/powerpoint/2010/main" val="24058198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a:t>
            </a:r>
            <a:r>
              <a:rPr lang="es-MX" baseline="0" noProof="0" dirty="0"/>
              <a:t>  “No todas las medidas fisiológicas siguen el mismo patrón, pero esta gráfica nos da una idea general de su ciclo circadiano diario de 24 horas. A la hora cero, o media noche, su estado de alerta y niveles de agitación están descendiendo, pero no llegarán al fondo sino hasta las 4 o 5 AM. Cerca de las 7 AM, el estado de alerta está aumentando rápidamente hacia un pico al final de la mañana. Cerca de la media tarde se presenta una disminución, pero luego el estado de alerta se eleva nuevamente por la tarde. Alrededor de las 9 o 10 PM, comienza a decrecer. Con algunas excepciones, casi todos seguimos este patrón general.”  </a:t>
            </a:r>
          </a:p>
          <a:p>
            <a:r>
              <a:rPr lang="es-MX" noProof="0" dirty="0"/>
              <a:t>____________________</a:t>
            </a:r>
          </a:p>
          <a:p>
            <a:r>
              <a:rPr lang="es-MX" noProof="0" dirty="0"/>
              <a:t>Fuente:  Knipling, 2009.</a:t>
            </a:r>
          </a:p>
        </p:txBody>
      </p:sp>
      <p:sp>
        <p:nvSpPr>
          <p:cNvPr id="4" name="Slide Number Placeholder 3"/>
          <p:cNvSpPr>
            <a:spLocks noGrp="1"/>
          </p:cNvSpPr>
          <p:nvPr>
            <p:ph type="sldNum" sz="quarter" idx="10"/>
          </p:nvPr>
        </p:nvSpPr>
        <p:spPr/>
        <p:txBody>
          <a:bodyPr/>
          <a:lstStyle/>
          <a:p>
            <a:fld id="{733A328A-D06A-4AC7-B4F7-8008382660D1}" type="slidenum">
              <a:rPr lang="en-US" smtClean="0"/>
              <a:pPr/>
              <a:t>64</a:t>
            </a:fld>
            <a:endParaRPr lang="en-US" dirty="0"/>
          </a:p>
        </p:txBody>
      </p:sp>
    </p:spTree>
    <p:extLst>
      <p:ext uri="{BB962C8B-B14F-4D97-AF65-F5344CB8AC3E}">
        <p14:creationId xmlns:p14="http://schemas.microsoft.com/office/powerpoint/2010/main" val="6378510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“Los ritmos circadianos son tenaces y nos afectan todos los días. Los horarios de mayor desempeño incluyen mañanas después de las 8 a.m. y tardes. Un valle profundo ocurre temprano en la mañana antes del amanecer. Se ve un declive poco profundo desde el principio hasta la mitad de la tarde. La interrupción circadiana (por ejemplo, de zona horaria y cambios de turno) puede ser difícil. Los síntomas incluyen incapacidad para dormir, somnolencia y disminución del desempeño, estado de ánimo negativo, falta de motivación y problemas gastrointestinales como indigestión e irregularidad. La pérdida de sueño hace que los valles circadianos sean más profundos. En el lado positivo, dormir bien los hace más superficiales y más fáciles de atravesar. La mayoría de las personas siguen el patrón estándar, pero algunas son naturalmente “madrugadores" (personas mañaneras) o "noctámbulos". Aún así, el desempeño casi siempre es mejor durante las horas pico típicas, incluso para aquellos que se llaman a sí mismos "noctámbulos”</a:t>
            </a:r>
            <a:endParaRPr lang="en-US" dirty="0">
              <a:solidFill>
                <a:srgbClr val="002060"/>
              </a:solidFill>
            </a:endParaRPr>
          </a:p>
          <a:p>
            <a:r>
              <a:rPr lang="en-US" dirty="0">
                <a:solidFill>
                  <a:srgbClr val="002060"/>
                </a:solidFill>
              </a:rPr>
              <a:t> </a:t>
            </a:r>
          </a:p>
          <a:p>
            <a:endParaRPr lang="en-US" dirty="0">
              <a:solidFill>
                <a:srgbClr val="002060"/>
              </a:solidFill>
            </a:endParaRPr>
          </a:p>
          <a:p>
            <a:pPr lvl="0"/>
            <a:r>
              <a:rPr lang="en-US" dirty="0">
                <a:solidFill>
                  <a:srgbClr val="002060"/>
                </a:solidFill>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65</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Narración Completa:  </a:t>
            </a:r>
            <a:r>
              <a:rPr lang="es-MX" b="0" noProof="0" dirty="0"/>
              <a:t>“Sin considerar las siestas, ¿aproximadamente</a:t>
            </a:r>
            <a:r>
              <a:rPr lang="es-MX" b="0" baseline="0" noProof="0" dirty="0"/>
              <a:t> cuántas horas está despierto cada día antes de que sienta sueño? Para la mayoría de las personas son 16 horas aproximadamente. De hecho, se puede decir que 16 horas despierto es la regla de las Horas de Servicio de la Naturaleza. Un estudio de laboratorio comparó los efectos del estado de alerta por largos periodos de vigilia y los efectos de beber alcohol. Estar despierto por más de 17 horas era como el contenido de alcohol en sangre de 0.05% en algunas pruebas. Estar despierto por 24 horas o más era como un 0.1% de contenido de alcohol en sangre. El tiempo despierto es afectado por otros factores también como siestas, las horas del día y la modorra.”</a:t>
            </a:r>
          </a:p>
          <a:p>
            <a:pPr marL="0" marR="0" indent="0" algn="l" defTabSz="914400" rtl="0" eaLnBrk="1" fontAlgn="auto" latinLnBrk="0" hangingPunct="1">
              <a:lnSpc>
                <a:spcPct val="100000"/>
              </a:lnSpc>
              <a:spcBef>
                <a:spcPts val="0"/>
              </a:spcBef>
              <a:spcAft>
                <a:spcPts val="0"/>
              </a:spcAft>
              <a:buClrTx/>
              <a:buSzTx/>
              <a:buFontTx/>
              <a:buNone/>
              <a:tabLst/>
              <a:defRPr/>
            </a:pPr>
            <a:r>
              <a:rPr lang="es-MX" sz="1200" dirty="0">
                <a:solidFill>
                  <a:srgbClr val="002060"/>
                </a:solidFill>
              </a:rPr>
              <a:t>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s-MX" dirty="0"/>
              <a:t>Estudio:  Dawson y Reid, 1997.</a:t>
            </a:r>
          </a:p>
          <a:p>
            <a:pPr marL="0" marR="0" indent="0" algn="l" defTabSz="914400" rtl="0" eaLnBrk="1" fontAlgn="auto" latinLnBrk="0" hangingPunct="1">
              <a:lnSpc>
                <a:spcPct val="100000"/>
              </a:lnSpc>
              <a:spcBef>
                <a:spcPts val="0"/>
              </a:spcBef>
              <a:spcAft>
                <a:spcPts val="0"/>
              </a:spcAft>
              <a:buClrTx/>
              <a:buSzTx/>
              <a:buFontTx/>
              <a:buNone/>
              <a:tabLst/>
              <a:defRPr/>
            </a:pPr>
            <a:r>
              <a:rPr lang="es-MX"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66</a:t>
            </a:fld>
            <a:endParaRPr lang="en-US" dirty="0"/>
          </a:p>
        </p:txBody>
      </p:sp>
    </p:spTree>
    <p:extLst>
      <p:ext uri="{BB962C8B-B14F-4D97-AF65-F5344CB8AC3E}">
        <p14:creationId xmlns:p14="http://schemas.microsoft.com/office/powerpoint/2010/main" val="6181854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Narración Completa</a:t>
            </a:r>
            <a:r>
              <a:rPr lang="en-US" b="0" dirty="0"/>
              <a:t>:  “</a:t>
            </a:r>
            <a:r>
              <a:rPr lang="es-ES" b="0" baseline="0" dirty="0"/>
              <a:t>La fatiga se ve afectada por las tareas que realiza. El Tiempo dedicado a la tarea -las horas de conducción o de trabajo - es un ejemplo. Algunos estudios muestran un aumento de los riesgos de choques después de largas horas de conducción. Dificultad de la tarea, la monotonía de tareas, y otros factores del estado de alerta también puede tener un efecto sobre la fatiga y el riesgo de choque. La mejor contramedida para la fatiga relacionada con la tarea es tomar un descanso. Incluya una siesta si es posible".</a:t>
            </a:r>
            <a:endParaRPr lang="en-US" b="0" baseline="0" dirty="0"/>
          </a:p>
          <a:p>
            <a:endParaRPr lang="en-US" dirty="0">
              <a:solidFill>
                <a:srgbClr val="002060"/>
              </a:solidFill>
            </a:endParaRPr>
          </a:p>
          <a:p>
            <a:endParaRPr lang="en-US" b="1"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67</a:t>
            </a:fld>
            <a:endParaRPr lang="en-US" dirty="0"/>
          </a:p>
        </p:txBody>
      </p:sp>
    </p:spTree>
    <p:extLst>
      <p:ext uri="{BB962C8B-B14F-4D97-AF65-F5344CB8AC3E}">
        <p14:creationId xmlns:p14="http://schemas.microsoft.com/office/powerpoint/2010/main" val="39483842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a:t>[La aparición de la Estrella y su movimiento se coordinarán con la Narración]</a:t>
            </a:r>
            <a:r>
              <a:rPr lang="en-US" b="1" dirty="0"/>
              <a:t>:</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s-ES" b="0" i="1" baseline="0" dirty="0"/>
              <a:t>Sin la estrella </a:t>
            </a:r>
            <a:r>
              <a:rPr lang="es-ES" b="0" baseline="0" dirty="0"/>
              <a:t>– “La naturaleza de la tarea que Ud. está realizando afecta a su desempeño. Este gráfico muestra el </a:t>
            </a:r>
            <a:r>
              <a:rPr lang="es-ES" b="0" i="1" baseline="0" dirty="0"/>
              <a:t>desempeño </a:t>
            </a:r>
            <a:r>
              <a:rPr lang="es-ES" b="0" baseline="0" dirty="0"/>
              <a:t>en función de </a:t>
            </a:r>
            <a:r>
              <a:rPr lang="es-ES" b="0" i="1" baseline="0" dirty="0"/>
              <a:t>las demandas de la tarea</a:t>
            </a:r>
            <a:r>
              <a:rPr lang="es-ES" b="0" baseline="0" dirty="0"/>
              <a:t>.</a:t>
            </a: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s-ES" b="0" i="1" baseline="0" dirty="0"/>
              <a:t>Estrella de Monotonía </a:t>
            </a:r>
            <a:r>
              <a:rPr lang="es-ES" b="0" baseline="0" dirty="0"/>
              <a:t>- “Exploremos esta relación general con algunos ejemplos. Si una tarea es muy poco demandante, es </a:t>
            </a:r>
            <a:r>
              <a:rPr lang="es-ES" b="0" i="1" baseline="0" dirty="0"/>
              <a:t>aburrida</a:t>
            </a:r>
            <a:r>
              <a:rPr lang="es-ES" b="0" baseline="0" dirty="0"/>
              <a:t>. La monotonía se apodera. Ud. puede experimentar somnolencia y el desempeño puede ser bajo. ¿Cuándo podría suceder esto en la conducción? Un ejemplo sería un largo viaje a través de terreno monótono, como un desierto".</a:t>
            </a: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s-ES" b="0" i="1" baseline="0" dirty="0"/>
              <a:t>Estrella de sobrecarga de trabajo </a:t>
            </a:r>
            <a:r>
              <a:rPr lang="es-ES" b="0" baseline="0" dirty="0"/>
              <a:t>- "En el otro extremo, cuando una tarea es </a:t>
            </a:r>
            <a:r>
              <a:rPr lang="es-ES" b="0" i="1" baseline="0" dirty="0"/>
              <a:t>demasiado demandante</a:t>
            </a:r>
            <a:r>
              <a:rPr lang="es-ES" b="0" baseline="0" dirty="0"/>
              <a:t>, como conducir en el tráfico muy pesado durante varias horas, es posible que se estrese y su desempeño puede ser bajo también. Como puede ver, las dos situaciones opuestas pueden dar lugar a un pobre desempeño”.</a:t>
            </a: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s-ES" b="0" i="1" baseline="0" dirty="0"/>
              <a:t>Estrella feliz en medio </a:t>
            </a:r>
            <a:r>
              <a:rPr lang="es-ES" b="0" baseline="0" dirty="0"/>
              <a:t>- "Su desempeño es probable que sea el mejor cuando la tarea es </a:t>
            </a:r>
            <a:r>
              <a:rPr lang="es-ES" b="0" i="1" baseline="0" dirty="0"/>
              <a:t>moderadamente</a:t>
            </a:r>
            <a:r>
              <a:rPr lang="es-ES" b="0" baseline="0" dirty="0"/>
              <a:t> exigente. La actividad le mantiene despierto pero no lo estresa. La estrella amarilla aquí muestra un alto desempeño en una tarea moderadamente exigente”</a:t>
            </a:r>
            <a:endParaRPr lang="en-US" b="0" baseline="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68</a:t>
            </a:fld>
            <a:endParaRPr lang="en-US" dirty="0"/>
          </a:p>
        </p:txBody>
      </p:sp>
    </p:spTree>
    <p:extLst>
      <p:ext uri="{BB962C8B-B14F-4D97-AF65-F5344CB8AC3E}">
        <p14:creationId xmlns:p14="http://schemas.microsoft.com/office/powerpoint/2010/main" val="22715860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a:t>Narración Completa: “Los factores ambientales también afectan el estado de alerta. Estos incluyen las condiciones de la carretera, el clima, el estrés ambiental (como el calor, el ruido y la vibración), el diseño del vehículo, la luz y la oscuridad, la interacción social y otros estímulos. La interacción social (como la conversación) puede aumentar el estado de alerta, pero también puede distraer”.</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a:t>Información adicional: El campo de la ergonomía aborda los factores de diseño del vehículo relacionados con el estado de alerta, el desempeño y la comodidad del conductor.</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solidFill>
                  <a:srgbClr val="002060"/>
                </a:solidFill>
              </a:rPr>
              <a:t> </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aseline="0" noProof="0" dirty="0"/>
              <a:t>Narración:  “Sus metas de aprendizaje para este  módulo incluye Conocimientos, Habilidades y Actitudes. Quizás las habrán escuchado como CHAs. Su meta de aprendizaje es c</a:t>
            </a:r>
            <a:r>
              <a:rPr lang="es-MX" sz="1200" noProof="0" dirty="0"/>
              <a:t>onocer la información y los principios más relevantes sobre la fatiga en el conductor, el estado de alerta, el sueño y el bienestar. Su meta de habilidad es aplicar este conocimiento para administrar de mejor manera las exigencias de su trabajo y de su vida.  Respecto a las actitudes, esperamos que llegue a valorar el sueño, el estado de alerta y el bienestar como factores importantes en el desempeño en la conducción, seguridad y felicidad.</a:t>
            </a:r>
            <a:r>
              <a:rPr lang="es-MX" sz="1200" dirty="0"/>
              <a:t>”</a:t>
            </a:r>
          </a:p>
          <a:p>
            <a:endParaRPr lang="en-US" dirty="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7</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Narración Completa: “Otro factor importante que afecta su estado de alerta es su susceptibilidad individual a la fatiga. Hablaremos sobre la evidencia de las diferencias individuales en la susceptibilidad y sus causas, incluidas las enfermedades del sueño. Las enfermedades del sueño incluyen la Apnea Obstructiva del Sueño, el insomnio y otras afecciones como la narcolepsia y el síndrome de piernas inquietas. Finalmente, les preguntaremos, “¿Es </a:t>
            </a:r>
            <a:r>
              <a:rPr lang="es-ES" i="1" baseline="0" dirty="0"/>
              <a:t>usted</a:t>
            </a:r>
            <a:r>
              <a:rPr lang="es-ES" baseline="0" dirty="0"/>
              <a:t> altamente susceptible?”</a:t>
            </a:r>
            <a:endParaRPr lang="en-US" baseline="0" dirty="0"/>
          </a:p>
          <a:p>
            <a:endParaRPr lang="en-US" baseline="0" dirty="0"/>
          </a:p>
          <a:p>
            <a:endParaRPr lang="en-US" dirty="0">
              <a:solidFill>
                <a:srgbClr val="002060"/>
              </a:solidFill>
            </a:endParaRPr>
          </a:p>
          <a:p>
            <a:pPr lvl="0"/>
            <a:r>
              <a:rPr lang="en-US" dirty="0">
                <a:solidFill>
                  <a:srgbClr val="002060"/>
                </a:solidFill>
              </a:rPr>
              <a:t> </a:t>
            </a:r>
            <a:endParaRPr lang="en-US" baseline="0"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70</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Narración Completa: "En primer lugar, la evidencia. Aquí vemos datos para 10 conductores de camiones de un estudio de seguridad en carretera. Las barras muestran su índice de participación en incidentes en la conducción con alta somnolencia. El conductor A tenía un índice de incidentes de alta somnolencia de más de 2.5% por hora. El conductor B era aproximadamente de la mitad, y así sucesivamente de los diez pilotos. En el lado derecho, observe que los conductores G, H, I y J no tuvieron incidentes de alta somnolencia en el estudio. Estos son sólo diez conductores de un estudio mucho más grande, pero sus datos ilustran las grandes diferencias individuales en la susceptibilidad a la fatiga. Aquí, el Conductor A tenía casi tantos incidentes de alta somnolencia como los otros nueve conductores combinados ".</a:t>
            </a:r>
            <a:endParaRPr lang="en-US" baseline="0" dirty="0"/>
          </a:p>
          <a:p>
            <a:endParaRPr lang="en-US" baseline="0" dirty="0"/>
          </a:p>
          <a:p>
            <a:endParaRPr lang="en-US" b="1" baseline="0" dirty="0"/>
          </a:p>
          <a:p>
            <a:r>
              <a:rPr lang="en-US" dirty="0"/>
              <a:t>___________________</a:t>
            </a:r>
          </a:p>
          <a:p>
            <a:r>
              <a:rPr lang="en-US" baseline="0" dirty="0"/>
              <a:t>Datos de Hickman et al., in press.  También basado en Knipling, 2009.</a:t>
            </a:r>
            <a:r>
              <a:rPr lang="en-US" dirty="0"/>
              <a:t> </a:t>
            </a:r>
          </a:p>
        </p:txBody>
      </p:sp>
      <p:sp>
        <p:nvSpPr>
          <p:cNvPr id="4" name="Slide Number Placeholder 3"/>
          <p:cNvSpPr>
            <a:spLocks noGrp="1"/>
          </p:cNvSpPr>
          <p:nvPr>
            <p:ph type="sldNum" sz="quarter" idx="10"/>
          </p:nvPr>
        </p:nvSpPr>
        <p:spPr/>
        <p:txBody>
          <a:bodyPr/>
          <a:lstStyle/>
          <a:p>
            <a:fld id="{733A328A-D06A-4AC7-B4F7-8008382660D1}" type="slidenum">
              <a:rPr lang="en-US" smtClean="0"/>
              <a:pPr/>
              <a:t>71</a:t>
            </a:fld>
            <a:endParaRPr lang="en-US" dirty="0"/>
          </a:p>
        </p:txBody>
      </p:sp>
    </p:spTree>
    <p:extLst>
      <p:ext uri="{BB962C8B-B14F-4D97-AF65-F5344CB8AC3E}">
        <p14:creationId xmlns:p14="http://schemas.microsoft.com/office/powerpoint/2010/main" val="17433468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solidFill>
                  <a:srgbClr val="0033CC"/>
                </a:solidFill>
              </a:rPr>
              <a:t>Narración Completa: “Otro estudio, denominado Estudio del Estado de Alerta y Fatiga del Conductor en los EUA/Canadá, también mostró grandes diferencias individuales en el conductor. La gráfica lo muestra en una forma diferente. A la izquierda vemos los conductores, divididos en el 14% que tenían los episodios con más somnolencia y el 86% restante. A la derecha, vemos los períodos de somnolencia observados. El 14% de alto riesgo de los conductores representa el 54% de todos los períodos de somnolencia observados. El 86% restante representaba sólo el 46% de los períodos de somnolencia. En otras palabras, más de la mitad del riesgo total fue del sólo 14% de los conductores ".</a:t>
            </a:r>
            <a:endParaRPr lang="en-US" baseline="0" dirty="0">
              <a:solidFill>
                <a:srgbClr val="0033CC"/>
              </a:solidFill>
            </a:endParaRPr>
          </a:p>
          <a:p>
            <a:endParaRPr lang="en-US" baseline="0" dirty="0">
              <a:solidFill>
                <a:srgbClr val="0033CC"/>
              </a:solidFill>
            </a:endParaRPr>
          </a:p>
          <a:p>
            <a:r>
              <a:rPr lang="en-US" baseline="0" dirty="0"/>
              <a:t>_____________________</a:t>
            </a:r>
          </a:p>
          <a:p>
            <a:r>
              <a:rPr lang="en-US" dirty="0"/>
              <a:t>Fuente:  Wylie</a:t>
            </a:r>
            <a:r>
              <a:rPr lang="en-US" baseline="0" dirty="0"/>
              <a:t> et al., 1996.</a:t>
            </a:r>
          </a:p>
          <a:p>
            <a:endParaRPr lang="en-US" b="1" baseline="0" dirty="0"/>
          </a:p>
          <a:p>
            <a:endParaRPr lang="en-US" baseline="0" dirty="0"/>
          </a:p>
          <a:p>
            <a:endParaRPr lang="en-US" dirty="0">
              <a:solidFill>
                <a:srgbClr val="002060"/>
              </a:solidFill>
            </a:endParaRPr>
          </a:p>
          <a:p>
            <a:pPr lvl="0"/>
            <a:r>
              <a:rPr lang="en-US" dirty="0">
                <a:solidFill>
                  <a:srgbClr val="002060"/>
                </a:solidFill>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72</a:t>
            </a:fld>
            <a:endParaRPr lang="en-US" dirty="0"/>
          </a:p>
        </p:txBody>
      </p:sp>
    </p:spTree>
    <p:extLst>
      <p:ext uri="{BB962C8B-B14F-4D97-AF65-F5344CB8AC3E}">
        <p14:creationId xmlns:p14="http://schemas.microsoft.com/office/powerpoint/2010/main" val="2056809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solidFill>
                  <a:srgbClr val="002060"/>
                </a:solidFill>
              </a:rPr>
              <a:t>Narración Completa: ¿Qué </a:t>
            </a:r>
            <a:r>
              <a:rPr lang="es-ES" i="1" baseline="0" dirty="0">
                <a:solidFill>
                  <a:srgbClr val="002060"/>
                </a:solidFill>
              </a:rPr>
              <a:t>causa</a:t>
            </a:r>
            <a:r>
              <a:rPr lang="es-ES" baseline="0" dirty="0">
                <a:solidFill>
                  <a:srgbClr val="002060"/>
                </a:solidFill>
              </a:rPr>
              <a:t> las diferencias individuales en la susceptibilidad a la fatiga? En primer lugar, existen diferencias en los comportamientos relacionados con el sueño, los hábitos buenos y malos que todos tenemos. A continuación se muestran las diferencias en la salud general y condición física. Muchos medicamentos tienen efectos secundarios la fatiga. También hay variaciones naturales, genéticas en nuestros patrones de sueño y la susceptibilidad a la fatiga. Por último, las enfermedades del sueño afectan a muchas personas. El más importante de ellos es la apnea obstructiva del sueño o AOS</a:t>
            </a:r>
            <a:endParaRPr lang="en-US" baseline="0" dirty="0">
              <a:solidFill>
                <a:srgbClr val="002060"/>
              </a:solidFill>
            </a:endParaRPr>
          </a:p>
          <a:p>
            <a:endParaRPr lang="en-US" dirty="0">
              <a:solidFill>
                <a:srgbClr val="002060"/>
              </a:solidFill>
            </a:endParaRPr>
          </a:p>
          <a:p>
            <a:r>
              <a:rPr lang="en-US" dirty="0"/>
              <a:t>___________________</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i="0" kern="1200" baseline="0" dirty="0">
                <a:solidFill>
                  <a:schemeClr val="tx1"/>
                </a:solidFill>
                <a:latin typeface="+mn-lt"/>
                <a:ea typeface="+mn-ea"/>
                <a:cs typeface="+mn-cs"/>
              </a:rPr>
              <a:t>Nota: Una referencia general en relación con la aptitud médica del conductor, incluyendo AOS, es el Manual del Médico Examinador de la FMCSA (</a:t>
            </a:r>
            <a:r>
              <a:rPr lang="en-US" sz="1200" i="1" kern="1200" dirty="0">
                <a:solidFill>
                  <a:schemeClr val="tx1"/>
                </a:solidFill>
                <a:latin typeface="+mn-lt"/>
                <a:ea typeface="+mn-ea"/>
                <a:cs typeface="+mn-cs"/>
              </a:rPr>
              <a:t>FMCSA Medical Examiner Handbook</a:t>
            </a:r>
            <a:r>
              <a:rPr lang="en-US" sz="1200" i="0" kern="1200" dirty="0">
                <a:solidFill>
                  <a:schemeClr val="tx1"/>
                </a:solidFill>
                <a:latin typeface="+mn-lt"/>
                <a:ea typeface="+mn-ea"/>
                <a:cs typeface="+mn-cs"/>
              </a:rPr>
              <a:t>.</a:t>
            </a:r>
            <a:r>
              <a:rPr lang="en-US" sz="1200" i="0" kern="1200" baseline="0" dirty="0">
                <a:solidFill>
                  <a:schemeClr val="tx1"/>
                </a:solidFill>
                <a:latin typeface="+mn-lt"/>
                <a:ea typeface="+mn-ea"/>
                <a:cs typeface="+mn-cs"/>
              </a:rPr>
              <a:t> )</a:t>
            </a:r>
          </a:p>
          <a:p>
            <a:r>
              <a:rPr lang="en-US" sz="1200" i="0" kern="1200" baseline="0" dirty="0">
                <a:solidFill>
                  <a:schemeClr val="tx1"/>
                </a:solidFill>
                <a:latin typeface="+mn-lt"/>
                <a:ea typeface="+mn-ea"/>
                <a:cs typeface="+mn-cs"/>
              </a:rPr>
              <a:t> </a:t>
            </a:r>
            <a:r>
              <a:rPr lang="en-US" sz="1200" kern="1200" dirty="0">
                <a:solidFill>
                  <a:schemeClr val="tx1"/>
                </a:solidFill>
                <a:latin typeface="+mn-lt"/>
                <a:ea typeface="+mn-ea"/>
                <a:cs typeface="+mn-cs"/>
              </a:rPr>
              <a:t> </a:t>
            </a:r>
            <a:endParaRPr lang="en-US" dirty="0">
              <a:solidFill>
                <a:srgbClr val="002060"/>
              </a:solidFill>
            </a:endParaRPr>
          </a:p>
          <a:p>
            <a:pPr lvl="0"/>
            <a:r>
              <a:rPr lang="en-US" dirty="0">
                <a:solidFill>
                  <a:srgbClr val="002060"/>
                </a:solidFill>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73</a:t>
            </a:fld>
            <a:endParaRPr lang="en-US" dirty="0"/>
          </a:p>
        </p:txBody>
      </p:sp>
    </p:spTree>
    <p:extLst>
      <p:ext uri="{BB962C8B-B14F-4D97-AF65-F5344CB8AC3E}">
        <p14:creationId xmlns:p14="http://schemas.microsoft.com/office/powerpoint/2010/main" val="14428485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fontAlgn="auto">
              <a:spcBef>
                <a:spcPts val="0"/>
              </a:spcBef>
              <a:spcAft>
                <a:spcPts val="0"/>
              </a:spcAft>
              <a:defRPr/>
            </a:pPr>
            <a:r>
              <a:rPr lang="es-ES" dirty="0"/>
              <a:t>Narración Completa: “¿Qué es la Apnea Obstructiva del Sueño (AOS)? Una </a:t>
            </a:r>
            <a:r>
              <a:rPr lang="es-ES" i="1" dirty="0"/>
              <a:t>apnea</a:t>
            </a:r>
            <a:r>
              <a:rPr lang="es-ES" dirty="0"/>
              <a:t> es una interrupción de la respiración, a pesar de los esfuerzos de una persona por respirar, que dura 10 segundos o más. En la AOS, la respiración se detiene repetidamente durante el sueño debido al cierre de las vías respiratorias superiores. Las tasas de apnea de menos de 5 por hora se consideran normales, pero 5 o más indican AOS. La gravedad de la AOS (leve, moderada o grave) se basa en un índice de cierre y se determina en una prueba de sueño ¡Algunas personas con AOS severa pueden tener 100 apneas por hora! Miren los dibujos. El primero muestra una vía aérea normal y abierta. El segundo muestra una vía aérea cerrada, como podría ocurrir en la AOS”.</a:t>
            </a:r>
            <a:endParaRPr lang="en-US" dirty="0"/>
          </a:p>
          <a:p>
            <a:pPr fontAlgn="auto">
              <a:spcBef>
                <a:spcPts val="0"/>
              </a:spcBef>
              <a:spcAft>
                <a:spcPts val="0"/>
              </a:spcAft>
              <a:defRPr/>
            </a:pPr>
            <a:endParaRPr lang="en-US" dirty="0"/>
          </a:p>
          <a:p>
            <a:pPr fontAlgn="auto">
              <a:spcBef>
                <a:spcPts val="0"/>
              </a:spcBef>
              <a:spcAft>
                <a:spcPts val="0"/>
              </a:spcAft>
              <a:defRPr/>
            </a:pPr>
            <a:r>
              <a:rPr lang="en-US" dirty="0">
                <a:solidFill>
                  <a:srgbClr val="002060"/>
                </a:solidFill>
              </a:rPr>
              <a:t>_______</a:t>
            </a:r>
          </a:p>
          <a:p>
            <a:pPr fontAlgn="auto">
              <a:spcBef>
                <a:spcPts val="0"/>
              </a:spcBef>
              <a:spcAft>
                <a:spcPts val="0"/>
              </a:spcAft>
              <a:defRPr/>
            </a:pPr>
            <a:endParaRPr lang="en-US" dirty="0">
              <a:solidFill>
                <a:srgbClr val="0033CC"/>
              </a:solidFill>
            </a:endParaRPr>
          </a:p>
          <a:p>
            <a:pPr fontAlgn="auto">
              <a:spcBef>
                <a:spcPts val="0"/>
              </a:spcBef>
              <a:spcAft>
                <a:spcPts val="0"/>
              </a:spcAft>
              <a:defRPr/>
            </a:pPr>
            <a:r>
              <a:rPr lang="es-ES" dirty="0"/>
              <a:t>Nota adicional para el instructor: los módulos 7 y 8 contienen información detallada sobre la AOS, incluidas ilustraciones en video.</a:t>
            </a:r>
            <a:endParaRPr lang="en-US" dirty="0"/>
          </a:p>
        </p:txBody>
      </p:sp>
      <p:sp>
        <p:nvSpPr>
          <p:cNvPr id="166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7484B5-CB29-43D3-83B9-2CE4655AAE42}" type="slidenum">
              <a:rPr lang="en-US"/>
              <a:pPr fontAlgn="base">
                <a:spcBef>
                  <a:spcPct val="0"/>
                </a:spcBef>
                <a:spcAft>
                  <a:spcPct val="0"/>
                </a:spcAft>
              </a:pPr>
              <a:t>74</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“Hay una serie de factores de riesgo distintivos y señales de advertencia para la AOS. Los riesgos son mayores para las personas obesas y con sobrepeso; varones; de 40 años o más; aquellos con cuellos grandes; personas con mentón hundido, mandíbula pequeña o sobremordida grande; y aquellos con antecedentes familiares de AOS. Los efectos físicos y las señales de advertencia incluyen somnolencia diurna excesiva y desempeño reducido; ronquidos; Alta presión sanguínea y diabetes. Otro efecto de la AOS es que </a:t>
            </a:r>
            <a:r>
              <a:rPr lang="es-ES" i="1" dirty="0">
                <a:solidFill>
                  <a:srgbClr val="002060"/>
                </a:solidFill>
              </a:rPr>
              <a:t>empeora</a:t>
            </a:r>
            <a:r>
              <a:rPr lang="es-ES" dirty="0">
                <a:solidFill>
                  <a:srgbClr val="002060"/>
                </a:solidFill>
              </a:rPr>
              <a:t> la obesidad. Por lo tanto, la obesidad es tanto un factor de riesgo para la AOS como un efecto de la misma”.</a:t>
            </a:r>
            <a:endParaRPr lang="en-US" dirty="0">
              <a:solidFill>
                <a:srgbClr val="002060"/>
              </a:solidFill>
            </a:endParaRPr>
          </a:p>
          <a:p>
            <a:endParaRPr lang="en-US" dirty="0">
              <a:solidFill>
                <a:srgbClr val="002060"/>
              </a:solidFill>
            </a:endParaRPr>
          </a:p>
          <a:p>
            <a:r>
              <a:rPr lang="en-US" dirty="0">
                <a:solidFill>
                  <a:srgbClr val="002060"/>
                </a:solidFill>
              </a:rPr>
              <a:t>_____________________</a:t>
            </a:r>
          </a:p>
          <a:p>
            <a:pPr lvl="1"/>
            <a:endParaRPr lang="en-US" dirty="0"/>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t>Información adicional: Un estudio (Xie et al., 2011) encontró que las personas obesas (IMC &gt; 30) tenían un riesgo de AOS 29 veces mayor en comparación con las personas no obesas. No obstante, algunas personas con pesos normales pueden tener AOS. El riesgo de AOS se correlaciona fuertemente con la obesidad y otras señales de advertencia, pero la AOS debe confirmarse mediante un estudio de laboratorio del sueño, que se analiza en las siguientes diapositivas.</a:t>
            </a:r>
            <a:endParaRPr lang="en-US" dirty="0"/>
          </a:p>
          <a:p>
            <a:endParaRPr lang="en-US" dirty="0">
              <a:solidFill>
                <a:srgbClr val="002060"/>
              </a:solidFill>
            </a:endParaRPr>
          </a:p>
          <a:p>
            <a:pPr lvl="0"/>
            <a:r>
              <a:rPr lang="en-US" dirty="0">
                <a:solidFill>
                  <a:srgbClr val="002060"/>
                </a:solidFill>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75</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“La AOS suele ser peligrosa para conducir, principalmente debido a la somnolencia. Estudios de conductores que no son de autotransporte con AOS sugieren un aumento del riesgo de choque de 2 a 7 veces. LA AOS puede resultar en la inhabilitación médica para los conductores de autotransporte, aunque a menudo no se diagnostica ni se detecta durante el proceso de calificación. Se estima que el 28 % de los conductores de autotransporte tienen AOS de leve a grave”.</a:t>
            </a:r>
            <a:endParaRPr lang="en-US" dirty="0">
              <a:solidFill>
                <a:srgbClr val="002060"/>
              </a:solidFill>
            </a:endParaRPr>
          </a:p>
          <a:p>
            <a:r>
              <a:rPr lang="en-US" dirty="0">
                <a:solidFill>
                  <a:srgbClr val="002060"/>
                </a:solidFill>
              </a:rPr>
              <a:t>________________</a:t>
            </a:r>
          </a:p>
          <a:p>
            <a:r>
              <a:rPr lang="en-US" dirty="0"/>
              <a:t> </a:t>
            </a:r>
          </a:p>
          <a:p>
            <a:r>
              <a:rPr lang="es-ES" dirty="0">
                <a:solidFill>
                  <a:srgbClr val="002060"/>
                </a:solidFill>
              </a:rPr>
              <a:t>Información adicional: Estimación de riesgo de choque de 2 a 7 veces de Sassani et al. (2004). Los estudios de riesgo relativo de choques que involucran a conductores de autotransporte no han sido definitivos y por lo tanto, no se citan aquí. La estadística de incidencia del 28% es de Pack et al., 2002.</a:t>
            </a:r>
            <a:endParaRPr lang="en-US" dirty="0">
              <a:solidFill>
                <a:srgbClr val="002060"/>
              </a:solidFill>
            </a:endParaRPr>
          </a:p>
          <a:p>
            <a:pPr lvl="0"/>
            <a:r>
              <a:rPr lang="en-US" dirty="0">
                <a:solidFill>
                  <a:srgbClr val="002060"/>
                </a:solidFill>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76</a:t>
            </a:fld>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bwMode="auto">
          <a:noFill/>
          <a:ln>
            <a:solidFill>
              <a:srgbClr val="000000"/>
            </a:solidFill>
            <a:miter lim="800000"/>
            <a:headEnd/>
            <a:tailEnd/>
          </a:ln>
        </p:spPr>
      </p:sp>
      <p:sp>
        <p:nvSpPr>
          <p:cNvPr id="1730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“La detección de la AOS primero implica la evaluación del riesgo de una persona en función de los factores de riesgo descritos. Una persona que cumpla con los criterios de riesgo debe someterse a un estudio del sueño para un diagnóstico definitivo. Los tratamientos pueden ser muy efectivos </a:t>
            </a:r>
            <a:r>
              <a:rPr lang="es-ES" i="1" dirty="0"/>
              <a:t>si se siguen</a:t>
            </a:r>
            <a:r>
              <a:rPr lang="es-ES" dirty="0"/>
              <a:t>. Un tratamiento estándar es el uso de una Máquina de Presión Positiva Continua en las Vías Respiratorias (o CPAP) durante el sueño. Otro es la reducción de peso y los cambios de comportamiento, incluida una mejor dieta y ejercicio. El Módulo 8 de esta serie brinda educación adicional para conductores sobre la AOS”.</a:t>
            </a:r>
            <a:endParaRPr lang="en-US" dirty="0"/>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endParaRPr lang="en-US" dirty="0">
              <a:solidFill>
                <a:srgbClr val="0033CC"/>
              </a:solidFill>
            </a:endParaRPr>
          </a:p>
          <a:p>
            <a:pPr>
              <a:spcBef>
                <a:spcPct val="0"/>
              </a:spcBef>
            </a:pPr>
            <a:r>
              <a:rPr lang="es-ES" dirty="0"/>
              <a:t>Nota adicional para el instructor: Los tratamientos son ejemplos. Hay otros. La CPAP es efectiva, pero solo si el tratamiento se sigue fielmente. Una noche de no uso resulta en somnolencia al día siguiente. Como tema de discusión, puede preguntar si algún estudiante usa CPAP ¿Funcionan? ¿Cuáles son los desafíos al usarlos? Mucha gente dirá que su salud y calidad de vida han mejorado mucho con el uso de CPAP, incluso si es difícil.</a:t>
            </a:r>
            <a:endParaRPr lang="en-US" dirty="0"/>
          </a:p>
          <a:p>
            <a:pPr>
              <a:spcBef>
                <a:spcPct val="0"/>
              </a:spcBef>
            </a:pPr>
            <a:endParaRPr lang="en-US" dirty="0"/>
          </a:p>
          <a:p>
            <a:pPr>
              <a:spcBef>
                <a:spcPct val="0"/>
              </a:spcBef>
            </a:pPr>
            <a:endParaRPr lang="en-US" dirty="0"/>
          </a:p>
        </p:txBody>
      </p:sp>
      <p:sp>
        <p:nvSpPr>
          <p:cNvPr id="1730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FACB0E-D6E2-4036-94AC-81B611330737}" type="slidenum">
              <a:rPr lang="en-US"/>
              <a:pPr fontAlgn="base">
                <a:spcBef>
                  <a:spcPct val="0"/>
                </a:spcBef>
                <a:spcAft>
                  <a:spcPct val="0"/>
                </a:spcAft>
              </a:pPr>
              <a:t>77</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0" dirty="0">
                <a:solidFill>
                  <a:srgbClr val="002060"/>
                </a:solidFill>
              </a:rPr>
              <a:t>Narración Completa: “Otra enfermedad común del sueño, el insomnio, es la incapacidad para conciliar el sueño o permanecer dormido. El insomnio es muy común y a menudo está relacionado con el estrés diario. Por lo general, no es una afección </a:t>
            </a:r>
            <a:r>
              <a:rPr lang="es-ES" b="0" i="1" dirty="0">
                <a:solidFill>
                  <a:srgbClr val="002060"/>
                </a:solidFill>
              </a:rPr>
              <a:t>médica</a:t>
            </a:r>
            <a:r>
              <a:rPr lang="es-ES" b="0" dirty="0">
                <a:solidFill>
                  <a:srgbClr val="002060"/>
                </a:solidFill>
              </a:rPr>
              <a:t>, aunque puede serlo. Una ironía del insomnio es que a menudo se usan pastillas para dormir para tratarlo, pero puede estar relacionado con el uso excesivo de pastillas para dormir. Puede tomar medidas para prevenir el insomnio. Para empezar, reduzca su consumo de cafeína, tenga una rutina de relajación antes de acostarse y oscurezca completamente su habitación con cortinas gruesas y sin luces nocturnas”</a:t>
            </a:r>
            <a:endParaRPr lang="en-US" b="0" dirty="0">
              <a:solidFill>
                <a:srgbClr val="002060"/>
              </a:solidFill>
            </a:endParaRPr>
          </a:p>
          <a:p>
            <a:endParaRPr lang="en-US" b="0"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endParaRPr lang="en-US" dirty="0">
              <a:solidFill>
                <a:srgbClr val="0033CC"/>
              </a:solidFill>
            </a:endParaRPr>
          </a:p>
          <a:p>
            <a:pPr>
              <a:spcBef>
                <a:spcPct val="0"/>
              </a:spcBef>
            </a:pPr>
            <a:r>
              <a:rPr lang="es-ES" dirty="0">
                <a:solidFill>
                  <a:srgbClr val="002060"/>
                </a:solidFill>
              </a:rPr>
              <a:t>Información adicional: La pregunta más importante sobre el insomnio es, “¿Qué funciona para reducirlo? Los hábitos relacionados con el sueño, como el consumo de cafeína, son los más importantes. Sin embargo, las personas con insomnio crónico deben consultar a sus médicos.</a:t>
            </a:r>
            <a:endParaRPr lang="en-US" dirty="0">
              <a:solidFill>
                <a:srgbClr val="002060"/>
              </a:solidFill>
            </a:endParaRPr>
          </a:p>
          <a:p>
            <a:endParaRPr lang="en-US" dirty="0">
              <a:solidFill>
                <a:srgbClr val="002060"/>
              </a:solidFill>
            </a:endParaRPr>
          </a:p>
          <a:p>
            <a:pPr lvl="0"/>
            <a:r>
              <a:rPr lang="en-US" dirty="0">
                <a:solidFill>
                  <a:srgbClr val="002060"/>
                </a:solidFill>
              </a:rPr>
              <a:t> </a:t>
            </a:r>
            <a:endParaRPr lang="en-US" b="0"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78</a:t>
            </a:fld>
            <a:endParaRPr lang="en-US" dirty="0"/>
          </a:p>
        </p:txBody>
      </p:sp>
    </p:spTree>
    <p:extLst>
      <p:ext uri="{BB962C8B-B14F-4D97-AF65-F5344CB8AC3E}">
        <p14:creationId xmlns:p14="http://schemas.microsoft.com/office/powerpoint/2010/main" val="21721799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bwMode="auto">
          <a:noFill/>
          <a:ln>
            <a:solidFill>
              <a:srgbClr val="000000"/>
            </a:solidFill>
            <a:miter lim="800000"/>
            <a:headEnd/>
            <a:tailEnd/>
          </a:ln>
        </p:spPr>
      </p:sp>
      <p:sp>
        <p:nvSpPr>
          <p:cNvPr id="1771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“Es posible que haya oído hablar de otras enfermedades del sueño. El Síndrome de Piernas Inquietas (o RLS, por sus siglas en inglés) afecta aproximadamente al 5 % de los adultos. Por lo general, no es grave. En el RLS, el hormigueo u otras molestias en las piernas provocan un movimiento excesivo. Los pacientes no pueden relajarse fácilmente para dormir. . . . La narcolepsia es un “ataque de pérdida de sensibilidad” o entumecimiento. Los narcolépticos se duermen repentinamente, a menudo en medio de alguna actividad. Su sueño puede durar desde unos pocos segundos hasta 30 minutos. La narcolepsia es extremadamente peligrosa, pero afortunadamente es rara. Hay casi otras 80 enfermedades del sueño (incluidos el sonambulismo y los ritmos circadianos anormales), pero la mayoría son raros”.</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Información adicional: Tanto el Síndrome de Piernas Inquietas como la Narcolepsia son tratables con medicamentos. Las personas con narcolepsia probablemente no sean conductores de autotransporte. Es una condición neurológica, no una enfermedad respiratoria como la AOS.</a:t>
            </a:r>
            <a:endParaRPr lang="en-US" dirty="0">
              <a:solidFill>
                <a:srgbClr val="002060"/>
              </a:solidFill>
            </a:endParaRPr>
          </a:p>
          <a:p>
            <a:pPr>
              <a:spcBef>
                <a:spcPct val="0"/>
              </a:spcBef>
            </a:pPr>
            <a:endParaRPr lang="en-US" dirty="0">
              <a:solidFill>
                <a:srgbClr val="002060"/>
              </a:solidFill>
            </a:endParaRPr>
          </a:p>
          <a:p>
            <a:pPr>
              <a:spcBef>
                <a:spcPct val="0"/>
              </a:spcBef>
            </a:pPr>
            <a:endParaRPr lang="en-US" dirty="0"/>
          </a:p>
        </p:txBody>
      </p:sp>
      <p:sp>
        <p:nvSpPr>
          <p:cNvPr id="1771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C342F9D-920F-4C4D-8C58-782DDDF525C6}" type="slidenum">
              <a:rPr lang="en-US"/>
              <a:pPr fontAlgn="base">
                <a:spcBef>
                  <a:spcPct val="0"/>
                </a:spcBef>
                <a:spcAft>
                  <a:spcPct val="0"/>
                </a:spcAft>
              </a:pPr>
              <a:t>79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t>Narración Completa: “Estas son algunas de las siglas o acrónimos que usaremos en este módulo. Es posible que no esté familiarizado con todos estos, pero lo estará cuando complete la instrucción. Tómese un momento para revisarlos”.</a:t>
            </a:r>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8</a:t>
            </a:fld>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r>
              <a:rPr lang="es-ES" dirty="0">
                <a:solidFill>
                  <a:srgbClr val="002060"/>
                </a:solidFill>
              </a:rPr>
              <a:t>Narración Completa: "Diferentes enfermedades del sueño tienen diferentes síntomas, pero aquí hay algunas "señales de alerta". El primero es la somnolencia diurna excesiva. Luego están los extremos en la capacidad de ir a dormir, como poder dormir casi de inmediato, casi en cualquier lugar; o, en el otro extremo, no poder dormir durante mucho tiempo, incluso en condiciones ideales. Otro síntoma clave son los ronquidos fuertes e irregulares, especialmente con jadeos”.</a:t>
            </a:r>
            <a:endParaRPr lang="en-US" dirty="0">
              <a:solidFill>
                <a:srgbClr val="002060"/>
              </a:solidFill>
            </a:endParaRPr>
          </a:p>
          <a:p>
            <a:endParaRPr lang="en-US" dirty="0">
              <a:solidFill>
                <a:srgbClr val="002060"/>
              </a:solidFill>
            </a:endParaRPr>
          </a:p>
          <a:p>
            <a:r>
              <a:rPr lang="en-US" dirty="0">
                <a:solidFill>
                  <a:srgbClr val="002060"/>
                </a:solidFill>
              </a:rPr>
              <a:t>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80</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noFill/>
          <a:ln>
            <a:solidFill>
              <a:srgbClr val="000000"/>
            </a:solidFill>
            <a:miter lim="800000"/>
            <a:headEnd/>
            <a:tailEnd/>
          </a:ln>
        </p:spPr>
      </p:sp>
      <p:sp>
        <p:nvSpPr>
          <p:cNvPr id="181250"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a:spcBef>
                <a:spcPct val="0"/>
              </a:spcBef>
            </a:pPr>
            <a:r>
              <a:rPr lang="en-US" dirty="0">
                <a:solidFill>
                  <a:srgbClr val="002060"/>
                </a:solidFill>
              </a:rPr>
              <a:t>Narración Completa: </a:t>
            </a:r>
            <a:r>
              <a:rPr lang="es-ES" dirty="0">
                <a:solidFill>
                  <a:srgbClr val="002060"/>
                </a:solidFill>
              </a:rPr>
              <a:t>“¿</a:t>
            </a:r>
            <a:r>
              <a:rPr lang="es-ES" i="1" dirty="0">
                <a:solidFill>
                  <a:srgbClr val="002060"/>
                </a:solidFill>
              </a:rPr>
              <a:t>Es muy </a:t>
            </a:r>
            <a:r>
              <a:rPr lang="es-ES" dirty="0">
                <a:solidFill>
                  <a:srgbClr val="002060"/>
                </a:solidFill>
              </a:rPr>
              <a:t>susceptible a la fatiga? Todo el mundo es susceptible, pero algunos son </a:t>
            </a:r>
            <a:r>
              <a:rPr lang="es-ES" i="1" dirty="0">
                <a:solidFill>
                  <a:srgbClr val="002060"/>
                </a:solidFill>
              </a:rPr>
              <a:t>muy</a:t>
            </a:r>
            <a:r>
              <a:rPr lang="es-ES" dirty="0">
                <a:solidFill>
                  <a:srgbClr val="002060"/>
                </a:solidFill>
              </a:rPr>
              <a:t> susceptibles. El problema es que la mayoría de las personas que son muy susceptibles no lo saben! Hay varias razones para esto. La primera es el sesgo en</a:t>
            </a:r>
            <a:r>
              <a:rPr lang="es-ES" baseline="0" dirty="0">
                <a:solidFill>
                  <a:srgbClr val="002060"/>
                </a:solidFill>
              </a:rPr>
              <a:t> la</a:t>
            </a:r>
            <a:r>
              <a:rPr lang="es-ES" dirty="0">
                <a:solidFill>
                  <a:srgbClr val="002060"/>
                </a:solidFill>
              </a:rPr>
              <a:t> autoevaluación, casi todo el mundo piensa que son conductores buenos, seguros. La mayor parte de la conducción es en solitario, usted no se puede comparar directamente con los demás. Como vimos anteriormente, las autoevaluaciones subjetivas del estado de alerta son pobres. Y la mayoría de las enfermedades del sueño no se diagnostican. La solución es ser </a:t>
            </a:r>
            <a:r>
              <a:rPr lang="es-ES" i="1" dirty="0">
                <a:solidFill>
                  <a:srgbClr val="002060"/>
                </a:solidFill>
              </a:rPr>
              <a:t>honesto</a:t>
            </a:r>
            <a:r>
              <a:rPr lang="es-ES" dirty="0">
                <a:solidFill>
                  <a:srgbClr val="002060"/>
                </a:solidFill>
              </a:rPr>
              <a:t> con uno mismo. Preste atención a las señales de fatiga </a:t>
            </a:r>
            <a:r>
              <a:rPr lang="es-ES" i="1" dirty="0">
                <a:solidFill>
                  <a:srgbClr val="002060"/>
                </a:solidFill>
              </a:rPr>
              <a:t>crónica</a:t>
            </a:r>
            <a:r>
              <a:rPr lang="es-ES" dirty="0">
                <a:solidFill>
                  <a:srgbClr val="002060"/>
                </a:solidFill>
              </a:rPr>
              <a:t>, las señales </a:t>
            </a:r>
            <a:r>
              <a:rPr lang="es-ES" i="1" dirty="0">
                <a:solidFill>
                  <a:srgbClr val="002060"/>
                </a:solidFill>
              </a:rPr>
              <a:t>objetivas</a:t>
            </a:r>
            <a:r>
              <a:rPr lang="es-ES" dirty="0">
                <a:solidFill>
                  <a:srgbClr val="002060"/>
                </a:solidFill>
              </a:rPr>
              <a:t> de la fatiga durante la conducción, así como síntomas de AOS y factores de riesgo. Por último, tenga en cuenta </a:t>
            </a:r>
            <a:r>
              <a:rPr lang="es-ES" i="1" dirty="0">
                <a:solidFill>
                  <a:srgbClr val="002060"/>
                </a:solidFill>
              </a:rPr>
              <a:t>cualquier</a:t>
            </a:r>
            <a:r>
              <a:rPr lang="es-ES" dirty="0">
                <a:solidFill>
                  <a:srgbClr val="002060"/>
                </a:solidFill>
              </a:rPr>
              <a:t> incidente en el que se duerma-en el volante es una </a:t>
            </a:r>
            <a:r>
              <a:rPr lang="es-ES" i="1" dirty="0">
                <a:solidFill>
                  <a:srgbClr val="002060"/>
                </a:solidFill>
              </a:rPr>
              <a:t>bandera roja</a:t>
            </a:r>
            <a:r>
              <a:rPr lang="es-ES" dirty="0">
                <a:solidFill>
                  <a:srgbClr val="002060"/>
                </a:solidFill>
              </a:rPr>
              <a:t>. Si usted ha tenido un incidente, usted está en riesgo de otro, y el siguiente podría ser mucho peor"</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baseline="0" dirty="0"/>
              <a:t>Nota  Adicional del Instructor : A partir del LTCCS (por ejemplo, Starnes, 2006) y otros estudios, la tasa de participación de la fatiga en los choques de un solo vehículo es al menos diez veces mayor que la de los choques de múltiples vehículos. Todo conductor implicado en un choque de un solo vehículo debe preguntarse cuidadosamente si la fatiga fue un factor.</a:t>
            </a:r>
            <a:endParaRPr lang="en-US" baseline="0" dirty="0"/>
          </a:p>
          <a:p>
            <a:pPr marL="0" marR="0" indent="0" algn="l" defTabSz="914400" rtl="0" eaLnBrk="1" fontAlgn="auto" latinLnBrk="0" hangingPunct="1">
              <a:lnSpc>
                <a:spcPct val="100000"/>
              </a:lnSpc>
              <a:spcBef>
                <a:spcPct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Comprobación Opcional en el aprendizaje: Q: En esta sección enlistamos cinco causas en la susceptibilidad individual a la fatiga ¿Puede usted recordar tres de ellos? R: Diferencias en los hábitos relacionados con el sueño, diferencias en la salud y estado físico, uso de medicamentos, las variaciones genéticas naturales, y enfermedades del sueño. "</a:t>
            </a:r>
            <a:endParaRPr lang="en-US" dirty="0">
              <a:solidFill>
                <a:srgbClr val="002060"/>
              </a:solidFill>
            </a:endParaRPr>
          </a:p>
          <a:p>
            <a:pPr marL="0" marR="0" indent="0" algn="l" defTabSz="914400" rtl="0" eaLnBrk="1" fontAlgn="auto" latinLnBrk="0" hangingPunct="1">
              <a:lnSpc>
                <a:spcPct val="100000"/>
              </a:lnSpc>
              <a:spcBef>
                <a:spcPct val="0"/>
              </a:spcBef>
              <a:spcAft>
                <a:spcPts val="0"/>
              </a:spcAft>
              <a:buClrTx/>
              <a:buSzTx/>
              <a:buFontTx/>
              <a:buNone/>
              <a:tabLst/>
              <a:defRPr/>
            </a:pPr>
            <a:endParaRPr lang="en-US" dirty="0">
              <a:solidFill>
                <a:srgbClr val="002060"/>
              </a:solidFill>
            </a:endParaRPr>
          </a:p>
          <a:p>
            <a:pPr>
              <a:spcBef>
                <a:spcPct val="0"/>
              </a:spcBef>
            </a:pPr>
            <a:endParaRPr lang="en-US" dirty="0"/>
          </a:p>
        </p:txBody>
      </p:sp>
      <p:sp>
        <p:nvSpPr>
          <p:cNvPr id="1812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D469E0-B9E3-4300-AF66-036EEE5C710B}" type="slidenum">
              <a:rPr lang="en-US"/>
              <a:pPr fontAlgn="base">
                <a:spcBef>
                  <a:spcPct val="0"/>
                </a:spcBef>
                <a:spcAft>
                  <a:spcPct val="0"/>
                </a:spcAft>
              </a:pPr>
              <a:t>81</a:t>
            </a:fld>
            <a:endParaRPr lang="en-US" dirty="0"/>
          </a:p>
        </p:txBody>
      </p:sp>
    </p:spTree>
    <p:extLst>
      <p:ext uri="{BB962C8B-B14F-4D97-AF65-F5344CB8AC3E}">
        <p14:creationId xmlns:p14="http://schemas.microsoft.com/office/powerpoint/2010/main" val="39041767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bwMode="auto">
          <a:noFill/>
          <a:ln>
            <a:solidFill>
              <a:srgbClr val="000000"/>
            </a:solidFill>
            <a:miter lim="800000"/>
            <a:headEnd/>
            <a:tailEnd/>
          </a:ln>
        </p:spPr>
      </p:sp>
      <p:sp>
        <p:nvSpPr>
          <p:cNvPr id="1832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Respuesta:  c.  </a:t>
            </a:r>
            <a:r>
              <a:rPr lang="es-ES" dirty="0"/>
              <a:t>Las otras describen el sueño "regular“ o no-MOR.</a:t>
            </a:r>
            <a:r>
              <a:rPr lang="en-US" dirty="0"/>
              <a:t> </a:t>
            </a:r>
          </a:p>
          <a:p>
            <a:pPr>
              <a:spcBef>
                <a:spcPct val="0"/>
              </a:spcBef>
            </a:pPr>
            <a:endParaRPr lang="en-US" dirty="0"/>
          </a:p>
          <a:p>
            <a:pPr>
              <a:spcBef>
                <a:spcPct val="0"/>
              </a:spcBef>
            </a:pPr>
            <a:endParaRPr lang="en-US" dirty="0"/>
          </a:p>
        </p:txBody>
      </p:sp>
      <p:sp>
        <p:nvSpPr>
          <p:cNvPr id="1832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72A860D-8E81-4321-90EF-DB153B44B33A}" type="slidenum">
              <a:rPr lang="en-US"/>
              <a:pPr fontAlgn="base">
                <a:spcBef>
                  <a:spcPct val="0"/>
                </a:spcBef>
                <a:spcAft>
                  <a:spcPct val="0"/>
                </a:spcAft>
              </a:pPr>
              <a:t>82</a:t>
            </a:fld>
            <a:endParaRPr lang="en-US" dirty="0"/>
          </a:p>
        </p:txBody>
      </p:sp>
    </p:spTree>
    <p:extLst>
      <p:ext uri="{BB962C8B-B14F-4D97-AF65-F5344CB8AC3E}">
        <p14:creationId xmlns:p14="http://schemas.microsoft.com/office/powerpoint/2010/main" val="28919919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p:cNvSpPr>
          <p:nvPr>
            <p:ph type="sldImg"/>
          </p:nvPr>
        </p:nvSpPr>
        <p:spPr bwMode="auto">
          <a:noFill/>
          <a:ln>
            <a:solidFill>
              <a:srgbClr val="000000"/>
            </a:solidFill>
            <a:miter lim="800000"/>
            <a:headEnd/>
            <a:tailEnd/>
          </a:ln>
        </p:spPr>
      </p:sp>
      <p:sp>
        <p:nvSpPr>
          <p:cNvPr id="1853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Respuesta:  b. </a:t>
            </a:r>
            <a:r>
              <a:rPr lang="es-ES" dirty="0"/>
              <a:t>La privación del sueño, aunque sea por una hora al día, se traduce en una deuda de sueño.</a:t>
            </a:r>
            <a:endParaRPr lang="en-US" dirty="0"/>
          </a:p>
          <a:p>
            <a:pPr>
              <a:spcBef>
                <a:spcPct val="0"/>
              </a:spcBef>
            </a:pPr>
            <a:endParaRPr lang="en-US" dirty="0"/>
          </a:p>
          <a:p>
            <a:pPr>
              <a:spcBef>
                <a:spcPct val="0"/>
              </a:spcBef>
            </a:pPr>
            <a:endParaRPr lang="en-US" dirty="0"/>
          </a:p>
        </p:txBody>
      </p:sp>
      <p:sp>
        <p:nvSpPr>
          <p:cNvPr id="1853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47E4D0-4B82-4A65-87D1-7C8318DA93BC}" type="slidenum">
              <a:rPr lang="en-US"/>
              <a:pPr fontAlgn="base">
                <a:spcBef>
                  <a:spcPct val="0"/>
                </a:spcBef>
                <a:spcAft>
                  <a:spcPct val="0"/>
                </a:spcAft>
              </a:pPr>
              <a:t>83</a:t>
            </a:fld>
            <a:endParaRPr lang="en-US" dirty="0"/>
          </a:p>
        </p:txBody>
      </p:sp>
    </p:spTree>
    <p:extLst>
      <p:ext uri="{BB962C8B-B14F-4D97-AF65-F5344CB8AC3E}">
        <p14:creationId xmlns:p14="http://schemas.microsoft.com/office/powerpoint/2010/main" val="38795087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p:cNvSpPr>
          <p:nvPr>
            <p:ph type="sldImg"/>
          </p:nvPr>
        </p:nvSpPr>
        <p:spPr bwMode="auto">
          <a:noFill/>
          <a:ln>
            <a:solidFill>
              <a:srgbClr val="000000"/>
            </a:solidFill>
            <a:miter lim="800000"/>
            <a:headEnd/>
            <a:tailEnd/>
          </a:ln>
        </p:spPr>
      </p:sp>
      <p:sp>
        <p:nvSpPr>
          <p:cNvPr id="1873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Respuesta:  a.    </a:t>
            </a:r>
          </a:p>
          <a:p>
            <a:pPr>
              <a:spcBef>
                <a:spcPct val="0"/>
              </a:spcBef>
            </a:pPr>
            <a:endParaRPr lang="en-US" dirty="0"/>
          </a:p>
          <a:p>
            <a:pPr>
              <a:spcBef>
                <a:spcPct val="0"/>
              </a:spcBef>
            </a:pPr>
            <a:endParaRPr lang="en-US" dirty="0"/>
          </a:p>
        </p:txBody>
      </p:sp>
      <p:sp>
        <p:nvSpPr>
          <p:cNvPr id="1873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C2005D7-1CF5-430D-898F-C7A57D2EF34B}" type="slidenum">
              <a:rPr lang="en-US"/>
              <a:pPr fontAlgn="base">
                <a:spcBef>
                  <a:spcPct val="0"/>
                </a:spcBef>
                <a:spcAft>
                  <a:spcPct val="0"/>
                </a:spcAft>
              </a:pPr>
              <a:t>84</a:t>
            </a:fld>
            <a:endParaRPr lang="en-US" dirty="0"/>
          </a:p>
        </p:txBody>
      </p:sp>
    </p:spTree>
    <p:extLst>
      <p:ext uri="{BB962C8B-B14F-4D97-AF65-F5344CB8AC3E}">
        <p14:creationId xmlns:p14="http://schemas.microsoft.com/office/powerpoint/2010/main" val="30058662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bwMode="auto">
          <a:noFill/>
          <a:ln>
            <a:solidFill>
              <a:srgbClr val="000000"/>
            </a:solidFill>
            <a:miter lim="800000"/>
            <a:headEnd/>
            <a:tailEnd/>
          </a:ln>
        </p:spPr>
      </p:sp>
      <p:sp>
        <p:nvSpPr>
          <p:cNvPr id="1894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Respuesta: a. La AOS afecta la respiración y por lo tanto, el oxígeno que llega al cerebro. Los otros normalmente no lo hacen.</a:t>
            </a:r>
            <a:endParaRPr lang="en-US" dirty="0"/>
          </a:p>
        </p:txBody>
      </p:sp>
      <p:sp>
        <p:nvSpPr>
          <p:cNvPr id="1894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54AE9A9-4C9D-4F7A-B480-650C6C46CE27}" type="slidenum">
              <a:rPr lang="en-US"/>
              <a:pPr fontAlgn="base">
                <a:spcBef>
                  <a:spcPct val="0"/>
                </a:spcBef>
                <a:spcAft>
                  <a:spcPct val="0"/>
                </a:spcAft>
              </a:pPr>
              <a:t>85</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p:cNvSpPr>
          <p:nvPr>
            <p:ph type="sldImg"/>
          </p:nvPr>
        </p:nvSpPr>
        <p:spPr bwMode="auto">
          <a:noFill/>
          <a:ln>
            <a:solidFill>
              <a:srgbClr val="000000"/>
            </a:solidFill>
            <a:miter lim="800000"/>
            <a:headEnd/>
            <a:tailEnd/>
          </a:ln>
        </p:spPr>
      </p:sp>
      <p:sp>
        <p:nvSpPr>
          <p:cNvPr id="1914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Respuesta: d. Un tamaño de cuello grande es un factor de riesgo.</a:t>
            </a:r>
            <a:endParaRPr lang="en-US" dirty="0"/>
          </a:p>
        </p:txBody>
      </p:sp>
      <p:sp>
        <p:nvSpPr>
          <p:cNvPr id="1914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020C174-7D8D-4210-94F6-A10F9EC5C57B}" type="slidenum">
              <a:rPr lang="en-US"/>
              <a:pPr fontAlgn="base">
                <a:spcBef>
                  <a:spcPct val="0"/>
                </a:spcBef>
                <a:spcAft>
                  <a:spcPct val="0"/>
                </a:spcAft>
              </a:pPr>
              <a:t>86</a:t>
            </a:fld>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p:cNvSpPr>
          <p:nvPr>
            <p:ph type="sldImg"/>
          </p:nvPr>
        </p:nvSpPr>
        <p:spPr bwMode="auto">
          <a:noFill/>
          <a:ln>
            <a:solidFill>
              <a:srgbClr val="000000"/>
            </a:solidFill>
            <a:miter lim="800000"/>
            <a:headEnd/>
            <a:tailEnd/>
          </a:ln>
        </p:spPr>
      </p:sp>
      <p:sp>
        <p:nvSpPr>
          <p:cNvPr id="19353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 dirty="0"/>
              <a:t>Narración Completa: “La Lección 3 de la Educación del Conductor, aborda la Salud, Bienestar, Drogas y Medicamentos."</a:t>
            </a:r>
            <a:endParaRPr lang="en-US" dirty="0"/>
          </a:p>
          <a:p>
            <a:pPr>
              <a:spcBef>
                <a:spcPct val="0"/>
              </a:spcBef>
            </a:pPr>
            <a:endParaRPr lang="en-US" dirty="0"/>
          </a:p>
        </p:txBody>
      </p:sp>
      <p:sp>
        <p:nvSpPr>
          <p:cNvPr id="1935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CC374-80AA-4172-ACF6-4927991F4D82}" type="slidenum">
              <a:rPr lang="en-US"/>
              <a:pPr fontAlgn="base">
                <a:spcBef>
                  <a:spcPct val="0"/>
                </a:spcBef>
                <a:spcAft>
                  <a:spcPct val="0"/>
                </a:spcAft>
              </a:pPr>
              <a:t>87</a:t>
            </a:fld>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p:cNvSpPr>
          <p:nvPr>
            <p:ph type="sldImg"/>
          </p:nvPr>
        </p:nvSpPr>
        <p:spPr bwMode="auto">
          <a:noFill/>
          <a:ln>
            <a:solidFill>
              <a:srgbClr val="000000"/>
            </a:solidFill>
            <a:miter lim="800000"/>
            <a:headEnd/>
            <a:tailEnd/>
          </a:ln>
        </p:spPr>
      </p:sp>
      <p:sp>
        <p:nvSpPr>
          <p:cNvPr id="1955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"El tema de la Salud y el Bienestar abarca su importancia, las claves personales para el bienestar, la dieta y la nutrición, el ejercicio, el peso, el tabaquismo, el estrés, las relaciones personales y los pasos hacia el cambio de comportamiento".</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marL="0" lvl="0" indent="0">
              <a:buNone/>
            </a:pPr>
            <a:endParaRPr lang="en-US" sz="1200" kern="1200" dirty="0">
              <a:solidFill>
                <a:schemeClr val="tx1"/>
              </a:solidFill>
              <a:latin typeface="+mn-lt"/>
              <a:ea typeface="+mn-ea"/>
              <a:cs typeface="+mn-cs"/>
            </a:endParaRPr>
          </a:p>
          <a:p>
            <a:pPr marL="0" lvl="0" indent="0">
              <a:buNone/>
            </a:pPr>
            <a:r>
              <a:rPr lang="es-ES" sz="1200" kern="1200" dirty="0">
                <a:solidFill>
                  <a:schemeClr val="tx1"/>
                </a:solidFill>
                <a:latin typeface="+mn-lt"/>
                <a:ea typeface="+mn-ea"/>
                <a:cs typeface="+mn-cs"/>
              </a:rPr>
              <a:t>Nota adicional para el instructor:</a:t>
            </a:r>
          </a:p>
          <a:p>
            <a:pPr marL="0" lvl="0" indent="0">
              <a:buNone/>
            </a:pPr>
            <a:r>
              <a:rPr lang="es-ES" sz="1200" kern="1200" dirty="0">
                <a:solidFill>
                  <a:schemeClr val="tx1"/>
                </a:solidFill>
                <a:latin typeface="+mn-lt"/>
                <a:ea typeface="+mn-ea"/>
                <a:cs typeface="+mn-cs"/>
              </a:rPr>
              <a:t>Los objetivos de aprendizaje para esta sección incluyen:</a:t>
            </a:r>
          </a:p>
          <a:p>
            <a:pPr marL="0" lvl="0" indent="0">
              <a:buNone/>
            </a:pPr>
            <a:r>
              <a:rPr lang="es-ES" sz="1200" kern="1200" dirty="0">
                <a:solidFill>
                  <a:schemeClr val="tx1"/>
                </a:solidFill>
                <a:latin typeface="+mn-lt"/>
                <a:ea typeface="+mn-ea"/>
                <a:cs typeface="+mn-cs"/>
              </a:rPr>
              <a:t>(K) Reconocer los beneficios personales de la salud y el bienestar</a:t>
            </a:r>
          </a:p>
          <a:p>
            <a:pPr marL="0" lvl="0" indent="0">
              <a:buNone/>
            </a:pPr>
            <a:r>
              <a:rPr lang="es-ES" sz="1200" kern="1200" dirty="0">
                <a:solidFill>
                  <a:schemeClr val="tx1"/>
                </a:solidFill>
                <a:latin typeface="+mn-lt"/>
                <a:ea typeface="+mn-ea"/>
                <a:cs typeface="+mn-cs"/>
              </a:rPr>
              <a:t>(K, A) Reconocer y valorar cinco claves personales para el bienestar</a:t>
            </a:r>
          </a:p>
          <a:p>
            <a:pPr marL="0" lvl="0" indent="0">
              <a:buNone/>
            </a:pPr>
            <a:r>
              <a:rPr lang="es-ES" sz="1200" kern="1200" dirty="0">
                <a:solidFill>
                  <a:schemeClr val="tx1"/>
                </a:solidFill>
                <a:latin typeface="+mn-lt"/>
                <a:ea typeface="+mn-ea"/>
                <a:cs typeface="+mn-cs"/>
              </a:rPr>
              <a:t>(K) Reconocer la incidencia aproximada de las principales amenazas para la salud (p. ej., tener sobrepeso, fumar) entre los conductores de autotransporte</a:t>
            </a:r>
          </a:p>
          <a:p>
            <a:pPr marL="0" lvl="0" indent="0">
              <a:buNone/>
            </a:pPr>
            <a:r>
              <a:rPr lang="es-ES" sz="1200" kern="1200" dirty="0">
                <a:solidFill>
                  <a:schemeClr val="tx1"/>
                </a:solidFill>
                <a:latin typeface="+mn-lt"/>
                <a:ea typeface="+mn-ea"/>
                <a:cs typeface="+mn-cs"/>
              </a:rPr>
              <a:t>(K) Reconocer los efectos sociales e individuales de los malos comportamientos de salud (p. ej., mala alimentación, falta de ejercicio, sobrepeso, tabaquismo, estrés, malas relaciones personales)</a:t>
            </a:r>
          </a:p>
          <a:p>
            <a:pPr marL="0" lvl="0" indent="0">
              <a:buNone/>
            </a:pPr>
            <a:r>
              <a:rPr lang="es-ES" sz="1200" kern="1200" dirty="0">
                <a:solidFill>
                  <a:schemeClr val="tx1"/>
                </a:solidFill>
                <a:latin typeface="+mn-lt"/>
                <a:ea typeface="+mn-ea"/>
                <a:cs typeface="+mn-cs"/>
              </a:rPr>
              <a:t>(K) Reconocer los comportamientos que apoyan el bienestar; es decir, buena alimentación, actividad física, peso normal, no fumar, manejo del estrés, relaciones positivas</a:t>
            </a:r>
          </a:p>
          <a:p>
            <a:pPr marL="0" lvl="0" indent="0">
              <a:buNone/>
            </a:pPr>
            <a:r>
              <a:rPr lang="es-ES" sz="1200" kern="1200" dirty="0">
                <a:solidFill>
                  <a:schemeClr val="tx1"/>
                </a:solidFill>
                <a:latin typeface="+mn-lt"/>
                <a:ea typeface="+mn-ea"/>
                <a:cs typeface="+mn-cs"/>
              </a:rPr>
              <a:t>(K) Reconocer cinco pasos para el cambio de comportamiento</a:t>
            </a:r>
          </a:p>
          <a:p>
            <a:pPr marL="0" lvl="0" indent="0">
              <a:buNone/>
            </a:pPr>
            <a:r>
              <a:rPr lang="es-ES" sz="1200" kern="1200" dirty="0">
                <a:solidFill>
                  <a:schemeClr val="tx1"/>
                </a:solidFill>
                <a:latin typeface="+mn-lt"/>
                <a:ea typeface="+mn-ea"/>
                <a:cs typeface="+mn-cs"/>
              </a:rPr>
              <a:t>(S) Aplicar los conocimientos sobre salud y bienestar a la autoadministración personal</a:t>
            </a:r>
          </a:p>
          <a:p>
            <a:pPr marL="0" lvl="0" indent="0">
              <a:buNone/>
            </a:pPr>
            <a:r>
              <a:rPr lang="es-ES" sz="1200" kern="1200" dirty="0">
                <a:solidFill>
                  <a:schemeClr val="tx1"/>
                </a:solidFill>
                <a:latin typeface="+mn-lt"/>
                <a:ea typeface="+mn-ea"/>
                <a:cs typeface="+mn-cs"/>
              </a:rPr>
              <a:t>(A) Valorar el bienestar y los comportamientos que facilitan el bienestar</a:t>
            </a:r>
            <a:endParaRPr lang="en-US" sz="1200" kern="1200" dirty="0">
              <a:solidFill>
                <a:schemeClr val="tx1"/>
              </a:solidFill>
              <a:latin typeface="+mn-lt"/>
              <a:ea typeface="+mn-ea"/>
              <a:cs typeface="+mn-cs"/>
            </a:endParaRPr>
          </a:p>
          <a:p>
            <a:pPr marL="228600" indent="-228600">
              <a:spcBef>
                <a:spcPct val="0"/>
              </a:spcBef>
              <a:buAutoNum type="alphaUcParenBoth"/>
            </a:pPr>
            <a:endParaRPr lang="en-US" sz="1200" kern="1200" dirty="0">
              <a:solidFill>
                <a:schemeClr val="tx1"/>
              </a:solidFill>
              <a:latin typeface="+mn-lt"/>
              <a:ea typeface="+mn-ea"/>
              <a:cs typeface="+mn-cs"/>
            </a:endParaRPr>
          </a:p>
          <a:p>
            <a:pPr marL="228600" indent="-228600">
              <a:spcBef>
                <a:spcPct val="0"/>
              </a:spcBef>
              <a:buAutoNum type="alphaUcParenBoth"/>
            </a:pPr>
            <a:endParaRPr lang="en-US" sz="1200" kern="1200" dirty="0">
              <a:solidFill>
                <a:schemeClr val="tx1"/>
              </a:solidFill>
              <a:latin typeface="+mn-lt"/>
              <a:ea typeface="+mn-ea"/>
              <a:cs typeface="+mn-cs"/>
            </a:endParaRPr>
          </a:p>
          <a:p>
            <a:pPr marL="228600" indent="-228600">
              <a:spcBef>
                <a:spcPct val="0"/>
              </a:spcBef>
              <a:buAutoNum type="alphaUcParenBoth"/>
            </a:pPr>
            <a:endParaRPr lang="en-US" sz="1200" kern="1200" dirty="0">
              <a:solidFill>
                <a:schemeClr val="tx1"/>
              </a:solidFill>
              <a:latin typeface="+mn-lt"/>
              <a:ea typeface="+mn-ea"/>
              <a:cs typeface="+mn-cs"/>
            </a:endParaRPr>
          </a:p>
          <a:p>
            <a:pPr marL="228600" indent="-228600">
              <a:spcBef>
                <a:spcPct val="0"/>
              </a:spcBef>
              <a:buAutoNum type="alphaUcParenBoth"/>
            </a:pPr>
            <a:endParaRPr lang="en-US" sz="1200" kern="1200" dirty="0">
              <a:solidFill>
                <a:schemeClr val="tx1"/>
              </a:solidFill>
              <a:latin typeface="+mn-lt"/>
              <a:ea typeface="+mn-ea"/>
              <a:cs typeface="+mn-cs"/>
            </a:endParaRPr>
          </a:p>
          <a:p>
            <a:pPr marL="228600" indent="-228600">
              <a:spcBef>
                <a:spcPct val="0"/>
              </a:spcBef>
              <a:buAutoNum type="alphaUcParenBoth"/>
            </a:pPr>
            <a:endParaRPr lang="en-US" sz="1200" kern="1200" dirty="0">
              <a:solidFill>
                <a:schemeClr val="tx1"/>
              </a:solidFill>
              <a:latin typeface="+mn-lt"/>
              <a:ea typeface="+mn-ea"/>
              <a:cs typeface="+mn-cs"/>
            </a:endParaRPr>
          </a:p>
          <a:p>
            <a:pPr marL="228600" indent="-228600">
              <a:spcBef>
                <a:spcPct val="0"/>
              </a:spcBef>
              <a:buAutoNum type="alphaUcParenBoth"/>
            </a:pPr>
            <a:endParaRPr lang="en-US" sz="1200" kern="1200" dirty="0">
              <a:solidFill>
                <a:schemeClr val="tx1"/>
              </a:solidFill>
              <a:latin typeface="+mn-lt"/>
              <a:ea typeface="+mn-ea"/>
              <a:cs typeface="+mn-cs"/>
            </a:endParaRPr>
          </a:p>
          <a:p>
            <a:pPr marL="228600" indent="-228600">
              <a:spcBef>
                <a:spcPct val="0"/>
              </a:spcBef>
              <a:buAutoNum type="alphaUcParenBoth"/>
            </a:pPr>
            <a:endParaRPr lang="en-US" dirty="0">
              <a:solidFill>
                <a:srgbClr val="002060"/>
              </a:solidFill>
            </a:endParaRPr>
          </a:p>
        </p:txBody>
      </p:sp>
      <p:sp>
        <p:nvSpPr>
          <p:cNvPr id="1955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A8D76D0-FCC0-43B3-B547-FA6B1EEA49C7}" type="slidenum">
              <a:rPr lang="en-US"/>
              <a:pPr fontAlgn="base">
                <a:spcBef>
                  <a:spcPct val="0"/>
                </a:spcBef>
                <a:spcAft>
                  <a:spcPct val="0"/>
                </a:spcAft>
              </a:pPr>
              <a:t>88</a:t>
            </a:fld>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p:cNvSpPr>
            <a:spLocks noGrp="1" noRot="1" noChangeAspect="1"/>
          </p:cNvSpPr>
          <p:nvPr>
            <p:ph type="sldImg"/>
          </p:nvPr>
        </p:nvSpPr>
        <p:spPr bwMode="auto">
          <a:noFill/>
          <a:ln>
            <a:solidFill>
              <a:srgbClr val="000000"/>
            </a:solidFill>
            <a:miter lim="800000"/>
            <a:headEnd/>
            <a:tailEnd/>
          </a:ln>
        </p:spPr>
      </p:sp>
      <p:sp>
        <p:nvSpPr>
          <p:cNvPr id="197634"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a:spcBef>
                <a:spcPct val="0"/>
              </a:spcBef>
            </a:pPr>
            <a:r>
              <a:rPr lang="es-ES" dirty="0"/>
              <a:t>Narración Completa: “Salud y bienestar: ¿Qué hay en ello para usted? ¡Mucho! Su salud afecta cómo se ve y se siente, su estado de alerta y desempeño mientras conduce, su longevidad en el trabajo y su expectativa de vida. Un estudio encontró que algunos comportamientos nocivos para la salud y otros indicadores eran aproximadamente el </a:t>
            </a:r>
            <a:r>
              <a:rPr lang="es-ES" i="1" dirty="0"/>
              <a:t>doble</a:t>
            </a:r>
            <a:r>
              <a:rPr lang="es-ES" dirty="0"/>
              <a:t> de comunes entre los conductores de autotransporte que en la población general. Esto incluía comportamientos como fumar y condiciones médicas relacionadas con el comportamiento como la presión arterial alta”.</a:t>
            </a:r>
            <a:endParaRPr lang="en-US" dirty="0"/>
          </a:p>
          <a:p>
            <a:pPr>
              <a:spcBef>
                <a:spcPct val="0"/>
              </a:spcBef>
            </a:pPr>
            <a:r>
              <a:rPr lang="en-US" dirty="0">
                <a:solidFill>
                  <a:srgbClr val="002060"/>
                </a:solidFill>
              </a:rPr>
              <a:t>_______</a:t>
            </a:r>
          </a:p>
          <a:p>
            <a:pPr>
              <a:spcBef>
                <a:spcPct val="0"/>
              </a:spcBef>
            </a:pPr>
            <a:endParaRPr lang="en-US" dirty="0"/>
          </a:p>
          <a:p>
            <a:pPr>
              <a:spcBef>
                <a:spcPct val="0"/>
              </a:spcBef>
            </a:pPr>
            <a:r>
              <a:rPr lang="es-ES" dirty="0"/>
              <a:t>Información Adicional:</a:t>
            </a:r>
          </a:p>
          <a:p>
            <a:pPr>
              <a:spcBef>
                <a:spcPct val="0"/>
              </a:spcBef>
            </a:pPr>
            <a:r>
              <a:rPr lang="es-ES" dirty="0"/>
              <a:t>Estudio citado: Roberts &amp; York (2000), estudio patrocinado por el U.S. DOT y realizado por el National Private Truck Council (NPTC). Ejemplos de porcentajes citados en el informe:</a:t>
            </a:r>
          </a:p>
          <a:p>
            <a:pPr>
              <a:spcBef>
                <a:spcPct val="0"/>
              </a:spcBef>
            </a:pPr>
            <a:r>
              <a:rPr lang="es-ES" dirty="0"/>
              <a:t>Tabaquismo: ~50 % de los camioneros frente a ~25 % de la población general.</a:t>
            </a:r>
          </a:p>
          <a:p>
            <a:pPr>
              <a:spcBef>
                <a:spcPct val="0"/>
              </a:spcBef>
            </a:pPr>
            <a:r>
              <a:rPr lang="es-ES" dirty="0"/>
              <a:t>Sobrepeso: &gt;70% de los camioneros frente a ~32% de la población general [en 1994; mayor hoy]</a:t>
            </a:r>
          </a:p>
          <a:p>
            <a:pPr>
              <a:spcBef>
                <a:spcPct val="0"/>
              </a:spcBef>
            </a:pPr>
            <a:r>
              <a:rPr lang="es-ES" dirty="0"/>
              <a:t>Presión arterial alta: ~44 % de los conductores de camiones frente a ~26 % de la población general.</a:t>
            </a:r>
            <a:endParaRPr lang="en-US" dirty="0"/>
          </a:p>
          <a:p>
            <a:pPr>
              <a:spcBef>
                <a:spcPct val="0"/>
              </a:spcBef>
            </a:pPr>
            <a:endParaRPr lang="en-US" dirty="0"/>
          </a:p>
          <a:p>
            <a:pPr>
              <a:spcBef>
                <a:spcPct val="0"/>
              </a:spcBef>
            </a:pPr>
            <a:r>
              <a:rPr lang="es-ES" dirty="0"/>
              <a:t>Datos preliminares de una encuesta del Instituto Nacional de Seguridad y Salud Ocupacional (NIOSH) de 2011:</a:t>
            </a:r>
          </a:p>
          <a:p>
            <a:pPr>
              <a:spcBef>
                <a:spcPct val="0"/>
              </a:spcBef>
            </a:pPr>
            <a:r>
              <a:rPr lang="es-ES" dirty="0"/>
              <a:t>Tabaquismo: 46 % de los camioneros frente al 21 % de la población de los EUA</a:t>
            </a:r>
          </a:p>
          <a:p>
            <a:pPr>
              <a:spcBef>
                <a:spcPct val="0"/>
              </a:spcBef>
            </a:pPr>
            <a:r>
              <a:rPr lang="es-ES" dirty="0"/>
              <a:t>Obesos: 65% frente a 34%</a:t>
            </a:r>
          </a:p>
          <a:p>
            <a:pPr>
              <a:spcBef>
                <a:spcPct val="0"/>
              </a:spcBef>
            </a:pPr>
            <a:r>
              <a:rPr lang="es-ES" dirty="0"/>
              <a:t>Salud “regular” o “mala” (autoevaluada): 18 % frente a 10 %</a:t>
            </a:r>
          </a:p>
          <a:p>
            <a:pPr>
              <a:spcBef>
                <a:spcPct val="0"/>
              </a:spcBef>
            </a:pPr>
            <a:r>
              <a:rPr lang="es-ES" dirty="0"/>
              <a:t>Diabetes: 14% frente a 8%.</a:t>
            </a:r>
            <a:endParaRPr lang="en-US" dirty="0"/>
          </a:p>
          <a:p>
            <a:pPr>
              <a:spcBef>
                <a:spcPct val="0"/>
              </a:spcBef>
            </a:pPr>
            <a:endParaRPr lang="en-US" dirty="0"/>
          </a:p>
          <a:p>
            <a:pPr>
              <a:spcBef>
                <a:spcPct val="0"/>
              </a:spcBef>
            </a:pPr>
            <a:endParaRPr lang="en-US" dirty="0"/>
          </a:p>
        </p:txBody>
      </p:sp>
      <p:sp>
        <p:nvSpPr>
          <p:cNvPr id="1976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BF11A3-75A7-4895-8719-CB00EACAB46C}" type="slidenum">
              <a:rPr lang="en-US"/>
              <a:pPr fontAlgn="base">
                <a:spcBef>
                  <a:spcPct val="0"/>
                </a:spcBef>
                <a:spcAft>
                  <a:spcPct val="0"/>
                </a:spcAft>
              </a:pPr>
              <a:t>89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“Nuestra introducción continúa con algunos conceptos básicos sobre el estado de alerta, el sueño, el bienestar y el desempeño en la conducción. Discutiremos su importancia para la salud y la seguridad. Definiremos el estado de alerta y el bienestar y mostraremos cuales son los beneficios de un buen sueño. Finalmente, hablaremos sobre la </a:t>
            </a:r>
            <a:r>
              <a:rPr lang="es-ES" i="1" dirty="0">
                <a:solidFill>
                  <a:srgbClr val="002060"/>
                </a:solidFill>
              </a:rPr>
              <a:t>higiene del sueño</a:t>
            </a:r>
            <a:r>
              <a:rPr lang="es-ES" dirty="0">
                <a:solidFill>
                  <a:srgbClr val="002060"/>
                </a:solidFill>
              </a:rPr>
              <a:t>, que es la autoadministración desde la perspectiva del sueño y la salud”.</a:t>
            </a:r>
            <a:endParaRPr lang="en-US" dirty="0">
              <a:solidFill>
                <a:srgbClr val="002060"/>
              </a:solidFill>
            </a:endParaRPr>
          </a:p>
          <a:p>
            <a:endParaRPr lang="en-US" baseline="0" dirty="0"/>
          </a:p>
          <a:p>
            <a:pPr lvl="0"/>
            <a:r>
              <a:rPr lang="en-US" dirty="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Nota adicional para el instructor:</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Los objetivos de aprendizaje para esta sección incluyen: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(K) Reconocer hechos relacionados con la importancia del sueño, el estado de alerta y el bienestar para los conductores de VDA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(K) Reconocer las definiciones de </a:t>
            </a:r>
            <a:r>
              <a:rPr lang="es-ES" i="1" dirty="0">
                <a:solidFill>
                  <a:srgbClr val="002060"/>
                </a:solidFill>
              </a:rPr>
              <a:t>alerta, bienestar e higiene del sueño</a:t>
            </a:r>
            <a:r>
              <a:rPr lang="es-ES" dirty="0">
                <a:solidFill>
                  <a:srgbClr val="00206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(K) Reconocer las relaciones entre el sueño, el estado de alerta, desempeño, bienestar y felicidad.</a:t>
            </a:r>
          </a:p>
          <a:p>
            <a:pPr marL="228600" marR="0" lvl="0" indent="-228600" algn="l" defTabSz="914400" rtl="0" eaLnBrk="1" fontAlgn="auto" latinLnBrk="0" hangingPunct="1">
              <a:lnSpc>
                <a:spcPct val="100000"/>
              </a:lnSpc>
              <a:spcBef>
                <a:spcPts val="0"/>
              </a:spcBef>
              <a:spcAft>
                <a:spcPts val="0"/>
              </a:spcAft>
              <a:buClrTx/>
              <a:buSzTx/>
              <a:buFontTx/>
              <a:buAutoNum type="alphaUcParenBoth"/>
              <a:tabLst/>
              <a:defRPr/>
            </a:pPr>
            <a:r>
              <a:rPr lang="es-ES" dirty="0">
                <a:solidFill>
                  <a:srgbClr val="002060"/>
                </a:solidFill>
              </a:rPr>
              <a:t>Valorar los beneficios personales y de seguridad del sueño, el estado de alerta y el bienestar.</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(A) Aceptar la responsabilidad personal de autoadministrar el estado de alerta.</a:t>
            </a:r>
            <a:endParaRPr lang="en-US"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Comentario adicional: Los conceptos presentados en esta sección son generales y tienen la intención de ayudar a establecer la apreciación del conductor sobre la importancia de la administración de la fatiga, antes de pasar a un contenido más sustantivo.</a:t>
            </a:r>
            <a:endParaRPr lang="en-US" dirty="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9</a:t>
            </a:fld>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p:cNvSpPr>
          <p:nvPr>
            <p:ph type="sldImg"/>
          </p:nvPr>
        </p:nvSpPr>
        <p:spPr bwMode="auto">
          <a:noFill/>
          <a:ln>
            <a:solidFill>
              <a:srgbClr val="000000"/>
            </a:solidFill>
            <a:miter lim="800000"/>
            <a:headEnd/>
            <a:tailEnd/>
          </a:ln>
        </p:spPr>
      </p:sp>
      <p:sp>
        <p:nvSpPr>
          <p:cNvPr id="1996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"Hay por lo menos cinco claves para el bienestar. Comience con una dieta nutritiva. Otras claves son el ejercicio, sueño, otros comportamientos positivos (como </a:t>
            </a:r>
            <a:r>
              <a:rPr lang="es-ES" i="1" dirty="0"/>
              <a:t>no</a:t>
            </a:r>
            <a:r>
              <a:rPr lang="es-ES" dirty="0"/>
              <a:t> fumar), y las relaciones positivas. Cambiar su comportamiento en estas cinco áreas traerá bienestar personal, un mejor desempeño y una mayor felicidad a su vida."</a:t>
            </a:r>
            <a:endParaRPr lang="en-US" dirty="0"/>
          </a:p>
          <a:p>
            <a:pPr>
              <a:spcBef>
                <a:spcPct val="0"/>
              </a:spcBef>
            </a:pPr>
            <a:endParaRPr lang="en-US" dirty="0"/>
          </a:p>
        </p:txBody>
      </p:sp>
      <p:sp>
        <p:nvSpPr>
          <p:cNvPr id="1996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F7487E-A190-4C71-A27F-A71DDCA84B69}" type="slidenum">
              <a:rPr lang="en-US"/>
              <a:pPr fontAlgn="base">
                <a:spcBef>
                  <a:spcPct val="0"/>
                </a:spcBef>
                <a:spcAft>
                  <a:spcPct val="0"/>
                </a:spcAft>
              </a:pPr>
              <a:t>90</a:t>
            </a:fld>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p:cNvSpPr>
          <p:nvPr>
            <p:ph type="sldImg"/>
          </p:nvPr>
        </p:nvSpPr>
        <p:spPr bwMode="auto">
          <a:noFill/>
          <a:ln>
            <a:solidFill>
              <a:srgbClr val="000000"/>
            </a:solidFill>
            <a:miter lim="800000"/>
            <a:headEnd/>
            <a:tailEnd/>
          </a:ln>
        </p:spPr>
      </p:sp>
      <p:sp>
        <p:nvSpPr>
          <p:cNvPr id="2017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"Comencemos con la dieta y la nutrición. La gente come hoy demasiada comida, demasiada grasa y sal en exceso. Una encuesta a los conductores de autotransporte (en</a:t>
            </a:r>
            <a:r>
              <a:rPr lang="es-ES" baseline="0" dirty="0"/>
              <a:t> los EUA)</a:t>
            </a:r>
            <a:r>
              <a:rPr lang="es-ES" dirty="0"/>
              <a:t> encontró que sus comidas favoritas son la carne y las hamburguesas! La mayoría de las principales causas de muerte están relacionadas con lo que la gente come. Muchos alimentos fritos y procesados ​​</a:t>
            </a:r>
            <a:r>
              <a:rPr lang="es-ES" i="1" dirty="0"/>
              <a:t>no</a:t>
            </a:r>
            <a:r>
              <a:rPr lang="es-ES" dirty="0"/>
              <a:t> son saludables. </a:t>
            </a:r>
            <a:r>
              <a:rPr lang="es-ES" i="1" dirty="0"/>
              <a:t>Buenos</a:t>
            </a:r>
            <a:r>
              <a:rPr lang="es-ES" dirty="0"/>
              <a:t> alimentos incluyen granos, frutas, verduras, productos lácteos bajos en grasa, carnes magras, pescado y frutos secos ".</a:t>
            </a:r>
            <a:endParaRPr lang="en-US" dirty="0"/>
          </a:p>
          <a:p>
            <a:pPr>
              <a:spcBef>
                <a:spcPct val="0"/>
              </a:spcBef>
            </a:pPr>
            <a:r>
              <a:rPr lang="en-US" dirty="0">
                <a:solidFill>
                  <a:srgbClr val="002060"/>
                </a:solidFill>
              </a:rPr>
              <a:t>_______</a:t>
            </a:r>
          </a:p>
          <a:p>
            <a:pPr>
              <a:spcBef>
                <a:spcPct val="0"/>
              </a:spcBef>
            </a:pPr>
            <a:endParaRPr lang="en-US" dirty="0"/>
          </a:p>
          <a:p>
            <a:pPr marL="0" marR="0" indent="0" algn="l" defTabSz="914400" rtl="0" eaLnBrk="1" fontAlgn="auto" latinLnBrk="0" hangingPunct="1">
              <a:lnSpc>
                <a:spcPct val="100000"/>
              </a:lnSpc>
              <a:spcBef>
                <a:spcPct val="0"/>
              </a:spcBef>
              <a:spcAft>
                <a:spcPts val="0"/>
              </a:spcAft>
              <a:buClrTx/>
              <a:buSzTx/>
              <a:buFontTx/>
              <a:buNone/>
              <a:tabLst/>
              <a:defRPr/>
            </a:pPr>
            <a:r>
              <a:rPr lang="en-US" dirty="0"/>
              <a:t>Encuesta citada:  Holmes et al. (1996), in Krueger et al., (2007)</a:t>
            </a:r>
          </a:p>
          <a:p>
            <a:pPr>
              <a:spcBef>
                <a:spcPct val="0"/>
              </a:spcBef>
            </a:pPr>
            <a:endParaRPr lang="en-US" dirty="0"/>
          </a:p>
          <a:p>
            <a:pPr>
              <a:spcBef>
                <a:spcPct val="0"/>
              </a:spcBef>
            </a:pPr>
            <a:endParaRPr lang="en-US" dirty="0"/>
          </a:p>
        </p:txBody>
      </p:sp>
      <p:sp>
        <p:nvSpPr>
          <p:cNvPr id="2017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6F7DA6-E664-4A0F-85CB-D9D315A860D6}" type="slidenum">
              <a:rPr lang="en-US"/>
              <a:pPr fontAlgn="base">
                <a:spcBef>
                  <a:spcPct val="0"/>
                </a:spcBef>
                <a:spcAft>
                  <a:spcPct val="0"/>
                </a:spcAft>
              </a:pPr>
              <a:t>91</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p:cNvSpPr>
          <p:nvPr>
            <p:ph type="sldImg"/>
          </p:nvPr>
        </p:nvSpPr>
        <p:spPr bwMode="auto">
          <a:noFill/>
          <a:ln>
            <a:solidFill>
              <a:srgbClr val="000000"/>
            </a:solidFill>
            <a:miter lim="800000"/>
            <a:headEnd/>
            <a:tailEnd/>
          </a:ln>
        </p:spPr>
      </p:sp>
      <p:sp>
        <p:nvSpPr>
          <p:cNvPr id="203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"Establezca algunas metas conductuales simples para su dieta. En primer lugar, </a:t>
            </a:r>
            <a:r>
              <a:rPr lang="es-ES" i="1" dirty="0">
                <a:solidFill>
                  <a:srgbClr val="002060"/>
                </a:solidFill>
              </a:rPr>
              <a:t>esfuércese por Cinco.</a:t>
            </a:r>
            <a:r>
              <a:rPr lang="es-ES" dirty="0">
                <a:solidFill>
                  <a:srgbClr val="002060"/>
                </a:solidFill>
              </a:rPr>
              <a:t> Eso es, 5 porciones de frutas o verduras al día. Reemplace las grasas malas (como papas fritas) con grasas buenas (como frutos secos). Reemplace los carbohidratos malos (por ejemplo, dulces y papas) con carbohidratos buenos (como granos enteros). Además, reemplace las bebidas dulces con agua simple".</a:t>
            </a:r>
            <a:endParaRPr lang="en-US" dirty="0">
              <a:solidFill>
                <a:srgbClr val="002060"/>
              </a:solidFill>
            </a:endParaRPr>
          </a:p>
          <a:p>
            <a:pPr>
              <a:spcBef>
                <a:spcPct val="0"/>
              </a:spcBef>
            </a:pPr>
            <a:endParaRPr lang="en-US" dirty="0"/>
          </a:p>
        </p:txBody>
      </p:sp>
      <p:sp>
        <p:nvSpPr>
          <p:cNvPr id="2037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20A55EA-9CCF-495E-9A3B-AF6F6E6760DE}" type="slidenum">
              <a:rPr lang="en-US"/>
              <a:pPr fontAlgn="base">
                <a:spcBef>
                  <a:spcPct val="0"/>
                </a:spcBef>
                <a:spcAft>
                  <a:spcPct val="0"/>
                </a:spcAft>
              </a:pPr>
              <a:t>92</a:t>
            </a:fld>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p:cNvSpPr>
            <a:spLocks noGrp="1" noRot="1" noChangeAspect="1"/>
          </p:cNvSpPr>
          <p:nvPr>
            <p:ph type="sldImg"/>
          </p:nvPr>
        </p:nvSpPr>
        <p:spPr bwMode="auto">
          <a:noFill/>
          <a:ln>
            <a:solidFill>
              <a:srgbClr val="000000"/>
            </a:solidFill>
            <a:miter lim="800000"/>
            <a:headEnd/>
            <a:tailEnd/>
          </a:ln>
        </p:spPr>
      </p:sp>
      <p:sp>
        <p:nvSpPr>
          <p:cNvPr id="2058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"Junto con la dieta, </a:t>
            </a:r>
            <a:r>
              <a:rPr lang="es-ES" i="1" dirty="0">
                <a:solidFill>
                  <a:srgbClr val="002060"/>
                </a:solidFill>
              </a:rPr>
              <a:t>el ejercicio </a:t>
            </a:r>
            <a:r>
              <a:rPr lang="es-ES" dirty="0">
                <a:solidFill>
                  <a:srgbClr val="002060"/>
                </a:solidFill>
              </a:rPr>
              <a:t>es probablemente el comportamiento de bienestar más importante. Los expertos en salud recomiendan 2.5 horas a la semana de ejercicio aeróbico, como caminar, además de ejercicios de fortalecimiento muscular dos veces por semana. El ejercicio tiene muchos beneficios. Mejora la digestión, reduce el peso, aumenta el nivel de energía, el ánimo y la autoestima, reduce el estrés y mejora el sueño (mientras lo haga 3 o más horas antes de acostarse). El ejercicio también reduce los riesgos de enfermedades. Esto incluye diabetes, enfermedades del corazón, osteoporosis, artritis, e incluso algunos tipos de cáncer ".</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Recomendaciones del Ejercicio de los Centros para el Control y la Prevención de Enfermedades de los EUA</a:t>
            </a:r>
            <a:endParaRPr lang="en-US" dirty="0"/>
          </a:p>
        </p:txBody>
      </p:sp>
      <p:sp>
        <p:nvSpPr>
          <p:cNvPr id="2058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B4B1141-F0B4-4084-B979-6C0466A67435}" type="slidenum">
              <a:rPr lang="en-US"/>
              <a:pPr fontAlgn="base">
                <a:spcBef>
                  <a:spcPct val="0"/>
                </a:spcBef>
                <a:spcAft>
                  <a:spcPct val="0"/>
                </a:spcAft>
              </a:pPr>
              <a:t>93</a:t>
            </a:fld>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p:spPr>
      </p:sp>
      <p:sp>
        <p:nvSpPr>
          <p:cNvPr id="2078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“Aquí hay</a:t>
            </a:r>
            <a:r>
              <a:rPr lang="es-ES" baseline="0" dirty="0">
                <a:solidFill>
                  <a:srgbClr val="002060"/>
                </a:solidFill>
              </a:rPr>
              <a:t> </a:t>
            </a:r>
            <a:r>
              <a:rPr lang="es-ES" dirty="0">
                <a:solidFill>
                  <a:srgbClr val="002060"/>
                </a:solidFill>
              </a:rPr>
              <a:t>algunas estrategias para hacer más ejercicio. Haga caminatas de 10 minutos dos veces o más al día. Haga ejercicio con </a:t>
            </a:r>
            <a:r>
              <a:rPr lang="es-ES" i="1" dirty="0">
                <a:solidFill>
                  <a:srgbClr val="002060"/>
                </a:solidFill>
              </a:rPr>
              <a:t>más</a:t>
            </a:r>
            <a:r>
              <a:rPr lang="es-ES" dirty="0">
                <a:solidFill>
                  <a:srgbClr val="002060"/>
                </a:solidFill>
              </a:rPr>
              <a:t> vigor los fines de semana. Lleve equipo de ejercicio (como una cuerda de saltar, bicicleta, o pesas) con usted durante sus viajes. Mantenga un </a:t>
            </a:r>
            <a:r>
              <a:rPr lang="es-ES" i="1" dirty="0">
                <a:solidFill>
                  <a:srgbClr val="002060"/>
                </a:solidFill>
              </a:rPr>
              <a:t>registro</a:t>
            </a:r>
            <a:r>
              <a:rPr lang="es-ES" dirty="0">
                <a:solidFill>
                  <a:srgbClr val="002060"/>
                </a:solidFill>
              </a:rPr>
              <a:t> de su ejercicio, tal vez sólo márquelo en su calendario. Establezca metas diarias y semanales ¡Lo más importante es saber lo que te gusta y hágalo! "</a:t>
            </a: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endParaRPr lang="en-US" b="1" dirty="0">
              <a:solidFill>
                <a:srgbClr val="002060"/>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a:solidFill>
                  <a:srgbClr val="002060"/>
                </a:solidFill>
              </a:rPr>
              <a:t>Información adicional: Caminata</a:t>
            </a:r>
            <a:r>
              <a:rPr lang="en-US" baseline="0" dirty="0">
                <a:solidFill>
                  <a:srgbClr val="002060"/>
                </a:solidFill>
              </a:rPr>
              <a:t> alrededor de un tractor con semirremolque 50 veces = 3.2 Km!</a:t>
            </a:r>
            <a:endParaRPr lang="en-US" dirty="0"/>
          </a:p>
          <a:p>
            <a:pPr>
              <a:spcBef>
                <a:spcPct val="0"/>
              </a:spcBef>
            </a:pPr>
            <a:endParaRPr lang="en-US" b="1" dirty="0">
              <a:solidFill>
                <a:srgbClr val="002060"/>
              </a:solidFill>
            </a:endParaRPr>
          </a:p>
          <a:p>
            <a:pPr>
              <a:spcBef>
                <a:spcPct val="0"/>
              </a:spcBef>
            </a:pPr>
            <a:endParaRPr lang="en-US" dirty="0"/>
          </a:p>
        </p:txBody>
      </p:sp>
      <p:sp>
        <p:nvSpPr>
          <p:cNvPr id="2078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B97EC6-CA2F-439B-8074-8C7BD2F80507}" type="slidenum">
              <a:rPr lang="en-US"/>
              <a:pPr fontAlgn="base">
                <a:spcBef>
                  <a:spcPct val="0"/>
                </a:spcBef>
                <a:spcAft>
                  <a:spcPct val="0"/>
                </a:spcAft>
              </a:pPr>
              <a:t>94</a:t>
            </a:fld>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p:cNvSpPr>
          <p:nvPr>
            <p:ph type="sldImg"/>
          </p:nvPr>
        </p:nvSpPr>
        <p:spPr bwMode="auto">
          <a:noFill/>
          <a:ln>
            <a:solidFill>
              <a:srgbClr val="000000"/>
            </a:solidFill>
            <a:miter lim="800000"/>
            <a:headEnd/>
            <a:tailEnd/>
          </a:ln>
        </p:spPr>
      </p:sp>
      <p:sp>
        <p:nvSpPr>
          <p:cNvPr id="209922"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marL="0" marR="0" lvl="2"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Narración Completa: " Si usted no hace ejercicio y come una dieta saludable, usted probablemente tiene</a:t>
            </a:r>
            <a:r>
              <a:rPr lang="es-ES" baseline="0" dirty="0">
                <a:solidFill>
                  <a:srgbClr val="002060"/>
                </a:solidFill>
              </a:rPr>
              <a:t> </a:t>
            </a:r>
            <a:r>
              <a:rPr lang="es-ES" dirty="0">
                <a:solidFill>
                  <a:srgbClr val="002060"/>
                </a:solidFill>
              </a:rPr>
              <a:t>sobrepeso. Alrededor de la mitad de los conductores de autotransporte de los EUA son obesos y otro 25 % tiene sobrepeso. </a:t>
            </a:r>
            <a:r>
              <a:rPr lang="en-US" dirty="0"/>
              <a:t>En México ~74% mayores de 15 años  hombres y mujeres</a:t>
            </a:r>
            <a:r>
              <a:rPr lang="en-US" baseline="0" dirty="0"/>
              <a:t> (Organización Mundial de Salud)</a:t>
            </a:r>
            <a:endParaRPr lang="en-US" dirty="0"/>
          </a:p>
          <a:p>
            <a:pPr>
              <a:spcBef>
                <a:spcPct val="0"/>
              </a:spcBef>
            </a:pPr>
            <a:r>
              <a:rPr lang="es-ES" dirty="0">
                <a:solidFill>
                  <a:srgbClr val="002060"/>
                </a:solidFill>
              </a:rPr>
              <a:t>El Índice de masa corporal , o IMC, es una medida de cuan gordo o delgado usted es. Tome su peso en kilogramos y divídalo por la altura en metros </a:t>
            </a:r>
            <a:r>
              <a:rPr lang="es-ES" i="1" dirty="0">
                <a:solidFill>
                  <a:srgbClr val="002060"/>
                </a:solidFill>
              </a:rPr>
              <a:t>al cuadrado</a:t>
            </a:r>
            <a:r>
              <a:rPr lang="es-ES" dirty="0">
                <a:solidFill>
                  <a:srgbClr val="002060"/>
                </a:solidFill>
              </a:rPr>
              <a:t>. Un IMC de menos de 25 es normal. De 25 a 30 significa que tiene sobrepeso. Un IMC por encima de 30 significa que es obeso.  Tener sobrepeso u obesidad aumenta los riesgos de enfermedades del corazón, presión arterial alta, diabetes, AOS, choques relacionados con dormirse-en-el -volante y con una condición médica, otras lesiones, e incluso algunos tipos de cáncer. Hay sólo dos estrategias para perder peso: dieta y ejercicio " .</a:t>
            </a: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endParaRPr lang="en-US" dirty="0">
              <a:solidFill>
                <a:srgbClr val="0033CC"/>
              </a:solidFill>
            </a:endParaRPr>
          </a:p>
          <a:p>
            <a:pPr>
              <a:spcBef>
                <a:spcPct val="0"/>
              </a:spcBef>
            </a:pPr>
            <a:r>
              <a:rPr lang="en-US" dirty="0"/>
              <a:t>Estudios sobre el Peso:  Korelitz et al. (1993), Hickman et al. (in press).</a:t>
            </a:r>
          </a:p>
          <a:p>
            <a:pPr>
              <a:spcBef>
                <a:spcPct val="0"/>
              </a:spcBef>
            </a:pPr>
            <a:endParaRPr lang="en-US" dirty="0"/>
          </a:p>
          <a:p>
            <a:pPr>
              <a:spcBef>
                <a:spcPct val="0"/>
              </a:spcBef>
            </a:pPr>
            <a:endParaRPr lang="en-US" dirty="0"/>
          </a:p>
          <a:p>
            <a:pPr>
              <a:spcBef>
                <a:spcPct val="0"/>
              </a:spcBef>
            </a:pPr>
            <a:r>
              <a:rPr lang="es-ES" dirty="0"/>
              <a:t>Información adicional: Datos preliminares de una encuesta en el 2011 del Instituto Nacional de Seguridad y Salud Ocupacional (NIOSH) muestran porcentajes aún más altos de sobrepeso y obesidad para conductores de vehículos de autotransporte : 89% con sobrepeso frente a 68% de los adultos en Estados Unidos,  y el 65% son obesos frente al 34% de adultos en los EUA.</a:t>
            </a:r>
            <a:endParaRPr lang="en-US" dirty="0"/>
          </a:p>
          <a:p>
            <a:pPr>
              <a:spcBef>
                <a:spcPct val="0"/>
              </a:spcBef>
            </a:pPr>
            <a:endParaRPr lang="en-US" dirty="0"/>
          </a:p>
          <a:p>
            <a:pPr>
              <a:spcBef>
                <a:spcPct val="0"/>
              </a:spcBef>
            </a:pPr>
            <a:r>
              <a:rPr lang="es-ES" dirty="0"/>
              <a:t>Para determinar el índice de masa corporal (IMC) en unidades inglesas, se multiplica 703 veces su peso en kilogramos dividido por su altura en pulgadas al cuadrado.</a:t>
            </a:r>
            <a:endParaRPr lang="en-US" dirty="0"/>
          </a:p>
          <a:p>
            <a:pPr>
              <a:spcBef>
                <a:spcPct val="0"/>
              </a:spcBef>
            </a:pPr>
            <a:endParaRPr lang="en-US" dirty="0"/>
          </a:p>
          <a:p>
            <a:pPr>
              <a:spcBef>
                <a:spcPct val="0"/>
              </a:spcBef>
            </a:pPr>
            <a:r>
              <a:rPr lang="es-ES" dirty="0"/>
              <a:t>Conductores obesos son menos proclives a usar los cinturones de seguridad, tal vez porque los cinturones son incómodos para ellos. Esto los pone en un riesgo aún mayor. Fuente: Wiegand et al, 2008.</a:t>
            </a:r>
            <a:endParaRPr lang="en-US" dirty="0"/>
          </a:p>
        </p:txBody>
      </p:sp>
      <p:sp>
        <p:nvSpPr>
          <p:cNvPr id="2099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BCBF279-43D4-4457-BC0A-C88D27C47B12}" type="slidenum">
              <a:rPr lang="en-US"/>
              <a:pPr fontAlgn="base">
                <a:spcBef>
                  <a:spcPct val="0"/>
                </a:spcBef>
                <a:spcAft>
                  <a:spcPct val="0"/>
                </a:spcAft>
              </a:pPr>
              <a:t>95</a:t>
            </a:fld>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a:spcBef>
                <a:spcPct val="0"/>
              </a:spcBef>
            </a:pPr>
            <a:r>
              <a:rPr lang="es-ES" dirty="0"/>
              <a:t>Narración Completa: "Fumar, junto con otros usos del tabaco, es la principal causa prevenible de enfermedad, muerte y discapacidad. Alrededor del 20% de los estadounidenses fuman Vs el 15% de Mexicanos, pero casi la mitad de los choferes de vehículos de autotransporte</a:t>
            </a:r>
            <a:r>
              <a:rPr lang="es-ES" baseline="0" dirty="0"/>
              <a:t> </a:t>
            </a:r>
            <a:r>
              <a:rPr lang="es-ES" dirty="0"/>
              <a:t>lo </a:t>
            </a:r>
            <a:r>
              <a:rPr lang="es-MX" noProof="0" dirty="0"/>
              <a:t>hacen. Fumar causa cáncer de pulmón, EPOC y otras enfermedades pulmonares, enfermedades del corazón y muchas otras condiciones médicas. Fumar también cuesta a cada fumador más de US$1,000 al año en gastos médicos en promedio. Fumar reduce el flujo de oxígeno al cerebro y empeora la AOS. Para dejar de fumar, consulte a su médico. También puede llamar al </a:t>
            </a:r>
            <a:r>
              <a:rPr lang="es-MX" sz="1200" noProof="0" dirty="0"/>
              <a:t>01 800 911 2000 (México), </a:t>
            </a:r>
            <a:r>
              <a:rPr lang="es-MX" sz="1200" kern="1200" noProof="0" dirty="0">
                <a:solidFill>
                  <a:schemeClr val="tx1"/>
                </a:solidFill>
                <a:effectLst/>
                <a:latin typeface="+mn-lt"/>
                <a:ea typeface="+mn-ea"/>
                <a:cs typeface="+mn-cs"/>
              </a:rPr>
              <a:t>1-800-QUIT-NOW o visite </a:t>
            </a:r>
            <a:r>
              <a:rPr lang="es-MX" sz="1200" i="1" u="sng" kern="1200" noProof="0" dirty="0">
                <a:solidFill>
                  <a:schemeClr val="tx1"/>
                </a:solidFill>
                <a:effectLst/>
                <a:latin typeface="+mn-lt"/>
                <a:ea typeface="+mn-ea"/>
                <a:cs typeface="+mn-cs"/>
                <a:hlinkClick r:id="rId3"/>
              </a:rPr>
              <a:t>www.smokefree.gov</a:t>
            </a:r>
            <a:r>
              <a:rPr lang="es-MX" sz="1200" kern="1200" noProof="0" dirty="0">
                <a:solidFill>
                  <a:schemeClr val="tx1"/>
                </a:solidFill>
                <a:effectLst/>
                <a:latin typeface="+mn-lt"/>
                <a:ea typeface="+mn-ea"/>
                <a:cs typeface="+mn-cs"/>
              </a:rPr>
              <a:t> o </a:t>
            </a:r>
            <a:r>
              <a:rPr lang="es-MX" sz="1200" u="sng" kern="1200" noProof="0" dirty="0">
                <a:solidFill>
                  <a:schemeClr val="tx1"/>
                </a:solidFill>
                <a:effectLst/>
                <a:latin typeface="+mn-lt"/>
                <a:ea typeface="+mn-ea"/>
                <a:cs typeface="+mn-cs"/>
                <a:hlinkClick r:id="rId4"/>
              </a:rPr>
              <a:t>www.hc-sc.gc.ca</a:t>
            </a:r>
            <a:r>
              <a:rPr lang="es-MX" sz="1200" kern="1200" noProof="0" dirty="0">
                <a:solidFill>
                  <a:schemeClr val="tx1"/>
                </a:solidFill>
                <a:effectLst/>
                <a:latin typeface="+mn-lt"/>
                <a:ea typeface="+mn-ea"/>
                <a:cs typeface="+mn-cs"/>
              </a:rPr>
              <a:t> p</a:t>
            </a:r>
            <a:r>
              <a:rPr lang="es-MX" sz="1200" noProof="0" dirty="0"/>
              <a:t>or la línea para dejar de fumar en su provincia.</a:t>
            </a:r>
            <a:endParaRPr lang="es-MX" noProof="0" dirty="0"/>
          </a:p>
          <a:p>
            <a:pPr>
              <a:spcBef>
                <a:spcPct val="0"/>
              </a:spcBef>
            </a:pPr>
            <a:r>
              <a:rPr lang="es-MX" noProof="0" dirty="0">
                <a:solidFill>
                  <a:srgbClr val="002060"/>
                </a:solidFill>
              </a:rPr>
              <a:t>_______</a:t>
            </a:r>
          </a:p>
          <a:p>
            <a:pPr>
              <a:spcBef>
                <a:spcPct val="0"/>
              </a:spcBef>
            </a:pPr>
            <a:endParaRPr lang="en-US" dirty="0">
              <a:solidFill>
                <a:srgbClr val="0033CC"/>
              </a:solidFill>
            </a:endParaRPr>
          </a:p>
          <a:p>
            <a:pPr>
              <a:spcBef>
                <a:spcPct val="0"/>
              </a:spcBef>
            </a:pPr>
            <a:r>
              <a:rPr lang="es-ES" dirty="0"/>
              <a:t>Información adicional:</a:t>
            </a:r>
          </a:p>
          <a:p>
            <a:pPr>
              <a:spcBef>
                <a:spcPct val="0"/>
              </a:spcBef>
            </a:pPr>
            <a:endParaRPr lang="es-ES" dirty="0"/>
          </a:p>
          <a:p>
            <a:pPr>
              <a:spcBef>
                <a:spcPct val="0"/>
              </a:spcBef>
            </a:pPr>
            <a:r>
              <a:rPr lang="es-ES" dirty="0"/>
              <a:t>EPOC = Enfermedad Pulmonar Obstructiva Crónica. </a:t>
            </a:r>
          </a:p>
          <a:p>
            <a:pPr>
              <a:spcBef>
                <a:spcPct val="0"/>
              </a:spcBef>
            </a:pPr>
            <a:endParaRPr lang="es-ES" dirty="0"/>
          </a:p>
          <a:p>
            <a:pPr>
              <a:spcBef>
                <a:spcPct val="0"/>
              </a:spcBef>
            </a:pPr>
            <a:r>
              <a:rPr lang="es-ES" dirty="0"/>
              <a:t>Estadísticas de fumadores: Datos preliminares de una encuesta del 2011 del Instituto Nacional de Seguridad y Salud Ocupacional (NIOSH): 46% de los conductores de vehículos de autotransporte</a:t>
            </a:r>
            <a:r>
              <a:rPr lang="es-ES" baseline="0" dirty="0"/>
              <a:t> </a:t>
            </a:r>
            <a:r>
              <a:rPr lang="es-ES" dirty="0"/>
              <a:t>encuestados fumaban, frente al 21% de los adultos estadounidenses y 16% de mexicanos. En una encuesta de casi 3,000 conductores de camiones, Korelitz et al. (1993) encontraron que el 54% fumaba, comparado con el 28% de todos los varones EUA. y el 25% de las mujeres de la época. </a:t>
            </a:r>
          </a:p>
          <a:p>
            <a:pPr>
              <a:spcBef>
                <a:spcPct val="0"/>
              </a:spcBef>
            </a:pPr>
            <a:endParaRPr lang="es-ES" dirty="0"/>
          </a:p>
          <a:p>
            <a:pPr>
              <a:spcBef>
                <a:spcPct val="0"/>
              </a:spcBef>
            </a:pPr>
            <a:r>
              <a:rPr lang="es-ES" dirty="0"/>
              <a:t>Datos sobre los costos médicos de American Lung Association.</a:t>
            </a:r>
          </a:p>
        </p:txBody>
      </p:sp>
      <p:sp>
        <p:nvSpPr>
          <p:cNvPr id="2119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086858E-765D-4207-981C-18EBBF676311}" type="slidenum">
              <a:rPr lang="en-US"/>
              <a:pPr fontAlgn="base">
                <a:spcBef>
                  <a:spcPct val="0"/>
                </a:spcBef>
                <a:spcAft>
                  <a:spcPct val="0"/>
                </a:spcAft>
              </a:pPr>
              <a:t>96</a:t>
            </a:fld>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p:cNvSpPr>
            <a:spLocks noGrp="1" noRot="1" noChangeAspect="1"/>
          </p:cNvSpPr>
          <p:nvPr>
            <p:ph type="sldImg"/>
          </p:nvPr>
        </p:nvSpPr>
        <p:spPr bwMode="auto">
          <a:noFill/>
          <a:ln>
            <a:solidFill>
              <a:srgbClr val="000000"/>
            </a:solidFill>
            <a:miter lim="800000"/>
            <a:headEnd/>
            <a:tailEnd/>
          </a:ln>
        </p:spPr>
      </p:sp>
      <p:sp>
        <p:nvSpPr>
          <p:cNvPr id="2140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“¡Conducir un vehículo de autotransporte puede ser estresante! El trabajo implica largas horas, luchar contra el tráfico,  presión en la agenda, y aislamiento de familiares y amigos. Un estudio encontró que el estrés de los conductores de autotransporte es mayor que el 90% de la población. Los </a:t>
            </a:r>
            <a:r>
              <a:rPr lang="es-ES" i="1" dirty="0">
                <a:solidFill>
                  <a:srgbClr val="002060"/>
                </a:solidFill>
              </a:rPr>
              <a:t>síntomas del estrés </a:t>
            </a:r>
            <a:r>
              <a:rPr lang="es-ES" dirty="0">
                <a:solidFill>
                  <a:srgbClr val="002060"/>
                </a:solidFill>
              </a:rPr>
              <a:t>incluyen dolores de cabeza, enfermedades del sueño, dificultad para concentrarse, mal humor, dolor de estómago, insatisfacción laboral y </a:t>
            </a:r>
            <a:r>
              <a:rPr lang="en-US" dirty="0"/>
              <a:t>Desánimo</a:t>
            </a:r>
            <a:r>
              <a:rPr lang="es-ES" dirty="0">
                <a:solidFill>
                  <a:srgbClr val="002060"/>
                </a:solidFill>
              </a:rPr>
              <a:t>".</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a:t>Estudio citado en la narración:  Orris et al, 1997.  </a:t>
            </a:r>
          </a:p>
          <a:p>
            <a:pPr>
              <a:spcBef>
                <a:spcPct val="0"/>
              </a:spcBef>
            </a:pPr>
            <a:endParaRPr lang="en-US" dirty="0">
              <a:solidFill>
                <a:srgbClr val="002060"/>
              </a:solidFill>
            </a:endParaRPr>
          </a:p>
          <a:p>
            <a:pPr>
              <a:spcBef>
                <a:spcPct val="0"/>
              </a:spcBef>
            </a:pPr>
            <a:endParaRPr lang="en-US" dirty="0"/>
          </a:p>
        </p:txBody>
      </p:sp>
      <p:sp>
        <p:nvSpPr>
          <p:cNvPr id="2140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5E6137-8366-4A41-A9F5-94AF8E8F93CB}" type="slidenum">
              <a:rPr lang="en-US"/>
              <a:pPr fontAlgn="base">
                <a:spcBef>
                  <a:spcPct val="0"/>
                </a:spcBef>
                <a:spcAft>
                  <a:spcPct val="0"/>
                </a:spcAft>
              </a:pPr>
              <a:t>97</a:t>
            </a:fld>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p:cNvSpPr>
            <a:spLocks noGrp="1" noRot="1" noChangeAspect="1"/>
          </p:cNvSpPr>
          <p:nvPr>
            <p:ph type="sldImg"/>
          </p:nvPr>
        </p:nvSpPr>
        <p:spPr bwMode="auto">
          <a:noFill/>
          <a:ln>
            <a:solidFill>
              <a:srgbClr val="000000"/>
            </a:solidFill>
            <a:miter lim="800000"/>
            <a:headEnd/>
            <a:tailEnd/>
          </a:ln>
        </p:spPr>
      </p:sp>
      <p:sp>
        <p:nvSpPr>
          <p:cNvPr id="216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"Existen estrategias efectivas para lidiar con el estrés. Acoja una actitud y comportamientos positivos relacionados con el sueño, la dieta y el ejercicio. Relájese un poco. Logre un equilibrio entre el trabajo y su vida personal. Persiga intereses personales, por ejemplo, lleve un libro que desee leer en sus viajes. Encuentre y mantenga una red de apoyo de familiares, amigos y compañeros de trabajo. Busque maneras de mejorar su entorno de trabajo de manera constructiva. Por ejemplo, opte por detenerse en plazas de viaje en las que ha obtenido un buen descanso y comidas nutritivas. Por último, tome en serio relajarse! Aprenda sobre </a:t>
            </a:r>
            <a:r>
              <a:rPr lang="es-ES" i="1" dirty="0">
                <a:solidFill>
                  <a:srgbClr val="002060"/>
                </a:solidFill>
              </a:rPr>
              <a:t>la relajación mediante la respiración  </a:t>
            </a:r>
            <a:r>
              <a:rPr lang="es-ES" dirty="0">
                <a:solidFill>
                  <a:srgbClr val="002060"/>
                </a:solidFill>
              </a:rPr>
              <a:t>y trátelo. Haga caminatas cortas, medite, lea - experimente hasta encontrar un método que funcione mejor para usted."</a:t>
            </a:r>
            <a:endParaRPr lang="en-US" dirty="0">
              <a:solidFill>
                <a:srgbClr val="002060"/>
              </a:solidFill>
            </a:endParaRPr>
          </a:p>
        </p:txBody>
      </p:sp>
      <p:sp>
        <p:nvSpPr>
          <p:cNvPr id="216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7E1A45F-5E36-4ED3-B224-8D9B4C15CF32}" type="slidenum">
              <a:rPr lang="en-US"/>
              <a:pPr fontAlgn="base">
                <a:spcBef>
                  <a:spcPct val="0"/>
                </a:spcBef>
                <a:spcAft>
                  <a:spcPct val="0"/>
                </a:spcAft>
              </a:pPr>
              <a:t>98</a:t>
            </a:fld>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Image Placeholder 1"/>
          <p:cNvSpPr>
            <a:spLocks noGrp="1" noRot="1" noChangeAspect="1"/>
          </p:cNvSpPr>
          <p:nvPr>
            <p:ph type="sldImg"/>
          </p:nvPr>
        </p:nvSpPr>
        <p:spPr bwMode="auto">
          <a:noFill/>
          <a:ln>
            <a:solidFill>
              <a:srgbClr val="000000"/>
            </a:solidFill>
            <a:miter lim="800000"/>
            <a:headEnd/>
            <a:tailEnd/>
          </a:ln>
        </p:spPr>
      </p:sp>
      <p:sp>
        <p:nvSpPr>
          <p:cNvPr id="2181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“El bienestar incluye relaciones personales positivas con familiares y amigos. Una encuesta de conductores de autotransporte encontró que la falta de tiempo para la familia es la mayor preocupación de la salud individual y bienestar. Por lo tanto, aproveche al máximo el tiempo que tienen juntos! Otras relaciones personales son importantes también. Esto incluye la familia política, vecinos, compañeros de trabajo y clientes. En el lado negativo, los problemas personales y familiares del conductor a veces llevan a una conducción insegura y a accidentes. Para sostener relaciones positivas, manténgase en contacto y comuníquese con familiares y amigos. Valore y fomente cada relación. Haga cosas divertidas juntos como ir a dar un paseo familiar . Sea positivo y muestre su apoyo a los demás. “</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Información adicional. Encuesta: Roberts &amp; York, 2000. Las diez principales preocupaciones en la salud del conductor basado en una encuesta de 448 choferes de vehículos de autotransporte</a:t>
            </a:r>
            <a:r>
              <a:rPr lang="es-ES" baseline="0" dirty="0"/>
              <a:t> </a:t>
            </a:r>
            <a:r>
              <a:rPr lang="es-ES" dirty="0"/>
              <a:t>(en orden): la falta de tiempo para la familia, la falta de ejercicio, el peso,  fatiga, mala alimentación, el estrés, la falta de sueño, enfermedades del corazón, cáncer, presión arterial alta. Por supuesto, las respuestas de la encuesta son subjetivas.</a:t>
            </a:r>
            <a:endParaRPr lang="en-US" dirty="0"/>
          </a:p>
          <a:p>
            <a:pPr>
              <a:spcBef>
                <a:spcPct val="0"/>
              </a:spcBef>
            </a:pPr>
            <a:r>
              <a:rPr lang="en-US" dirty="0"/>
              <a:t> </a:t>
            </a:r>
          </a:p>
          <a:p>
            <a:pPr>
              <a:spcBef>
                <a:spcPct val="0"/>
              </a:spcBef>
            </a:pPr>
            <a:r>
              <a:rPr lang="en-US" dirty="0"/>
              <a:t> </a:t>
            </a:r>
          </a:p>
        </p:txBody>
      </p:sp>
      <p:sp>
        <p:nvSpPr>
          <p:cNvPr id="2181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049C30-30AD-4425-80C5-373C8B7DBC3D}" type="slidenum">
              <a:rPr lang="en-US"/>
              <a:pPr fontAlgn="base">
                <a:spcBef>
                  <a:spcPct val="0"/>
                </a:spcBef>
                <a:spcAft>
                  <a:spcPct val="0"/>
                </a:spcAft>
              </a:pPr>
              <a:t>99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a:t>Click to edit Master title style</a:t>
            </a:r>
          </a:p>
        </p:txBody>
      </p:sp>
      <p:sp>
        <p:nvSpPr>
          <p:cNvPr id="7" name="Footer Placeholder 4"/>
          <p:cNvSpPr>
            <a:spLocks noGrp="1"/>
          </p:cNvSpPr>
          <p:nvPr>
            <p:ph type="ftr" sz="quarter" idx="10"/>
          </p:nvPr>
        </p:nvSpPr>
        <p:spPr>
          <a:xfrm>
            <a:off x="3124200" y="6400800"/>
            <a:ext cx="2895600" cy="365125"/>
          </a:xfrm>
          <a:prstGeom prst="rect">
            <a:avLst/>
          </a:prstGeom>
        </p:spPr>
        <p:txBody>
          <a:bodyPr/>
          <a:lstStyle>
            <a:lvl1pPr>
              <a:defRPr dirty="0"/>
            </a:lvl1pPr>
          </a:lstStyle>
          <a:p>
            <a:pPr>
              <a:defRPr/>
            </a:pPr>
            <a:endParaRPr lang="en-US" dirty="0"/>
          </a:p>
        </p:txBody>
      </p:sp>
      <p:sp>
        <p:nvSpPr>
          <p:cNvPr id="8" name="Slide Number Placeholder 5"/>
          <p:cNvSpPr>
            <a:spLocks noGrp="1"/>
          </p:cNvSpPr>
          <p:nvPr>
            <p:ph type="sldNum" sz="quarter" idx="11"/>
          </p:nvPr>
        </p:nvSpPr>
        <p:spPr>
          <a:xfrm>
            <a:off x="6705600" y="6400800"/>
            <a:ext cx="2133600" cy="365125"/>
          </a:xfrm>
          <a:prstGeom prst="rect">
            <a:avLst/>
          </a:prstGeom>
        </p:spPr>
        <p:txBody>
          <a:bodyPr/>
          <a:lstStyle>
            <a:lvl1pPr>
              <a:defRPr smtClean="0"/>
            </a:lvl1pPr>
          </a:lstStyle>
          <a:p>
            <a:pPr>
              <a:defRPr/>
            </a:pPr>
            <a:fld id="{85839348-6D7C-44EF-9D02-6ED4315368EF}" type="slidenum">
              <a:rPr lang="en-US"/>
              <a:pPr>
                <a:defRPr/>
              </a:pPr>
              <a:t>‹#›</a:t>
            </a:fld>
            <a:endParaRPr lang="en-US"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6287" y="5498357"/>
            <a:ext cx="2619313" cy="1359643"/>
          </a:xfrm>
          <a:prstGeom prst="rect">
            <a:avLst/>
          </a:prstGeom>
        </p:spPr>
      </p:pic>
    </p:spTree>
    <p:extLst>
      <p:ext uri="{BB962C8B-B14F-4D97-AF65-F5344CB8AC3E}">
        <p14:creationId xmlns:p14="http://schemas.microsoft.com/office/powerpoint/2010/main" val="371398409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CAA53A-982B-4659-8BA9-D96BB1A6FDAA}" type="slidenum">
              <a:rPr lang="en-US" smtClean="0"/>
              <a:pPr/>
              <a:t>‹#›</a:t>
            </a:fld>
            <a:endParaRPr lang="en-US" dirty="0"/>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9"/>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1"/>
            <a:ext cx="84582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229100"/>
            <a:ext cx="84582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fld id="{F7D7BA39-A665-43BC-AF65-45502234B94F}" type="datetime1">
              <a:rPr lang="en-US" smtClean="0"/>
              <a:pPr>
                <a:defRPr/>
              </a:pPr>
              <a:t>8/5/2025</a:t>
            </a:fld>
            <a:endParaRPr lang="en-US" dirty="0"/>
          </a:p>
        </p:txBody>
      </p:sp>
      <p:sp>
        <p:nvSpPr>
          <p:cNvPr id="6" name="Footer Placeholder 5"/>
          <p:cNvSpPr>
            <a:spLocks noGrp="1" noChangeArrowheads="1"/>
          </p:cNvSpPr>
          <p:nvPr>
            <p:ph type="ftr" sz="quarter" idx="11"/>
          </p:nvPr>
        </p:nvSpPr>
        <p:spPr>
          <a:xfrm>
            <a:off x="3124201" y="6245225"/>
            <a:ext cx="2895600" cy="476250"/>
          </a:xfrm>
          <a:prstGeom prst="rect">
            <a:avLst/>
          </a:prstGeom>
          <a:ln/>
        </p:spPr>
        <p:txBody>
          <a:bodyPr lIns="91426" tIns="45712" rIns="91426" bIns="45712"/>
          <a:lstStyle>
            <a:lvl1pPr>
              <a:defRPr/>
            </a:lvl1pPr>
          </a:lstStyle>
          <a:p>
            <a:pPr>
              <a:defRPr/>
            </a:pPr>
            <a:endParaRPr lang="en-US" dirty="0"/>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2CAA53A-982B-4659-8BA9-D96BB1A6FDAA}" type="slidenum">
              <a:rPr lang="en-US" smtClean="0"/>
              <a:pPr/>
              <a:t>‹#›</a:t>
            </a:fld>
            <a:endParaRPr lang="en-US" dirty="0"/>
          </a:p>
        </p:txBody>
      </p:sp>
    </p:spTree>
    <p:extLst>
      <p:ext uri="{BB962C8B-B14F-4D97-AF65-F5344CB8AC3E}">
        <p14:creationId xmlns:p14="http://schemas.microsoft.com/office/powerpoint/2010/main" val="150623499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6" name="Picture 9" descr="NAMFP-logo.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7350" y="4495800"/>
            <a:ext cx="164147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a:t>Click to edit Master title style</a:t>
            </a:r>
          </a:p>
        </p:txBody>
      </p:sp>
      <p:sp>
        <p:nvSpPr>
          <p:cNvPr id="8" name="Slide Number Placeholder 5"/>
          <p:cNvSpPr>
            <a:spLocks noGrp="1"/>
          </p:cNvSpPr>
          <p:nvPr>
            <p:ph type="sldNum" sz="quarter" idx="11"/>
          </p:nvPr>
        </p:nvSpPr>
        <p:spPr>
          <a:xfrm>
            <a:off x="6705600" y="6400800"/>
            <a:ext cx="2133600" cy="365125"/>
          </a:xfrm>
          <a:prstGeom prst="rect">
            <a:avLst/>
          </a:prstGeom>
        </p:spPr>
        <p:txBody>
          <a:bodyPr/>
          <a:lstStyle>
            <a:lvl1pPr>
              <a:defRPr smtClean="0"/>
            </a:lvl1pPr>
          </a:lstStyle>
          <a:p>
            <a:pPr>
              <a:defRPr/>
            </a:pPr>
            <a:fld id="{85839348-6D7C-44EF-9D02-6ED4315368EF}" type="slidenum">
              <a:rPr lang="en-US"/>
              <a:pPr>
                <a:defRPr/>
              </a:pPr>
              <a:t>‹#›</a:t>
            </a:fld>
            <a:endParaRPr lang="en-US" dirty="0"/>
          </a:p>
        </p:txBody>
      </p:sp>
    </p:spTree>
    <p:extLst>
      <p:ext uri="{BB962C8B-B14F-4D97-AF65-F5344CB8AC3E}">
        <p14:creationId xmlns:p14="http://schemas.microsoft.com/office/powerpoint/2010/main" val="110463926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a:t>Subtitle</a:t>
            </a:r>
          </a:p>
        </p:txBody>
      </p:sp>
      <p:sp>
        <p:nvSpPr>
          <p:cNvPr id="6" name="Footer Placeholder 2"/>
          <p:cNvSpPr>
            <a:spLocks noGrp="1"/>
          </p:cNvSpPr>
          <p:nvPr>
            <p:ph type="ftr" sz="quarter" idx="10"/>
          </p:nvPr>
        </p:nvSpPr>
        <p:spPr>
          <a:xfrm>
            <a:off x="3124200" y="6356350"/>
            <a:ext cx="2895600" cy="365125"/>
          </a:xfrm>
          <a:prstGeom prst="rect">
            <a:avLst/>
          </a:prstGeom>
        </p:spPr>
        <p:txBody>
          <a:bodyPr/>
          <a:lstStyle>
            <a:lvl1pPr>
              <a:defRPr/>
            </a:lvl1pPr>
          </a:lstStyle>
          <a:p>
            <a:pPr>
              <a:defRPr/>
            </a:pPr>
            <a:endParaRPr lang="en-US" dirty="0"/>
          </a:p>
        </p:txBody>
      </p:sp>
      <p:sp>
        <p:nvSpPr>
          <p:cNvPr id="7" name="Slide Number Placeholder 3"/>
          <p:cNvSpPr>
            <a:spLocks noGrp="1"/>
          </p:cNvSpPr>
          <p:nvPr>
            <p:ph type="sldNum" sz="quarter" idx="11"/>
          </p:nvPr>
        </p:nvSpPr>
        <p:spPr>
          <a:xfrm>
            <a:off x="6553200" y="6356350"/>
            <a:ext cx="2133600" cy="365125"/>
          </a:xfrm>
          <a:prstGeom prst="rect">
            <a:avLst/>
          </a:prstGeom>
        </p:spPr>
        <p:txBody>
          <a:bodyPr/>
          <a:lstStyle>
            <a:lvl1pPr>
              <a:defRPr smtClean="0"/>
            </a:lvl1pPr>
          </a:lstStyle>
          <a:p>
            <a:pPr>
              <a:defRPr/>
            </a:pPr>
            <a:fld id="{14693AB8-20FA-4DF6-A192-22F259B1C570}" type="slidenum">
              <a:rPr lang="en-US"/>
              <a:pPr>
                <a:defRPr/>
              </a:pPr>
              <a:t>‹#›</a:t>
            </a:fld>
            <a:endParaRPr lang="en-US" dirty="0"/>
          </a:p>
        </p:txBody>
      </p:sp>
    </p:spTree>
    <p:extLst>
      <p:ext uri="{BB962C8B-B14F-4D97-AF65-F5344CB8AC3E}">
        <p14:creationId xmlns:p14="http://schemas.microsoft.com/office/powerpoint/2010/main" val="297677432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a:solidFill>
                <a:schemeClr val="bg1"/>
              </a:solidFill>
            </a:endParaRPr>
          </a:p>
        </p:txBody>
      </p:sp>
      <p:sp>
        <p:nvSpPr>
          <p:cNvPr id="6" name="Footer Placeholder 5"/>
          <p:cNvSpPr txBox="1">
            <a:spLocks/>
          </p:cNvSpPr>
          <p:nvPr userDrawn="1"/>
        </p:nvSpPr>
        <p:spPr>
          <a:xfrm>
            <a:off x="2743200" y="6483953"/>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a:solidFill>
                  <a:srgbClr val="898989"/>
                </a:solidFill>
                <a:latin typeface="+mn-lt"/>
              </a:rPr>
              <a:t>Copyright © 2012</a:t>
            </a:r>
          </a:p>
          <a:p>
            <a:pPr>
              <a:defRPr/>
            </a:pPr>
            <a:endParaRPr lang="en-US"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eaLnBrk="1" hangingPunct="1">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txBox="1">
            <a:spLocks/>
          </p:cNvSpPr>
          <p:nvPr userDrawn="1"/>
        </p:nvSpPr>
        <p:spPr>
          <a:xfrm>
            <a:off x="6735763" y="6339614"/>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4D60FFB-37F1-44A4-851E-4F3AA086C599}" type="slidenum">
              <a:rPr lang="en-US" sz="1400" smtClean="0"/>
              <a:pPr>
                <a:defRPr/>
              </a:pPr>
              <a:t>‹#›</a:t>
            </a:fld>
            <a:endParaRPr lang="en-US" sz="1400" dirty="0"/>
          </a:p>
        </p:txBody>
      </p:sp>
    </p:spTree>
    <p:extLst>
      <p:ext uri="{BB962C8B-B14F-4D97-AF65-F5344CB8AC3E}">
        <p14:creationId xmlns:p14="http://schemas.microsoft.com/office/powerpoint/2010/main" val="3332315908"/>
      </p:ext>
    </p:extLst>
  </p:cSld>
  <p:clrMapOvr>
    <a:masterClrMapping/>
  </p:clrMapOvr>
  <p:transition spd="slow">
    <p:wip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userDrawn="1"/>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a:solidFill>
                <a:schemeClr val="bg1"/>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Footer Placeholder 5"/>
          <p:cNvSpPr txBox="1">
            <a:spLocks/>
          </p:cNvSpPr>
          <p:nvPr userDrawn="1"/>
        </p:nvSpPr>
        <p:spPr>
          <a:xfrm>
            <a:off x="2895600" y="6483953"/>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a:solidFill>
                  <a:srgbClr val="898989"/>
                </a:solidFill>
                <a:latin typeface="+mn-lt"/>
              </a:rPr>
              <a:t>Copyright © 2012</a:t>
            </a:r>
          </a:p>
          <a:p>
            <a:pPr>
              <a:defRPr/>
            </a:pPr>
            <a:endParaRPr lang="en-US" dirty="0"/>
          </a:p>
        </p:txBody>
      </p:sp>
    </p:spTree>
    <p:extLst>
      <p:ext uri="{BB962C8B-B14F-4D97-AF65-F5344CB8AC3E}">
        <p14:creationId xmlns:p14="http://schemas.microsoft.com/office/powerpoint/2010/main" val="1448879871"/>
      </p:ext>
    </p:extLst>
  </p:cSld>
  <p:clrMapOvr>
    <a:masterClrMapping/>
  </p:clrMapOvr>
  <p:transition spd="slow">
    <p:wip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9" name="Title 7"/>
          <p:cNvSpPr txBox="1">
            <a:spLocks/>
          </p:cNvSpPr>
          <p:nvPr userDrawn="1"/>
        </p:nvSpPr>
        <p:spPr bwMode="auto">
          <a:xfrm>
            <a:off x="457200" y="304800"/>
            <a:ext cx="8229600" cy="1143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400" dirty="0">
              <a:solidFill>
                <a:schemeClr val="bg1"/>
              </a:solidFill>
              <a:latin typeface="Calibri" pitchFamily="34" charset="0"/>
            </a:endParaRPr>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a:t>Text Goes here</a:t>
            </a:r>
          </a:p>
          <a:p>
            <a:r>
              <a:rPr lang="en-US" dirty="0"/>
              <a:t>3 column</a:t>
            </a:r>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a:t>Text goes here</a:t>
            </a:r>
          </a:p>
          <a:p>
            <a:r>
              <a:rPr lang="en-US" dirty="0"/>
              <a:t>3 column</a:t>
            </a:r>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a:t>Text goes here</a:t>
            </a:r>
          </a:p>
          <a:p>
            <a:r>
              <a:rPr lang="en-US" dirty="0"/>
              <a:t>3 column</a:t>
            </a:r>
          </a:p>
        </p:txBody>
      </p:sp>
      <p:sp>
        <p:nvSpPr>
          <p:cNvPr id="12" name="Footer Placeholder 5"/>
          <p:cNvSpPr txBox="1">
            <a:spLocks/>
          </p:cNvSpPr>
          <p:nvPr userDrawn="1"/>
        </p:nvSpPr>
        <p:spPr>
          <a:xfrm>
            <a:off x="2895600" y="6483953"/>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a:solidFill>
                  <a:srgbClr val="898989"/>
                </a:solidFill>
                <a:latin typeface="+mn-lt"/>
              </a:rPr>
              <a:t>Copyright © 2012</a:t>
            </a:r>
          </a:p>
          <a:p>
            <a:pPr>
              <a:defRPr/>
            </a:pPr>
            <a:endParaRPr lang="en-US" dirty="0"/>
          </a:p>
        </p:txBody>
      </p:sp>
    </p:spTree>
    <p:extLst>
      <p:ext uri="{BB962C8B-B14F-4D97-AF65-F5344CB8AC3E}">
        <p14:creationId xmlns:p14="http://schemas.microsoft.com/office/powerpoint/2010/main" val="1116441832"/>
      </p:ext>
    </p:extLst>
  </p:cSld>
  <p:clrMapOvr>
    <a:masterClrMapping/>
  </p:clrMapOvr>
  <p:transition spd="slow">
    <p:wip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67B7AC0-17D5-454E-B013-5DB2A98E9792}" type="datetime1">
              <a:rPr lang="en-US" smtClean="0"/>
              <a:pPr/>
              <a:t>8/5/2025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CAA53A-982B-4659-8BA9-D96BB1A6FDAA}" type="slidenum">
              <a:rPr lang="en-US" smtClean="0"/>
              <a:pPr/>
              <a:t>‹#›</a:t>
            </a:fld>
            <a:endParaRPr lang="en-US" dirty="0"/>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16A807B-224A-40D8-8FAD-35407540F0DC}" type="datetime1">
              <a:rPr lang="en-US" smtClean="0"/>
              <a:pPr/>
              <a:t>8/5/2025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CAA53A-982B-4659-8BA9-D96BB1A6FDAA}" type="slidenum">
              <a:rPr lang="en-US" smtClean="0"/>
              <a:pPr/>
              <a:t>‹#›</a:t>
            </a:fld>
            <a:endParaRPr lang="en-US" dirty="0"/>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8FBB30B-72AC-4428-A2F0-EB83A0B9AF43}" type="datetime1">
              <a:rPr lang="en-US" smtClean="0"/>
              <a:pPr/>
              <a:t>8/5/2025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CAA53A-982B-4659-8BA9-D96BB1A6FDAA}" type="slidenum">
              <a:rPr lang="en-US" smtClean="0"/>
              <a:pPr/>
              <a:t>‹#›</a:t>
            </a:fld>
            <a:endParaRPr lang="en-US" dirty="0"/>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CAA53A-982B-4659-8BA9-D96BB1A6FDA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6" r:id="rId1"/>
    <p:sldLayoutId id="2147483661" r:id="rId2"/>
    <p:sldLayoutId id="2147483662" r:id="rId3"/>
    <p:sldLayoutId id="2147483663" r:id="rId4"/>
    <p:sldLayoutId id="2147483664" r:id="rId5"/>
    <p:sldLayoutId id="2147483665" r:id="rId6"/>
    <p:sldLayoutId id="2147483649" r:id="rId7"/>
    <p:sldLayoutId id="2147483650" r:id="rId8"/>
    <p:sldLayoutId id="2147483652" r:id="rId9"/>
    <p:sldLayoutId id="2147483657" r:id="rId10"/>
    <p:sldLayoutId id="2147483660" r:id="rId11"/>
    <p:sldLayoutId id="2147483667" r:id="rId12"/>
  </p:sldLayoutIdLst>
  <p:transition spd="slow">
    <p:wip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90.mp3"/><Relationship Id="rId1" Type="http://schemas.microsoft.com/office/2007/relationships/media" Target="../media/media90.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100.xml"/><Relationship Id="rId9" Type="http://schemas.microsoft.com/office/2007/relationships/diagramDrawing" Target="../diagrams/drawing1.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1.mp3"/><Relationship Id="rId1" Type="http://schemas.microsoft.com/office/2007/relationships/media" Target="../media/media91.mp3"/><Relationship Id="rId5" Type="http://schemas.openxmlformats.org/officeDocument/2006/relationships/image" Target="../media/image5.png"/><Relationship Id="rId4"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2.mp3"/><Relationship Id="rId1" Type="http://schemas.microsoft.com/office/2007/relationships/media" Target="../media/media92.mp3"/><Relationship Id="rId6" Type="http://schemas.openxmlformats.org/officeDocument/2006/relationships/image" Target="../media/image5.png"/><Relationship Id="rId5" Type="http://schemas.openxmlformats.org/officeDocument/2006/relationships/image" Target="../media/image61.wmf"/><Relationship Id="rId4"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3.mp3"/><Relationship Id="rId1" Type="http://schemas.microsoft.com/office/2007/relationships/media" Target="../media/media93.mp3"/><Relationship Id="rId6" Type="http://schemas.openxmlformats.org/officeDocument/2006/relationships/image" Target="../media/image5.png"/><Relationship Id="rId5" Type="http://schemas.openxmlformats.org/officeDocument/2006/relationships/image" Target="../media/image62.jpeg"/><Relationship Id="rId4"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4.mp3"/><Relationship Id="rId1" Type="http://schemas.microsoft.com/office/2007/relationships/media" Target="../media/media94.mp3"/><Relationship Id="rId6" Type="http://schemas.openxmlformats.org/officeDocument/2006/relationships/image" Target="../media/image5.png"/><Relationship Id="rId5" Type="http://schemas.openxmlformats.org/officeDocument/2006/relationships/image" Target="../media/image63.jpeg"/><Relationship Id="rId4"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5.mp3"/><Relationship Id="rId1" Type="http://schemas.microsoft.com/office/2007/relationships/media" Target="../media/media95.mp3"/><Relationship Id="rId6" Type="http://schemas.openxmlformats.org/officeDocument/2006/relationships/image" Target="../media/image5.png"/><Relationship Id="rId5" Type="http://schemas.openxmlformats.org/officeDocument/2006/relationships/image" Target="../media/image64.jpeg"/><Relationship Id="rId4"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96.mp3"/><Relationship Id="rId1" Type="http://schemas.microsoft.com/office/2007/relationships/media" Target="../media/media96.mp3"/><Relationship Id="rId6" Type="http://schemas.openxmlformats.org/officeDocument/2006/relationships/image" Target="../media/image66.jpeg"/><Relationship Id="rId5" Type="http://schemas.openxmlformats.org/officeDocument/2006/relationships/image" Target="../media/image65.wmf"/><Relationship Id="rId4"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7.mp3"/><Relationship Id="rId1" Type="http://schemas.microsoft.com/office/2007/relationships/media" Target="../media/media97.mp3"/><Relationship Id="rId6" Type="http://schemas.openxmlformats.org/officeDocument/2006/relationships/image" Target="../media/image5.png"/><Relationship Id="rId5" Type="http://schemas.openxmlformats.org/officeDocument/2006/relationships/image" Target="../media/image67.jpeg"/><Relationship Id="rId4"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8.mp3"/><Relationship Id="rId1" Type="http://schemas.microsoft.com/office/2007/relationships/media" Target="../media/media98.mp3"/><Relationship Id="rId6" Type="http://schemas.openxmlformats.org/officeDocument/2006/relationships/image" Target="../media/image5.png"/><Relationship Id="rId5" Type="http://schemas.openxmlformats.org/officeDocument/2006/relationships/image" Target="../media/image67.jpeg"/><Relationship Id="rId4"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9.mp3"/><Relationship Id="rId1" Type="http://schemas.microsoft.com/office/2007/relationships/media" Target="../media/media99.mp3"/><Relationship Id="rId6" Type="http://schemas.openxmlformats.org/officeDocument/2006/relationships/image" Target="../media/image5.png"/><Relationship Id="rId5" Type="http://schemas.openxmlformats.org/officeDocument/2006/relationships/image" Target="../media/image68.jpeg"/><Relationship Id="rId4"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5.png"/><Relationship Id="rId5" Type="http://schemas.openxmlformats.org/officeDocument/2006/relationships/image" Target="../media/image10.jpeg"/><Relationship Id="rId4"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0.mp3"/><Relationship Id="rId1" Type="http://schemas.microsoft.com/office/2007/relationships/media" Target="../media/media100.mp3"/><Relationship Id="rId6" Type="http://schemas.openxmlformats.org/officeDocument/2006/relationships/image" Target="../media/image5.png"/><Relationship Id="rId5" Type="http://schemas.openxmlformats.org/officeDocument/2006/relationships/image" Target="../media/image69.jpeg"/><Relationship Id="rId4"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1.mp3"/><Relationship Id="rId1" Type="http://schemas.microsoft.com/office/2007/relationships/media" Target="../media/media101.mp3"/><Relationship Id="rId5" Type="http://schemas.openxmlformats.org/officeDocument/2006/relationships/image" Target="../media/image5.png"/><Relationship Id="rId4"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2.mp3"/><Relationship Id="rId1" Type="http://schemas.microsoft.com/office/2007/relationships/media" Target="../media/media102.mp3"/><Relationship Id="rId5" Type="http://schemas.openxmlformats.org/officeDocument/2006/relationships/image" Target="../media/image5.png"/><Relationship Id="rId4"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3.mp3"/><Relationship Id="rId1" Type="http://schemas.microsoft.com/office/2007/relationships/media" Target="../media/media103.mp3"/><Relationship Id="rId6" Type="http://schemas.openxmlformats.org/officeDocument/2006/relationships/image" Target="../media/image5.png"/><Relationship Id="rId5" Type="http://schemas.openxmlformats.org/officeDocument/2006/relationships/image" Target="../media/image70.jpeg"/><Relationship Id="rId4"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4.mp3"/><Relationship Id="rId1" Type="http://schemas.microsoft.com/office/2007/relationships/media" Target="../media/media104.mp3"/><Relationship Id="rId6" Type="http://schemas.openxmlformats.org/officeDocument/2006/relationships/image" Target="../media/image5.png"/><Relationship Id="rId5" Type="http://schemas.openxmlformats.org/officeDocument/2006/relationships/image" Target="../media/image71.jpeg"/><Relationship Id="rId4"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5.mp3"/><Relationship Id="rId1" Type="http://schemas.microsoft.com/office/2007/relationships/media" Target="../media/media105.mp3"/><Relationship Id="rId6" Type="http://schemas.openxmlformats.org/officeDocument/2006/relationships/image" Target="../media/image5.png"/><Relationship Id="rId5" Type="http://schemas.openxmlformats.org/officeDocument/2006/relationships/image" Target="../media/image72.jpeg"/><Relationship Id="rId4"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06.mp3"/><Relationship Id="rId1" Type="http://schemas.microsoft.com/office/2007/relationships/media" Target="../media/media106.mp3"/><Relationship Id="rId6" Type="http://schemas.openxmlformats.org/officeDocument/2006/relationships/image" Target="../media/image74.jpeg"/><Relationship Id="rId5" Type="http://schemas.openxmlformats.org/officeDocument/2006/relationships/image" Target="../media/image73.wmf"/><Relationship Id="rId4"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7.mp3"/><Relationship Id="rId1" Type="http://schemas.microsoft.com/office/2007/relationships/media" Target="../media/media107.mp3"/><Relationship Id="rId6" Type="http://schemas.openxmlformats.org/officeDocument/2006/relationships/image" Target="../media/image5.png"/><Relationship Id="rId5" Type="http://schemas.openxmlformats.org/officeDocument/2006/relationships/image" Target="../media/image75.jpeg"/><Relationship Id="rId4"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08.mp3"/><Relationship Id="rId1" Type="http://schemas.microsoft.com/office/2007/relationships/media" Target="../media/media108.mp3"/><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9.mp3"/><Relationship Id="rId1" Type="http://schemas.microsoft.com/office/2007/relationships/media" Target="../media/media109.mp3"/><Relationship Id="rId6" Type="http://schemas.openxmlformats.org/officeDocument/2006/relationships/image" Target="../media/image5.png"/><Relationship Id="rId5" Type="http://schemas.openxmlformats.org/officeDocument/2006/relationships/image" Target="../media/image78.png"/><Relationship Id="rId4"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0.mp3"/><Relationship Id="rId1" Type="http://schemas.microsoft.com/office/2007/relationships/media" Target="../media/media110.mp3"/><Relationship Id="rId5" Type="http://schemas.openxmlformats.org/officeDocument/2006/relationships/image" Target="../media/image5.png"/><Relationship Id="rId4"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1.mp3"/><Relationship Id="rId1" Type="http://schemas.microsoft.com/office/2007/relationships/media" Target="../media/media111.mp3"/><Relationship Id="rId6" Type="http://schemas.openxmlformats.org/officeDocument/2006/relationships/image" Target="../media/image5.png"/><Relationship Id="rId5" Type="http://schemas.openxmlformats.org/officeDocument/2006/relationships/image" Target="../media/image79.png"/><Relationship Id="rId4"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2.mp3"/><Relationship Id="rId1" Type="http://schemas.microsoft.com/office/2007/relationships/media" Target="../media/media112.mp3"/><Relationship Id="rId6" Type="http://schemas.openxmlformats.org/officeDocument/2006/relationships/image" Target="../media/image5.png"/><Relationship Id="rId5" Type="http://schemas.openxmlformats.org/officeDocument/2006/relationships/image" Target="../media/image80.jpeg"/><Relationship Id="rId4"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83.jpeg"/><Relationship Id="rId2" Type="http://schemas.openxmlformats.org/officeDocument/2006/relationships/audio" Target="../media/media113.mp3"/><Relationship Id="rId1" Type="http://schemas.microsoft.com/office/2007/relationships/media" Target="../media/media113.mp3"/><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86.jpeg"/><Relationship Id="rId2" Type="http://schemas.openxmlformats.org/officeDocument/2006/relationships/audio" Target="../media/media114.mp3"/><Relationship Id="rId1" Type="http://schemas.microsoft.com/office/2007/relationships/media" Target="../media/media114.mp3"/><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5.mp3"/><Relationship Id="rId1" Type="http://schemas.microsoft.com/office/2007/relationships/media" Target="../media/media115.mp3"/><Relationship Id="rId5" Type="http://schemas.openxmlformats.org/officeDocument/2006/relationships/image" Target="../media/image5.png"/><Relationship Id="rId4"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6.mp3"/><Relationship Id="rId1" Type="http://schemas.microsoft.com/office/2007/relationships/media" Target="../media/media116.mp3"/><Relationship Id="rId5" Type="http://schemas.openxmlformats.org/officeDocument/2006/relationships/image" Target="../media/image5.png"/><Relationship Id="rId4"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7.mp3"/><Relationship Id="rId1" Type="http://schemas.microsoft.com/office/2007/relationships/media" Target="../media/media117.mp3"/><Relationship Id="rId5" Type="http://schemas.openxmlformats.org/officeDocument/2006/relationships/image" Target="../media/image5.png"/><Relationship Id="rId4"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8.mp3"/><Relationship Id="rId1" Type="http://schemas.microsoft.com/office/2007/relationships/media" Target="../media/media118.mp3"/><Relationship Id="rId6" Type="http://schemas.openxmlformats.org/officeDocument/2006/relationships/image" Target="../media/image5.png"/><Relationship Id="rId5" Type="http://schemas.openxmlformats.org/officeDocument/2006/relationships/image" Target="../media/image87.jpeg"/><Relationship Id="rId4"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19.mp3"/><Relationship Id="rId1" Type="http://schemas.microsoft.com/office/2007/relationships/media" Target="../media/media119.mp3"/><Relationship Id="rId6" Type="http://schemas.openxmlformats.org/officeDocument/2006/relationships/image" Target="../media/image5.png"/><Relationship Id="rId5" Type="http://schemas.openxmlformats.org/officeDocument/2006/relationships/image" Target="../media/image88.jpeg"/><Relationship Id="rId4"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0.mp3"/><Relationship Id="rId1" Type="http://schemas.microsoft.com/office/2007/relationships/media" Target="../media/media120.mp3"/><Relationship Id="rId5" Type="http://schemas.openxmlformats.org/officeDocument/2006/relationships/image" Target="../media/image5.png"/><Relationship Id="rId4"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1.mp3"/><Relationship Id="rId1" Type="http://schemas.microsoft.com/office/2007/relationships/media" Target="../media/media121.mp3"/><Relationship Id="rId5" Type="http://schemas.openxmlformats.org/officeDocument/2006/relationships/image" Target="../media/image5.png"/><Relationship Id="rId4"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2.mp3"/><Relationship Id="rId1" Type="http://schemas.microsoft.com/office/2007/relationships/media" Target="../media/media122.mp3"/><Relationship Id="rId6" Type="http://schemas.openxmlformats.org/officeDocument/2006/relationships/image" Target="../media/image5.png"/><Relationship Id="rId5" Type="http://schemas.openxmlformats.org/officeDocument/2006/relationships/image" Target="../media/image89.jpeg"/><Relationship Id="rId4"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3.mp3"/><Relationship Id="rId1" Type="http://schemas.microsoft.com/office/2007/relationships/media" Target="../media/media123.mp3"/><Relationship Id="rId6" Type="http://schemas.openxmlformats.org/officeDocument/2006/relationships/image" Target="../media/image5.png"/><Relationship Id="rId5" Type="http://schemas.openxmlformats.org/officeDocument/2006/relationships/image" Target="../media/image89.jpeg"/><Relationship Id="rId4"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4.mp3"/><Relationship Id="rId1" Type="http://schemas.microsoft.com/office/2007/relationships/media" Target="../media/media124.mp3"/><Relationship Id="rId5" Type="http://schemas.openxmlformats.org/officeDocument/2006/relationships/image" Target="../media/image5.png"/><Relationship Id="rId4"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5.png"/><Relationship Id="rId5" Type="http://schemas.openxmlformats.org/officeDocument/2006/relationships/image" Target="../media/image12.jpeg"/><Relationship Id="rId4"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5.mp3"/><Relationship Id="rId1" Type="http://schemas.microsoft.com/office/2007/relationships/media" Target="../media/media125.mp3"/><Relationship Id="rId5" Type="http://schemas.openxmlformats.org/officeDocument/2006/relationships/image" Target="../media/image5.png"/><Relationship Id="rId4"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6.mp3"/><Relationship Id="rId1" Type="http://schemas.microsoft.com/office/2007/relationships/media" Target="../media/media126.mp3"/><Relationship Id="rId5" Type="http://schemas.openxmlformats.org/officeDocument/2006/relationships/image" Target="../media/image5.png"/><Relationship Id="rId4"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7.mp3"/><Relationship Id="rId1" Type="http://schemas.microsoft.com/office/2007/relationships/media" Target="../media/media127.mp3"/><Relationship Id="rId6" Type="http://schemas.openxmlformats.org/officeDocument/2006/relationships/image" Target="../media/image5.png"/><Relationship Id="rId5" Type="http://schemas.openxmlformats.org/officeDocument/2006/relationships/image" Target="../media/image90.jpeg"/><Relationship Id="rId4"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8.mp3"/><Relationship Id="rId1" Type="http://schemas.microsoft.com/office/2007/relationships/media" Target="../media/media128.mp3"/><Relationship Id="rId5" Type="http://schemas.openxmlformats.org/officeDocument/2006/relationships/image" Target="../media/image5.png"/><Relationship Id="rId4"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9.mp3"/><Relationship Id="rId1" Type="http://schemas.microsoft.com/office/2007/relationships/media" Target="../media/media129.mp3"/><Relationship Id="rId5" Type="http://schemas.openxmlformats.org/officeDocument/2006/relationships/image" Target="../media/image5.png"/><Relationship Id="rId4"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0.mp3"/><Relationship Id="rId1" Type="http://schemas.microsoft.com/office/2007/relationships/media" Target="../media/media130.mp3"/><Relationship Id="rId6" Type="http://schemas.openxmlformats.org/officeDocument/2006/relationships/image" Target="../media/image5.png"/><Relationship Id="rId5" Type="http://schemas.openxmlformats.org/officeDocument/2006/relationships/image" Target="../media/image91.jpeg"/><Relationship Id="rId4"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1.mp3"/><Relationship Id="rId1" Type="http://schemas.microsoft.com/office/2007/relationships/media" Target="../media/media131.mp3"/><Relationship Id="rId6" Type="http://schemas.openxmlformats.org/officeDocument/2006/relationships/image" Target="../media/image5.png"/><Relationship Id="rId5" Type="http://schemas.openxmlformats.org/officeDocument/2006/relationships/image" Target="../media/image92.jpeg"/><Relationship Id="rId4"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2.mp3"/><Relationship Id="rId1" Type="http://schemas.microsoft.com/office/2007/relationships/media" Target="../media/media132.mp3"/><Relationship Id="rId6" Type="http://schemas.openxmlformats.org/officeDocument/2006/relationships/image" Target="../media/image5.png"/><Relationship Id="rId5" Type="http://schemas.openxmlformats.org/officeDocument/2006/relationships/image" Target="../media/image93.jpeg"/><Relationship Id="rId4"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3.mp3"/><Relationship Id="rId1" Type="http://schemas.microsoft.com/office/2007/relationships/media" Target="../media/media133.mp3"/><Relationship Id="rId6" Type="http://schemas.openxmlformats.org/officeDocument/2006/relationships/image" Target="../media/image5.png"/><Relationship Id="rId5" Type="http://schemas.openxmlformats.org/officeDocument/2006/relationships/image" Target="../media/image93.jpeg"/><Relationship Id="rId4"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4.mp3"/><Relationship Id="rId1" Type="http://schemas.microsoft.com/office/2007/relationships/media" Target="../media/media134.mp3"/><Relationship Id="rId6" Type="http://schemas.openxmlformats.org/officeDocument/2006/relationships/image" Target="../media/image5.png"/><Relationship Id="rId5" Type="http://schemas.openxmlformats.org/officeDocument/2006/relationships/image" Target="../media/image94.png"/><Relationship Id="rId4"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5.mp3"/><Relationship Id="rId1" Type="http://schemas.microsoft.com/office/2007/relationships/media" Target="../media/media135.mp3"/><Relationship Id="rId6" Type="http://schemas.openxmlformats.org/officeDocument/2006/relationships/image" Target="../media/image5.png"/><Relationship Id="rId5" Type="http://schemas.openxmlformats.org/officeDocument/2006/relationships/image" Target="../media/image94.png"/><Relationship Id="rId4"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6.mp3"/><Relationship Id="rId1" Type="http://schemas.microsoft.com/office/2007/relationships/media" Target="../media/media136.mp3"/><Relationship Id="rId6" Type="http://schemas.openxmlformats.org/officeDocument/2006/relationships/image" Target="../media/image5.png"/><Relationship Id="rId5" Type="http://schemas.openxmlformats.org/officeDocument/2006/relationships/image" Target="../media/image95.jpeg"/><Relationship Id="rId4"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5.png"/><Relationship Id="rId5" Type="http://schemas.openxmlformats.org/officeDocument/2006/relationships/image" Target="../media/image13.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5.png"/><Relationship Id="rId5" Type="http://schemas.openxmlformats.org/officeDocument/2006/relationships/image" Target="../media/image14.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5.png"/><Relationship Id="rId5" Type="http://schemas.openxmlformats.org/officeDocument/2006/relationships/image" Target="../media/image14.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5.png"/><Relationship Id="rId5" Type="http://schemas.openxmlformats.org/officeDocument/2006/relationships/chart" Target="../charts/chart1.xm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5.png"/><Relationship Id="rId5" Type="http://schemas.openxmlformats.org/officeDocument/2006/relationships/chart" Target="../charts/chart2.xm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5.png"/><Relationship Id="rId5" Type="http://schemas.openxmlformats.org/officeDocument/2006/relationships/image" Target="../media/image16.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5.png"/><Relationship Id="rId5" Type="http://schemas.openxmlformats.org/officeDocument/2006/relationships/image" Target="../media/image16.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5.png"/><Relationship Id="rId5" Type="http://schemas.openxmlformats.org/officeDocument/2006/relationships/image" Target="../media/image17.wmf"/><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5.png"/><Relationship Id="rId5" Type="http://schemas.openxmlformats.org/officeDocument/2006/relationships/image" Target="../media/image18.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5.png"/><Relationship Id="rId5" Type="http://schemas.openxmlformats.org/officeDocument/2006/relationships/image" Target="../media/image19.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image" Target="../media/image5.png"/><Relationship Id="rId5" Type="http://schemas.openxmlformats.org/officeDocument/2006/relationships/image" Target="../media/image20.JP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image" Target="../media/image5.png"/><Relationship Id="rId5" Type="http://schemas.openxmlformats.org/officeDocument/2006/relationships/image" Target="../media/image21.JP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image" Target="../media/image5.png"/><Relationship Id="rId5" Type="http://schemas.openxmlformats.org/officeDocument/2006/relationships/chart" Target="../charts/chart3.xml"/><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p3"/><Relationship Id="rId1" Type="http://schemas.microsoft.com/office/2007/relationships/media" Target="../media/media40.mp3"/><Relationship Id="rId6" Type="http://schemas.openxmlformats.org/officeDocument/2006/relationships/image" Target="../media/image5.png"/><Relationship Id="rId5" Type="http://schemas.openxmlformats.org/officeDocument/2006/relationships/image" Target="../media/image22.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5.png"/><Relationship Id="rId5" Type="http://schemas.openxmlformats.org/officeDocument/2006/relationships/image" Target="../media/image23.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3.mp3"/><Relationship Id="rId1" Type="http://schemas.microsoft.com/office/2007/relationships/media" Target="../media/media43.mp3"/><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4.mp3"/><Relationship Id="rId1" Type="http://schemas.microsoft.com/office/2007/relationships/media" Target="../media/media44.mp3"/><Relationship Id="rId5" Type="http://schemas.openxmlformats.org/officeDocument/2006/relationships/image" Target="../media/image5.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5.mp3"/><Relationship Id="rId1" Type="http://schemas.microsoft.com/office/2007/relationships/media" Target="../media/media45.mp3"/><Relationship Id="rId5" Type="http://schemas.openxmlformats.org/officeDocument/2006/relationships/image" Target="../media/image5.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image" Target="../media/image5.png"/><Relationship Id="rId5" Type="http://schemas.openxmlformats.org/officeDocument/2006/relationships/image" Target="../media/image24.jpe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image" Target="../media/image5.png"/><Relationship Id="rId5" Type="http://schemas.openxmlformats.org/officeDocument/2006/relationships/image" Target="../media/image26.jpe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image" Target="../media/image5.png"/><Relationship Id="rId5" Type="http://schemas.openxmlformats.org/officeDocument/2006/relationships/image" Target="../media/image13.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50.mp3"/><Relationship Id="rId1" Type="http://schemas.microsoft.com/office/2007/relationships/media" Target="../media/media50.mp3"/><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image" Target="../media/image24.jpeg"/><Relationship Id="rId5" Type="http://schemas.openxmlformats.org/officeDocument/2006/relationships/image" Target="../media/image29.wmf"/><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2.mp3"/><Relationship Id="rId1" Type="http://schemas.microsoft.com/office/2007/relationships/media" Target="../media/media52.mp3"/><Relationship Id="rId5" Type="http://schemas.openxmlformats.org/officeDocument/2006/relationships/image" Target="../media/image5.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3.mp3"/><Relationship Id="rId1" Type="http://schemas.microsoft.com/office/2007/relationships/media" Target="../media/media53.mp3"/><Relationship Id="rId5" Type="http://schemas.openxmlformats.org/officeDocument/2006/relationships/image" Target="../media/image5.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4.mp3"/><Relationship Id="rId1" Type="http://schemas.microsoft.com/office/2007/relationships/media" Target="../media/media54.mp3"/><Relationship Id="rId5" Type="http://schemas.openxmlformats.org/officeDocument/2006/relationships/image" Target="../media/image5.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5.mp3"/><Relationship Id="rId1" Type="http://schemas.microsoft.com/office/2007/relationships/media" Target="../media/media55.mp3"/><Relationship Id="rId6" Type="http://schemas.openxmlformats.org/officeDocument/2006/relationships/image" Target="../media/image5.png"/><Relationship Id="rId5" Type="http://schemas.openxmlformats.org/officeDocument/2006/relationships/image" Target="../media/image28.jpe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6.mp3"/><Relationship Id="rId1" Type="http://schemas.microsoft.com/office/2007/relationships/media" Target="../media/media56.mp3"/><Relationship Id="rId6" Type="http://schemas.openxmlformats.org/officeDocument/2006/relationships/image" Target="../media/image5.png"/><Relationship Id="rId5" Type="http://schemas.openxmlformats.org/officeDocument/2006/relationships/chart" Target="../charts/chart4.xml"/><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7.mp3"/><Relationship Id="rId1" Type="http://schemas.microsoft.com/office/2007/relationships/media" Target="../media/media57.mp3"/><Relationship Id="rId6" Type="http://schemas.openxmlformats.org/officeDocument/2006/relationships/image" Target="../media/image5.png"/><Relationship Id="rId5" Type="http://schemas.openxmlformats.org/officeDocument/2006/relationships/image" Target="../media/image30.jpe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8.mp3"/><Relationship Id="rId1" Type="http://schemas.microsoft.com/office/2007/relationships/media" Target="../media/media58.mp3"/><Relationship Id="rId6" Type="http://schemas.openxmlformats.org/officeDocument/2006/relationships/image" Target="../media/image5.png"/><Relationship Id="rId5" Type="http://schemas.openxmlformats.org/officeDocument/2006/relationships/image" Target="../media/image31.jpe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9.mp3"/><Relationship Id="rId1" Type="http://schemas.microsoft.com/office/2007/relationships/media" Target="../media/media59.mp3"/><Relationship Id="rId6" Type="http://schemas.openxmlformats.org/officeDocument/2006/relationships/image" Target="../media/image5.png"/><Relationship Id="rId5" Type="http://schemas.openxmlformats.org/officeDocument/2006/relationships/chart" Target="../charts/chart5.xml"/><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0.mp3"/><Relationship Id="rId1" Type="http://schemas.microsoft.com/office/2007/relationships/media" Target="../media/media60.mp3"/><Relationship Id="rId6" Type="http://schemas.openxmlformats.org/officeDocument/2006/relationships/image" Target="../media/image5.png"/><Relationship Id="rId5" Type="http://schemas.openxmlformats.org/officeDocument/2006/relationships/image" Target="../media/image32.jpe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1.mp3"/><Relationship Id="rId1" Type="http://schemas.microsoft.com/office/2007/relationships/media" Target="../media/media61.mp3"/><Relationship Id="rId5" Type="http://schemas.openxmlformats.org/officeDocument/2006/relationships/image" Target="../media/image5.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62.mp3"/><Relationship Id="rId1" Type="http://schemas.microsoft.com/office/2007/relationships/media" Target="../media/media62.mp3"/><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3.mp3"/><Relationship Id="rId1" Type="http://schemas.microsoft.com/office/2007/relationships/media" Target="../media/media63.mp3"/><Relationship Id="rId5" Type="http://schemas.openxmlformats.org/officeDocument/2006/relationships/image" Target="../media/image5.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4.mp3"/><Relationship Id="rId1" Type="http://schemas.microsoft.com/office/2007/relationships/media" Target="../media/media64.mp3"/><Relationship Id="rId6" Type="http://schemas.openxmlformats.org/officeDocument/2006/relationships/image" Target="../media/image5.png"/><Relationship Id="rId5" Type="http://schemas.openxmlformats.org/officeDocument/2006/relationships/image" Target="../media/image35.jpe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5.mp3"/><Relationship Id="rId1" Type="http://schemas.microsoft.com/office/2007/relationships/media" Target="../media/media65.mp3"/><Relationship Id="rId5" Type="http://schemas.openxmlformats.org/officeDocument/2006/relationships/image" Target="../media/image5.pn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6.mp3"/><Relationship Id="rId1" Type="http://schemas.microsoft.com/office/2007/relationships/media" Target="../media/media66.mp3"/><Relationship Id="rId6" Type="http://schemas.openxmlformats.org/officeDocument/2006/relationships/image" Target="../media/image5.png"/><Relationship Id="rId5" Type="http://schemas.openxmlformats.org/officeDocument/2006/relationships/chart" Target="../charts/chart6.xml"/><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7.mp3"/><Relationship Id="rId1" Type="http://schemas.microsoft.com/office/2007/relationships/media" Target="../media/media67.mp3"/><Relationship Id="rId6" Type="http://schemas.openxmlformats.org/officeDocument/2006/relationships/image" Target="../media/image5.png"/><Relationship Id="rId5" Type="http://schemas.openxmlformats.org/officeDocument/2006/relationships/chart" Target="../charts/chart7.xml"/><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8.mp3"/><Relationship Id="rId1" Type="http://schemas.microsoft.com/office/2007/relationships/media" Target="../media/media68.mp3"/><Relationship Id="rId6" Type="http://schemas.openxmlformats.org/officeDocument/2006/relationships/image" Target="../media/image5.png"/><Relationship Id="rId5" Type="http://schemas.openxmlformats.org/officeDocument/2006/relationships/image" Target="../media/image36.jpeg"/><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69.mp3"/><Relationship Id="rId1" Type="http://schemas.microsoft.com/office/2007/relationships/media" Target="../media/media69.mp3"/><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0.mp3"/><Relationship Id="rId1" Type="http://schemas.microsoft.com/office/2007/relationships/media" Target="../media/media70.mp3"/><Relationship Id="rId6" Type="http://schemas.openxmlformats.org/officeDocument/2006/relationships/image" Target="../media/image5.png"/><Relationship Id="rId5" Type="http://schemas.openxmlformats.org/officeDocument/2006/relationships/image" Target="../media/image39.jpeg"/><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1.mp3"/><Relationship Id="rId1" Type="http://schemas.microsoft.com/office/2007/relationships/media" Target="../media/media71.mp3"/><Relationship Id="rId6" Type="http://schemas.openxmlformats.org/officeDocument/2006/relationships/image" Target="../media/image5.png"/><Relationship Id="rId5" Type="http://schemas.openxmlformats.org/officeDocument/2006/relationships/image" Target="../media/image40.jpeg"/><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2.mp3"/><Relationship Id="rId1" Type="http://schemas.microsoft.com/office/2007/relationships/media" Target="../media/media72.mp3"/><Relationship Id="rId6" Type="http://schemas.openxmlformats.org/officeDocument/2006/relationships/image" Target="../media/image5.png"/><Relationship Id="rId5" Type="http://schemas.openxmlformats.org/officeDocument/2006/relationships/image" Target="../media/image41.jpeg"/><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3.mp3"/><Relationship Id="rId1" Type="http://schemas.microsoft.com/office/2007/relationships/media" Target="../media/media73.mp3"/><Relationship Id="rId6" Type="http://schemas.openxmlformats.org/officeDocument/2006/relationships/image" Target="../media/image5.png"/><Relationship Id="rId5" Type="http://schemas.openxmlformats.org/officeDocument/2006/relationships/image" Target="../media/image42.jpeg"/><Relationship Id="rId4"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4.mp3"/><Relationship Id="rId1" Type="http://schemas.microsoft.com/office/2007/relationships/media" Target="../media/media74.mp3"/><Relationship Id="rId5" Type="http://schemas.openxmlformats.org/officeDocument/2006/relationships/image" Target="../media/image5.png"/><Relationship Id="rId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5.mp3"/><Relationship Id="rId1" Type="http://schemas.microsoft.com/office/2007/relationships/media" Target="../media/media75.mp3"/><Relationship Id="rId6" Type="http://schemas.openxmlformats.org/officeDocument/2006/relationships/image" Target="../media/image5.png"/><Relationship Id="rId5" Type="http://schemas.openxmlformats.org/officeDocument/2006/relationships/image" Target="../media/image43.jpeg"/><Relationship Id="rId4"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6.mp3"/><Relationship Id="rId1" Type="http://schemas.microsoft.com/office/2007/relationships/media" Target="../media/media76.mp3"/><Relationship Id="rId6" Type="http://schemas.openxmlformats.org/officeDocument/2006/relationships/image" Target="../media/image5.png"/><Relationship Id="rId5" Type="http://schemas.openxmlformats.org/officeDocument/2006/relationships/image" Target="../media/image44.jpeg"/><Relationship Id="rId4"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7.mp3"/><Relationship Id="rId1" Type="http://schemas.microsoft.com/office/2007/relationships/media" Target="../media/media77.mp3"/><Relationship Id="rId5" Type="http://schemas.openxmlformats.org/officeDocument/2006/relationships/image" Target="../media/image5.png"/><Relationship Id="rId4"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8.mp3"/><Relationship Id="rId1" Type="http://schemas.microsoft.com/office/2007/relationships/media" Target="../media/media78.mp3"/><Relationship Id="rId5" Type="http://schemas.openxmlformats.org/officeDocument/2006/relationships/image" Target="../media/image5.png"/><Relationship Id="rId4"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9.mp3"/><Relationship Id="rId1" Type="http://schemas.microsoft.com/office/2007/relationships/media" Target="../media/media79.mp3"/><Relationship Id="rId6" Type="http://schemas.openxmlformats.org/officeDocument/2006/relationships/image" Target="../media/image5.png"/><Relationship Id="rId5" Type="http://schemas.openxmlformats.org/officeDocument/2006/relationships/image" Target="../media/image45.jpeg"/><Relationship Id="rId4"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0.mp3"/><Relationship Id="rId1" Type="http://schemas.microsoft.com/office/2007/relationships/media" Target="../media/media80.mp3"/><Relationship Id="rId6" Type="http://schemas.openxmlformats.org/officeDocument/2006/relationships/image" Target="../media/image5.png"/><Relationship Id="rId5" Type="http://schemas.openxmlformats.org/officeDocument/2006/relationships/image" Target="../media/image46.jpeg"/><Relationship Id="rId4"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81.mp3"/><Relationship Id="rId1" Type="http://schemas.microsoft.com/office/2007/relationships/media" Target="../media/media81.mp3"/><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2.mp3"/><Relationship Id="rId1" Type="http://schemas.microsoft.com/office/2007/relationships/media" Target="../media/media82.mp3"/><Relationship Id="rId6" Type="http://schemas.openxmlformats.org/officeDocument/2006/relationships/image" Target="../media/image5.png"/><Relationship Id="rId5" Type="http://schemas.openxmlformats.org/officeDocument/2006/relationships/image" Target="../media/image49.jpeg"/><Relationship Id="rId4"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3.mp3"/><Relationship Id="rId1" Type="http://schemas.microsoft.com/office/2007/relationships/media" Target="../media/media83.mp3"/><Relationship Id="rId6" Type="http://schemas.openxmlformats.org/officeDocument/2006/relationships/image" Target="../media/image5.png"/><Relationship Id="rId5" Type="http://schemas.openxmlformats.org/officeDocument/2006/relationships/image" Target="../media/image50.jpeg"/><Relationship Id="rId4"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84.mp3"/><Relationship Id="rId1" Type="http://schemas.microsoft.com/office/2007/relationships/media" Target="../media/media84.mp3"/><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85.mp3"/><Relationship Id="rId1" Type="http://schemas.microsoft.com/office/2007/relationships/media" Target="../media/media85.mp3"/><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55.png"/><Relationship Id="rId2" Type="http://schemas.openxmlformats.org/officeDocument/2006/relationships/audio" Target="../media/media86.mp3"/><Relationship Id="rId1" Type="http://schemas.microsoft.com/office/2007/relationships/media" Target="../media/media86.mp3"/><Relationship Id="rId6" Type="http://schemas.openxmlformats.org/officeDocument/2006/relationships/hyperlink" Target="http://www.hc-sc.gc.ca/" TargetMode="External"/><Relationship Id="rId5" Type="http://schemas.openxmlformats.org/officeDocument/2006/relationships/hyperlink" Target="http://www.smokefree.gov/" TargetMode="External"/><Relationship Id="rId4"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87.mp3"/><Relationship Id="rId1" Type="http://schemas.microsoft.com/office/2007/relationships/media" Target="../media/media87.mp3"/><Relationship Id="rId6" Type="http://schemas.openxmlformats.org/officeDocument/2006/relationships/image" Target="../media/image57.jpeg"/><Relationship Id="rId5" Type="http://schemas.openxmlformats.org/officeDocument/2006/relationships/image" Target="../media/image56.wmf"/><Relationship Id="rId4"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8.mp3"/><Relationship Id="rId1" Type="http://schemas.microsoft.com/office/2007/relationships/media" Target="../media/media88.mp3"/><Relationship Id="rId6" Type="http://schemas.openxmlformats.org/officeDocument/2006/relationships/image" Target="../media/image5.png"/><Relationship Id="rId5" Type="http://schemas.openxmlformats.org/officeDocument/2006/relationships/image" Target="../media/image58.jpeg"/><Relationship Id="rId4"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89.mp3"/><Relationship Id="rId1" Type="http://schemas.microsoft.com/office/2007/relationships/media" Target="../media/media89.mp3"/><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554037"/>
            <a:ext cx="8302625" cy="1470025"/>
          </a:xfrm>
        </p:spPr>
        <p:txBody>
          <a:bodyPr>
            <a:noAutofit/>
          </a:bodyPr>
          <a:lstStyle/>
          <a:p>
            <a:br>
              <a:rPr lang="en-US" sz="3200" b="1" dirty="0">
                <a:solidFill>
                  <a:srgbClr val="002060"/>
                </a:solidFill>
              </a:rPr>
            </a:br>
            <a:r>
              <a:rPr lang="en-US" dirty="0"/>
              <a:t>Módulo 3: </a:t>
            </a:r>
            <a:r>
              <a:rPr lang="es-MX" dirty="0"/>
              <a:t>Educación del Conductor</a:t>
            </a:r>
            <a:br>
              <a:rPr lang="en-US" sz="4800" b="1" dirty="0"/>
            </a:br>
            <a:endParaRPr lang="en-US" sz="4800" b="1" dirty="0"/>
          </a:p>
        </p:txBody>
      </p:sp>
      <p:pic>
        <p:nvPicPr>
          <p:cNvPr id="3" name="narration_01_01">
            <a:hlinkClick r:id="" action="ppaction://media"/>
            <a:extLst>
              <a:ext uri="{FF2B5EF4-FFF2-40B4-BE49-F238E27FC236}">
                <a16:creationId xmlns:a16="http://schemas.microsoft.com/office/drawing/2014/main" id="{7EBB4F10-5E80-40F3-2B93-3307241290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20450134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dirty="0"/>
              <a:t>Importancia para la Salud</a:t>
            </a:r>
          </a:p>
        </p:txBody>
      </p:sp>
      <p:sp>
        <p:nvSpPr>
          <p:cNvPr id="3" name="Content Placeholder 2"/>
          <p:cNvSpPr>
            <a:spLocks noGrp="1"/>
          </p:cNvSpPr>
          <p:nvPr>
            <p:ph idx="1"/>
          </p:nvPr>
        </p:nvSpPr>
        <p:spPr/>
        <p:txBody>
          <a:bodyPr>
            <a:normAutofit lnSpcReduction="10000"/>
          </a:bodyPr>
          <a:lstStyle/>
          <a:p>
            <a:r>
              <a:rPr lang="es-MX" dirty="0"/>
              <a:t>Dormir es una </a:t>
            </a:r>
            <a:r>
              <a:rPr lang="es-MX" b="1" dirty="0"/>
              <a:t>necesidad biológica</a:t>
            </a:r>
          </a:p>
          <a:p>
            <a:r>
              <a:rPr lang="es-MX" dirty="0"/>
              <a:t>Dormir</a:t>
            </a:r>
            <a:r>
              <a:rPr lang="es-MX" b="1" dirty="0"/>
              <a:t> mal </a:t>
            </a:r>
            <a:r>
              <a:rPr lang="es-MX" dirty="0"/>
              <a:t>contribuye a</a:t>
            </a:r>
            <a:r>
              <a:rPr lang="es-MX" b="1" dirty="0"/>
              <a:t> </a:t>
            </a:r>
            <a:r>
              <a:rPr lang="es-MX" dirty="0"/>
              <a:t>:</a:t>
            </a:r>
          </a:p>
          <a:p>
            <a:pPr lvl="1"/>
            <a:r>
              <a:rPr lang="es-MX" dirty="0"/>
              <a:t>Condiciones cardiacas</a:t>
            </a:r>
          </a:p>
          <a:p>
            <a:pPr lvl="1"/>
            <a:r>
              <a:rPr lang="es-MX" dirty="0"/>
              <a:t>Diabetes</a:t>
            </a:r>
          </a:p>
          <a:p>
            <a:pPr lvl="1"/>
            <a:r>
              <a:rPr lang="es-MX" dirty="0"/>
              <a:t>Obesidad</a:t>
            </a:r>
          </a:p>
          <a:p>
            <a:pPr lvl="1"/>
            <a:r>
              <a:rPr lang="es-MX" dirty="0"/>
              <a:t>Desórdenes psicológicos</a:t>
            </a:r>
          </a:p>
          <a:p>
            <a:pPr lvl="1"/>
            <a:r>
              <a:rPr lang="es-MX" dirty="0"/>
              <a:t>Otras condiciones médicas.</a:t>
            </a:r>
          </a:p>
          <a:p>
            <a:r>
              <a:rPr lang="es-MX" dirty="0"/>
              <a:t>Dormir </a:t>
            </a:r>
            <a:r>
              <a:rPr lang="es-MX" b="1" dirty="0"/>
              <a:t>bien</a:t>
            </a:r>
            <a:r>
              <a:rPr lang="es-MX" dirty="0"/>
              <a:t> promueve el bienestar, alto desempeño y felicidad</a:t>
            </a:r>
          </a:p>
        </p:txBody>
      </p:sp>
      <p:pic>
        <p:nvPicPr>
          <p:cNvPr id="4098" name="Picture 2" title="Smiling driver and family in front of tru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6152" y="2209800"/>
            <a:ext cx="1766887" cy="2631666"/>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1_10">
            <a:hlinkClick r:id="" action="ppaction://media"/>
            <a:extLst>
              <a:ext uri="{FF2B5EF4-FFF2-40B4-BE49-F238E27FC236}">
                <a16:creationId xmlns:a16="http://schemas.microsoft.com/office/drawing/2014/main" id="{312BB224-111C-47CF-6CE4-759577C95F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itle 1"/>
          <p:cNvSpPr>
            <a:spLocks noGrp="1"/>
          </p:cNvSpPr>
          <p:nvPr>
            <p:ph type="title"/>
          </p:nvPr>
        </p:nvSpPr>
        <p:spPr/>
        <p:txBody>
          <a:bodyPr>
            <a:normAutofit fontScale="90000"/>
          </a:bodyPr>
          <a:lstStyle/>
          <a:p>
            <a:pPr>
              <a:lnSpc>
                <a:spcPts val="4575"/>
              </a:lnSpc>
            </a:pPr>
            <a:r>
              <a:rPr lang="es-ES" dirty="0"/>
              <a:t>Pasos para el Cambio de Comportamiento</a:t>
            </a:r>
            <a:endParaRPr lang="en-US" dirty="0"/>
          </a:p>
        </p:txBody>
      </p:sp>
      <p:graphicFrame>
        <p:nvGraphicFramePr>
          <p:cNvPr id="7" name="Diagram 6"/>
          <p:cNvGraphicFramePr/>
          <p:nvPr>
            <p:extLst>
              <p:ext uri="{D42A27DB-BD31-4B8C-83A1-F6EECF244321}">
                <p14:modId xmlns:p14="http://schemas.microsoft.com/office/powerpoint/2010/main" val="1652718182"/>
              </p:ext>
            </p:extLst>
          </p:nvPr>
        </p:nvGraphicFramePr>
        <p:xfrm>
          <a:off x="229137" y="3081233"/>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L-Shape 7"/>
          <p:cNvSpPr/>
          <p:nvPr/>
        </p:nvSpPr>
        <p:spPr>
          <a:xfrm rot="5400000">
            <a:off x="5458619" y="2855119"/>
            <a:ext cx="1139825" cy="1531937"/>
          </a:xfrm>
          <a:prstGeom prst="corner">
            <a:avLst>
              <a:gd name="adj1" fmla="val 16120"/>
              <a:gd name="adj2" fmla="val 16110"/>
            </a:avLst>
          </a:prstGeom>
          <a:solidFill>
            <a:schemeClr val="tx2">
              <a:lumMod val="60000"/>
              <a:lumOff val="40000"/>
            </a:schemeClr>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s-MX"/>
          </a:p>
        </p:txBody>
      </p:sp>
      <p:grpSp>
        <p:nvGrpSpPr>
          <p:cNvPr id="3" name="Group 8"/>
          <p:cNvGrpSpPr>
            <a:grpSpLocks/>
          </p:cNvGrpSpPr>
          <p:nvPr/>
        </p:nvGrpSpPr>
        <p:grpSpPr bwMode="auto">
          <a:xfrm>
            <a:off x="5521325" y="3200400"/>
            <a:ext cx="3021013" cy="1639888"/>
            <a:chOff x="3073618" y="718166"/>
            <a:chExt cx="3019927" cy="1639642"/>
          </a:xfrm>
        </p:grpSpPr>
        <p:sp>
          <p:nvSpPr>
            <p:cNvPr id="10" name="Rectangle 9"/>
            <p:cNvSpPr/>
            <p:nvPr/>
          </p:nvSpPr>
          <p:spPr>
            <a:xfrm>
              <a:off x="4381248" y="857845"/>
              <a:ext cx="1712297" cy="14999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s-MX"/>
            </a:p>
          </p:txBody>
        </p:sp>
        <p:sp>
          <p:nvSpPr>
            <p:cNvPr id="11" name="Rectangle 10"/>
            <p:cNvSpPr/>
            <p:nvPr/>
          </p:nvSpPr>
          <p:spPr>
            <a:xfrm>
              <a:off x="3073618" y="718166"/>
              <a:ext cx="1712297" cy="14999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ct val="35000"/>
                </a:spcAft>
                <a:defRPr/>
              </a:pPr>
              <a:r>
                <a:rPr lang="en-US" sz="2400" dirty="0">
                  <a:solidFill>
                    <a:srgbClr val="0033CC"/>
                  </a:solidFill>
                </a:rPr>
                <a:t>Pasa a la acción</a:t>
              </a:r>
            </a:p>
          </p:txBody>
        </p:sp>
      </p:grpSp>
      <p:sp>
        <p:nvSpPr>
          <p:cNvPr id="13" name="Isosceles Triangle 12"/>
          <p:cNvSpPr/>
          <p:nvPr/>
        </p:nvSpPr>
        <p:spPr>
          <a:xfrm>
            <a:off x="4800600" y="3530600"/>
            <a:ext cx="322263" cy="323850"/>
          </a:xfrm>
          <a:prstGeom prst="triangle">
            <a:avLst>
              <a:gd name="adj" fmla="val 100000"/>
            </a:avLst>
          </a:prstGeom>
          <a:solidFill>
            <a:srgbClr val="C00000"/>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s-MX"/>
          </a:p>
        </p:txBody>
      </p:sp>
      <p:sp>
        <p:nvSpPr>
          <p:cNvPr id="16" name="L-Shape 15"/>
          <p:cNvSpPr/>
          <p:nvPr/>
        </p:nvSpPr>
        <p:spPr>
          <a:xfrm rot="5400000">
            <a:off x="7208044" y="1694656"/>
            <a:ext cx="1139825" cy="1897063"/>
          </a:xfrm>
          <a:prstGeom prst="corner">
            <a:avLst>
              <a:gd name="adj1" fmla="val 16120"/>
              <a:gd name="adj2" fmla="val 16110"/>
            </a:avLst>
          </a:prstGeom>
          <a:solidFill>
            <a:srgbClr val="00B050"/>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s-MX"/>
          </a:p>
        </p:txBody>
      </p:sp>
      <p:sp>
        <p:nvSpPr>
          <p:cNvPr id="18" name="Isosceles Triangle 17"/>
          <p:cNvSpPr/>
          <p:nvPr/>
        </p:nvSpPr>
        <p:spPr>
          <a:xfrm>
            <a:off x="6416675" y="2643188"/>
            <a:ext cx="322263" cy="322262"/>
          </a:xfrm>
          <a:prstGeom prst="triangle">
            <a:avLst>
              <a:gd name="adj" fmla="val 100000"/>
            </a:avLst>
          </a:prstGeom>
          <a:solidFill>
            <a:schemeClr val="accent6">
              <a:lumMod val="75000"/>
            </a:schemeClr>
          </a:solidFill>
          <a:ln>
            <a:solidFill>
              <a:schemeClr val="accent6">
                <a:lumMod val="75000"/>
              </a:schemeClr>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s-MX"/>
          </a:p>
        </p:txBody>
      </p:sp>
      <p:sp>
        <p:nvSpPr>
          <p:cNvPr id="19" name="Rectangle 18"/>
          <p:cNvSpPr/>
          <p:nvPr/>
        </p:nvSpPr>
        <p:spPr>
          <a:xfrm>
            <a:off x="3733800" y="4103688"/>
            <a:ext cx="1711325" cy="15001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ts val="0"/>
              </a:spcAft>
              <a:defRPr/>
            </a:pPr>
            <a:r>
              <a:rPr lang="en-US" sz="2400" dirty="0">
                <a:solidFill>
                  <a:schemeClr val="accent6">
                    <a:lumMod val="50000"/>
                  </a:schemeClr>
                </a:solidFill>
              </a:rPr>
              <a:t>Planea cambiar</a:t>
            </a:r>
          </a:p>
        </p:txBody>
      </p:sp>
      <p:sp>
        <p:nvSpPr>
          <p:cNvPr id="20" name="Rectangle 19"/>
          <p:cNvSpPr/>
          <p:nvPr/>
        </p:nvSpPr>
        <p:spPr>
          <a:xfrm>
            <a:off x="7013575" y="2301875"/>
            <a:ext cx="1712913" cy="15001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ts val="0"/>
              </a:spcAft>
              <a:defRPr/>
            </a:pPr>
            <a:r>
              <a:rPr lang="en-US" sz="2400" dirty="0">
                <a:solidFill>
                  <a:srgbClr val="006600"/>
                </a:solidFill>
              </a:rPr>
              <a:t>Mantiene la acción</a:t>
            </a:r>
          </a:p>
        </p:txBody>
      </p:sp>
      <p:sp>
        <p:nvSpPr>
          <p:cNvPr id="2" name="7-Point Star 1"/>
          <p:cNvSpPr/>
          <p:nvPr/>
        </p:nvSpPr>
        <p:spPr>
          <a:xfrm>
            <a:off x="6858000" y="-217488"/>
            <a:ext cx="2586038" cy="2655888"/>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9147" name="TextBox 20"/>
          <p:cNvSpPr txBox="1">
            <a:spLocks noChangeArrowheads="1"/>
          </p:cNvSpPr>
          <p:nvPr/>
        </p:nvSpPr>
        <p:spPr bwMode="auto">
          <a:xfrm>
            <a:off x="7165975" y="171450"/>
            <a:ext cx="1978025" cy="1785104"/>
          </a:xfrm>
          <a:prstGeom prst="rect">
            <a:avLst/>
          </a:prstGeom>
          <a:noFill/>
          <a:ln w="9525">
            <a:noFill/>
            <a:miter lim="800000"/>
            <a:headEnd/>
            <a:tailEnd/>
          </a:ln>
        </p:spPr>
        <p:txBody>
          <a:bodyPr>
            <a:spAutoFit/>
          </a:bodyPr>
          <a:lstStyle/>
          <a:p>
            <a:pPr algn="ctr"/>
            <a:r>
              <a:rPr lang="en-US" sz="2200" b="1" dirty="0">
                <a:solidFill>
                  <a:srgbClr val="C00000"/>
                </a:solidFill>
                <a:latin typeface="Calibri" pitchFamily="34" charset="0"/>
              </a:rPr>
              <a:t>Salud, bienestar, Estado de alerta, Desempeño</a:t>
            </a:r>
          </a:p>
        </p:txBody>
      </p:sp>
      <p:pic>
        <p:nvPicPr>
          <p:cNvPr id="4" name="narration_04_14">
            <a:hlinkClick r:id="" action="ppaction://media"/>
            <a:extLst>
              <a:ext uri="{FF2B5EF4-FFF2-40B4-BE49-F238E27FC236}">
                <a16:creationId xmlns:a16="http://schemas.microsoft.com/office/drawing/2014/main" id="{0701547B-69B0-1983-B072-AF9173894B4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nvPr>
        </p:nvSpPr>
        <p:spPr/>
        <p:txBody>
          <a:bodyPr/>
          <a:lstStyle/>
          <a:p>
            <a:pPr>
              <a:lnSpc>
                <a:spcPts val="4575"/>
              </a:lnSpc>
            </a:pPr>
            <a:r>
              <a:rPr lang="en-US" sz="4900" dirty="0"/>
              <a:t>Drogas y Medicamentos </a:t>
            </a:r>
            <a:endParaRPr lang="en-US" dirty="0"/>
          </a:p>
        </p:txBody>
      </p:sp>
      <p:sp>
        <p:nvSpPr>
          <p:cNvPr id="221186" name="Content Placeholder 2"/>
          <p:cNvSpPr>
            <a:spLocks noGrp="1"/>
          </p:cNvSpPr>
          <p:nvPr>
            <p:ph idx="1"/>
          </p:nvPr>
        </p:nvSpPr>
        <p:spPr/>
        <p:txBody>
          <a:bodyPr/>
          <a:lstStyle/>
          <a:p>
            <a:pPr>
              <a:buFont typeface="Arial" charset="0"/>
              <a:buNone/>
            </a:pPr>
            <a:r>
              <a:rPr lang="es-MX" u="sng" dirty="0"/>
              <a:t>Temas</a:t>
            </a:r>
            <a:r>
              <a:rPr lang="es-MX" dirty="0"/>
              <a:t>:</a:t>
            </a:r>
          </a:p>
          <a:p>
            <a:r>
              <a:rPr lang="es-MX" dirty="0"/>
              <a:t>Cafeína</a:t>
            </a:r>
          </a:p>
          <a:p>
            <a:r>
              <a:rPr lang="es-MX" dirty="0"/>
              <a:t>Otros estimulantes</a:t>
            </a:r>
          </a:p>
          <a:p>
            <a:r>
              <a:rPr lang="es-MX" dirty="0"/>
              <a:t>Ayudas para dormir: suplementos y tisanas</a:t>
            </a:r>
          </a:p>
          <a:p>
            <a:r>
              <a:rPr lang="es-MX" dirty="0"/>
              <a:t>Pastillas para dormir</a:t>
            </a:r>
          </a:p>
          <a:p>
            <a:r>
              <a:rPr lang="es-MX" dirty="0"/>
              <a:t>Efectos secundarios de otros medicamentos</a:t>
            </a:r>
          </a:p>
          <a:p>
            <a:r>
              <a:rPr lang="es-MX" dirty="0"/>
              <a:t>Alcohol</a:t>
            </a:r>
          </a:p>
        </p:txBody>
      </p:sp>
      <p:pic>
        <p:nvPicPr>
          <p:cNvPr id="2" name="narration_04_15">
            <a:hlinkClick r:id="" action="ppaction://media"/>
            <a:extLst>
              <a:ext uri="{FF2B5EF4-FFF2-40B4-BE49-F238E27FC236}">
                <a16:creationId xmlns:a16="http://schemas.microsoft.com/office/drawing/2014/main" id="{5A7A1329-398B-53D7-2422-151901C362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p:txBody>
          <a:bodyPr/>
          <a:lstStyle/>
          <a:p>
            <a:pPr>
              <a:lnSpc>
                <a:spcPts val="4575"/>
              </a:lnSpc>
            </a:pPr>
            <a:r>
              <a:rPr lang="en-US" dirty="0"/>
              <a:t>Cafeína </a:t>
            </a:r>
          </a:p>
        </p:txBody>
      </p:sp>
      <p:sp>
        <p:nvSpPr>
          <p:cNvPr id="3" name="Content Placeholder 2"/>
          <p:cNvSpPr>
            <a:spLocks noGrp="1"/>
          </p:cNvSpPr>
          <p:nvPr>
            <p:ph idx="1"/>
          </p:nvPr>
        </p:nvSpPr>
        <p:spPr>
          <a:xfrm>
            <a:off x="457200" y="1600200"/>
            <a:ext cx="5791200" cy="4525963"/>
          </a:xfrm>
        </p:spPr>
        <p:txBody>
          <a:bodyPr rtlCol="0">
            <a:normAutofit fontScale="92500" lnSpcReduction="20000"/>
          </a:bodyPr>
          <a:lstStyle/>
          <a:p>
            <a:pPr>
              <a:defRPr/>
            </a:pPr>
            <a:r>
              <a:rPr lang="es-MX" sz="2800" dirty="0"/>
              <a:t>El estimulante más ampliamente usado</a:t>
            </a:r>
          </a:p>
          <a:p>
            <a:pPr>
              <a:defRPr/>
            </a:pPr>
            <a:r>
              <a:rPr lang="es-MX" sz="2800" dirty="0"/>
              <a:t>En el café, té, la mayoría de los refrescos, bebidas energéticas,  algunos medicamentos</a:t>
            </a:r>
          </a:p>
          <a:p>
            <a:pPr>
              <a:defRPr/>
            </a:pPr>
            <a:r>
              <a:rPr lang="es-MX" sz="2800" dirty="0"/>
              <a:t>Generalmente seguro y saludable si se usa con moderación</a:t>
            </a:r>
          </a:p>
          <a:p>
            <a:pPr>
              <a:defRPr/>
            </a:pPr>
            <a:r>
              <a:rPr lang="es-MX" sz="2800" dirty="0"/>
              <a:t>Mejora el estado de alerta y el desempeño</a:t>
            </a:r>
          </a:p>
          <a:p>
            <a:pPr>
              <a:defRPr/>
            </a:pPr>
            <a:r>
              <a:rPr lang="es-MX" sz="2800" dirty="0"/>
              <a:t>Los efectos y la tolerancia varían ampliamente</a:t>
            </a:r>
          </a:p>
          <a:p>
            <a:pPr>
              <a:defRPr/>
            </a:pPr>
            <a:r>
              <a:rPr lang="es-MX" sz="2800" dirty="0"/>
              <a:t>Es un eficaz remedio contra la fatiga, </a:t>
            </a:r>
            <a:r>
              <a:rPr lang="es-MX" sz="2800" b="1" dirty="0"/>
              <a:t>pero no es un sustituto para el sueño </a:t>
            </a:r>
          </a:p>
        </p:txBody>
      </p:sp>
      <p:pic>
        <p:nvPicPr>
          <p:cNvPr id="1026" name="Picture 2"/>
          <p:cNvPicPr>
            <a:picLocks noChangeAspect="1" noChangeArrowheads="1"/>
          </p:cNvPicPr>
          <p:nvPr/>
        </p:nvPicPr>
        <p:blipFill>
          <a:blip r:embed="rId5" cstate="print"/>
          <a:srcRect/>
          <a:stretch>
            <a:fillRect/>
          </a:stretch>
        </p:blipFill>
        <p:spPr bwMode="auto">
          <a:xfrm>
            <a:off x="6324600" y="2133600"/>
            <a:ext cx="2308569" cy="3200401"/>
          </a:xfrm>
          <a:prstGeom prst="rect">
            <a:avLst/>
          </a:prstGeom>
          <a:noFill/>
        </p:spPr>
      </p:pic>
      <p:pic>
        <p:nvPicPr>
          <p:cNvPr id="2" name="narration_04_16">
            <a:hlinkClick r:id="" action="ppaction://media"/>
            <a:extLst>
              <a:ext uri="{FF2B5EF4-FFF2-40B4-BE49-F238E27FC236}">
                <a16:creationId xmlns:a16="http://schemas.microsoft.com/office/drawing/2014/main" id="{FA827024-1729-3CA8-7D84-7C7F82A6BC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le 1"/>
          <p:cNvSpPr>
            <a:spLocks noGrp="1"/>
          </p:cNvSpPr>
          <p:nvPr>
            <p:ph type="title"/>
          </p:nvPr>
        </p:nvSpPr>
        <p:spPr/>
        <p:txBody>
          <a:bodyPr/>
          <a:lstStyle/>
          <a:p>
            <a:pPr>
              <a:lnSpc>
                <a:spcPts val="4575"/>
              </a:lnSpc>
            </a:pPr>
            <a:r>
              <a:rPr lang="en-US" sz="4900" dirty="0"/>
              <a:t>Uso de Cafeína </a:t>
            </a:r>
            <a:endParaRPr lang="en-US" dirty="0"/>
          </a:p>
        </p:txBody>
      </p:sp>
      <p:sp>
        <p:nvSpPr>
          <p:cNvPr id="3" name="Content Placeholder 2"/>
          <p:cNvSpPr>
            <a:spLocks noGrp="1"/>
          </p:cNvSpPr>
          <p:nvPr>
            <p:ph idx="1"/>
          </p:nvPr>
        </p:nvSpPr>
        <p:spPr>
          <a:xfrm>
            <a:off x="457200" y="1600200"/>
            <a:ext cx="6267450" cy="4525963"/>
          </a:xfrm>
        </p:spPr>
        <p:txBody>
          <a:bodyPr rtlCol="0">
            <a:normAutofit fontScale="85000" lnSpcReduction="20000"/>
          </a:bodyPr>
          <a:lstStyle/>
          <a:p>
            <a:pPr>
              <a:defRPr/>
            </a:pPr>
            <a:r>
              <a:rPr lang="es-MX" dirty="0"/>
              <a:t>Efectos en la alerta:</a:t>
            </a:r>
          </a:p>
          <a:p>
            <a:pPr lvl="1" fontAlgn="auto">
              <a:spcAft>
                <a:spcPts val="0"/>
              </a:spcAft>
              <a:buFont typeface="Arial" pitchFamily="34" charset="0"/>
              <a:buChar char="–"/>
              <a:defRPr/>
            </a:pPr>
            <a:r>
              <a:rPr lang="es-MX" dirty="0"/>
              <a:t>Comienza en ~20 minutos</a:t>
            </a:r>
          </a:p>
          <a:p>
            <a:pPr lvl="1" fontAlgn="auto">
              <a:spcAft>
                <a:spcPts val="0"/>
              </a:spcAft>
              <a:buFont typeface="Arial" pitchFamily="34" charset="0"/>
              <a:buChar char="–"/>
              <a:defRPr/>
            </a:pPr>
            <a:r>
              <a:rPr lang="es-MX" dirty="0"/>
              <a:t>Su máximo en 60-90 minutos</a:t>
            </a:r>
          </a:p>
          <a:p>
            <a:pPr lvl="1">
              <a:defRPr/>
            </a:pPr>
            <a:r>
              <a:rPr lang="es-MX" dirty="0"/>
              <a:t>Puede durar horas</a:t>
            </a:r>
          </a:p>
          <a:p>
            <a:pPr>
              <a:defRPr/>
            </a:pPr>
            <a:r>
              <a:rPr lang="es-MX" dirty="0"/>
              <a:t>El contenido de cafeína en el café varía ampliamente</a:t>
            </a:r>
          </a:p>
          <a:p>
            <a:pPr>
              <a:defRPr/>
            </a:pPr>
            <a:r>
              <a:rPr lang="es-MX" dirty="0"/>
              <a:t>El té y la mayoría de las bebidas de cola tienen aprox. ½ de cafeína  que el café </a:t>
            </a:r>
          </a:p>
          <a:p>
            <a:pPr>
              <a:defRPr/>
            </a:pPr>
            <a:r>
              <a:rPr lang="es-MX" dirty="0"/>
              <a:t>Hay grandes diferencias individuales en el tiempo para metabolizar la cafeína</a:t>
            </a:r>
          </a:p>
          <a:p>
            <a:pPr>
              <a:defRPr/>
            </a:pPr>
            <a:r>
              <a:rPr lang="es-MX" dirty="0"/>
              <a:t>Beba pequeños sorbos “para hacer durar" la taza un período más largo</a:t>
            </a:r>
            <a:endParaRPr lang="es-MX" dirty="0">
              <a:solidFill>
                <a:srgbClr val="002060"/>
              </a:solidFill>
            </a:endParaRPr>
          </a:p>
        </p:txBody>
      </p:sp>
      <p:pic>
        <p:nvPicPr>
          <p:cNvPr id="225283" name="Picture 9"/>
          <p:cNvPicPr>
            <a:picLocks noChangeAspect="1" noChangeArrowheads="1"/>
          </p:cNvPicPr>
          <p:nvPr/>
        </p:nvPicPr>
        <p:blipFill>
          <a:blip r:embed="rId5" cstate="print"/>
          <a:srcRect/>
          <a:stretch>
            <a:fillRect/>
          </a:stretch>
        </p:blipFill>
        <p:spPr bwMode="auto">
          <a:xfrm>
            <a:off x="6724650" y="1752600"/>
            <a:ext cx="1989138" cy="2971800"/>
          </a:xfrm>
          <a:prstGeom prst="rect">
            <a:avLst/>
          </a:prstGeom>
          <a:noFill/>
          <a:ln w="9525">
            <a:noFill/>
            <a:miter lim="800000"/>
            <a:headEnd/>
            <a:tailEnd/>
          </a:ln>
        </p:spPr>
      </p:pic>
      <p:pic>
        <p:nvPicPr>
          <p:cNvPr id="2" name="narration_04_17">
            <a:hlinkClick r:id="" action="ppaction://media"/>
            <a:extLst>
              <a:ext uri="{FF2B5EF4-FFF2-40B4-BE49-F238E27FC236}">
                <a16:creationId xmlns:a16="http://schemas.microsoft.com/office/drawing/2014/main" id="{9477CEDB-2C22-6C7F-FD5D-725FC3FD59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itle 1"/>
          <p:cNvSpPr>
            <a:spLocks noGrp="1"/>
          </p:cNvSpPr>
          <p:nvPr>
            <p:ph type="title"/>
          </p:nvPr>
        </p:nvSpPr>
        <p:spPr/>
        <p:txBody>
          <a:bodyPr/>
          <a:lstStyle/>
          <a:p>
            <a:pPr>
              <a:lnSpc>
                <a:spcPts val="4575"/>
              </a:lnSpc>
            </a:pPr>
            <a:r>
              <a:rPr lang="en-US" dirty="0"/>
              <a:t>Cafeína y el Sueño </a:t>
            </a:r>
          </a:p>
        </p:txBody>
      </p:sp>
      <p:sp>
        <p:nvSpPr>
          <p:cNvPr id="3" name="Content Placeholder 2"/>
          <p:cNvSpPr>
            <a:spLocks noGrp="1"/>
          </p:cNvSpPr>
          <p:nvPr>
            <p:ph idx="1"/>
          </p:nvPr>
        </p:nvSpPr>
        <p:spPr>
          <a:xfrm>
            <a:off x="457200" y="1600200"/>
            <a:ext cx="6019800" cy="4525963"/>
          </a:xfrm>
        </p:spPr>
        <p:txBody>
          <a:bodyPr rtlCol="0">
            <a:normAutofit fontScale="85000" lnSpcReduction="10000"/>
          </a:bodyPr>
          <a:lstStyle/>
          <a:p>
            <a:pPr>
              <a:defRPr/>
            </a:pPr>
            <a:r>
              <a:rPr lang="es-ES" dirty="0"/>
              <a:t>Como cualquier estimulante, la cafeína hace que dormir sea más difícil</a:t>
            </a:r>
            <a:endParaRPr lang="en-US" dirty="0"/>
          </a:p>
          <a:p>
            <a:pPr>
              <a:defRPr/>
            </a:pPr>
            <a:r>
              <a:rPr lang="es-ES" dirty="0"/>
              <a:t>En general, evite la cafeína dentro de las 6-8 horas del tiempo de sueño principal</a:t>
            </a:r>
            <a:endParaRPr lang="en-US" dirty="0"/>
          </a:p>
          <a:p>
            <a:pPr>
              <a:defRPr/>
            </a:pPr>
            <a:r>
              <a:rPr lang="es-ES" dirty="0"/>
              <a:t>Los efectos varían - algunas personas son más sensibles</a:t>
            </a:r>
            <a:endParaRPr lang="en-US" dirty="0"/>
          </a:p>
          <a:p>
            <a:pPr>
              <a:defRPr/>
            </a:pPr>
            <a:r>
              <a:rPr lang="es-ES" dirty="0"/>
              <a:t>Si tiene problemas para ir a dormir:</a:t>
            </a:r>
            <a:endParaRPr lang="en-US" dirty="0"/>
          </a:p>
          <a:p>
            <a:pPr lvl="1">
              <a:defRPr/>
            </a:pPr>
            <a:r>
              <a:rPr lang="es-ES" dirty="0"/>
              <a:t>Reduzca el consumo de cafeína</a:t>
            </a:r>
            <a:endParaRPr lang="en-US" dirty="0"/>
          </a:p>
          <a:p>
            <a:pPr lvl="1">
              <a:defRPr/>
            </a:pPr>
            <a:r>
              <a:rPr lang="es-ES" dirty="0"/>
              <a:t>Aumente el tiempo entre la última dosis y la hora de dormir</a:t>
            </a:r>
            <a:endParaRPr lang="en-US" dirty="0"/>
          </a:p>
        </p:txBody>
      </p:sp>
      <p:pic>
        <p:nvPicPr>
          <p:cNvPr id="227331" name="Picture 2"/>
          <p:cNvPicPr>
            <a:picLocks noChangeAspect="1" noChangeArrowheads="1"/>
          </p:cNvPicPr>
          <p:nvPr/>
        </p:nvPicPr>
        <p:blipFill>
          <a:blip r:embed="rId5" cstate="print"/>
          <a:srcRect/>
          <a:stretch>
            <a:fillRect/>
          </a:stretch>
        </p:blipFill>
        <p:spPr bwMode="auto">
          <a:xfrm>
            <a:off x="6324600" y="2376488"/>
            <a:ext cx="2263775" cy="2257425"/>
          </a:xfrm>
          <a:prstGeom prst="rect">
            <a:avLst/>
          </a:prstGeom>
          <a:noFill/>
          <a:ln w="9525">
            <a:noFill/>
            <a:miter lim="800000"/>
            <a:headEnd/>
            <a:tailEnd/>
          </a:ln>
        </p:spPr>
      </p:pic>
      <p:pic>
        <p:nvPicPr>
          <p:cNvPr id="2" name="narration_04_18">
            <a:hlinkClick r:id="" action="ppaction://media"/>
            <a:extLst>
              <a:ext uri="{FF2B5EF4-FFF2-40B4-BE49-F238E27FC236}">
                <a16:creationId xmlns:a16="http://schemas.microsoft.com/office/drawing/2014/main" id="{D785403E-4034-64FC-AEBF-92F49EB22E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p:txBody>
          <a:bodyPr>
            <a:normAutofit/>
          </a:bodyPr>
          <a:lstStyle/>
          <a:p>
            <a:pPr>
              <a:lnSpc>
                <a:spcPts val="4575"/>
              </a:lnSpc>
            </a:pPr>
            <a:r>
              <a:rPr lang="en-US" sz="4900" dirty="0"/>
              <a:t>Dos Estimulantes Dañinos  </a:t>
            </a:r>
            <a:endParaRPr lang="en-US" dirty="0"/>
          </a:p>
        </p:txBody>
      </p:sp>
      <p:sp>
        <p:nvSpPr>
          <p:cNvPr id="3" name="Content Placeholder 2"/>
          <p:cNvSpPr>
            <a:spLocks noGrp="1"/>
          </p:cNvSpPr>
          <p:nvPr>
            <p:ph idx="1"/>
          </p:nvPr>
        </p:nvSpPr>
        <p:spPr>
          <a:xfrm>
            <a:off x="457200" y="1600200"/>
            <a:ext cx="5791200" cy="4800600"/>
          </a:xfrm>
        </p:spPr>
        <p:txBody>
          <a:bodyPr rtlCol="0">
            <a:normAutofit fontScale="85000" lnSpcReduction="10000"/>
          </a:bodyPr>
          <a:lstStyle/>
          <a:p>
            <a:pPr>
              <a:defRPr/>
            </a:pPr>
            <a:r>
              <a:rPr lang="es-MX" b="1" dirty="0"/>
              <a:t>Anfetaminas</a:t>
            </a:r>
            <a:r>
              <a:rPr lang="es-MX" dirty="0"/>
              <a:t> son ilegales o disponibles sólo con prescripción. Demasiado fuertes para uso general</a:t>
            </a:r>
          </a:p>
          <a:p>
            <a:pPr lvl="1">
              <a:defRPr/>
            </a:pPr>
            <a:r>
              <a:rPr lang="es-MX" dirty="0"/>
              <a:t>Aumenta el nivel de actividad, pero no mejoran el desempeño fiable</a:t>
            </a:r>
          </a:p>
          <a:p>
            <a:pPr lvl="1">
              <a:defRPr/>
            </a:pPr>
            <a:r>
              <a:rPr lang="es-MX" dirty="0"/>
              <a:t>Aumenta la frecuencia cardiaca y el metabolismo, a veces peligrosamente</a:t>
            </a:r>
          </a:p>
          <a:p>
            <a:pPr lvl="1">
              <a:defRPr/>
            </a:pPr>
            <a:r>
              <a:rPr lang="es-MX" dirty="0"/>
              <a:t>A menudo,  hay una “bajón" varias horas después de su uso</a:t>
            </a:r>
          </a:p>
          <a:p>
            <a:pPr>
              <a:defRPr/>
            </a:pPr>
            <a:r>
              <a:rPr lang="es-MX" b="1" dirty="0"/>
              <a:t>La nicotina</a:t>
            </a:r>
            <a:r>
              <a:rPr lang="es-MX" dirty="0"/>
              <a:t> no mejora el estado de alerta o desempeño. Fumar reduce el flujo de oxígeno al cerebro </a:t>
            </a:r>
          </a:p>
        </p:txBody>
      </p:sp>
      <p:pic>
        <p:nvPicPr>
          <p:cNvPr id="229379" name="Picture 2"/>
          <p:cNvPicPr>
            <a:picLocks noChangeAspect="1" noChangeArrowheads="1"/>
          </p:cNvPicPr>
          <p:nvPr/>
        </p:nvPicPr>
        <p:blipFill>
          <a:blip r:embed="rId5" cstate="print"/>
          <a:srcRect/>
          <a:stretch>
            <a:fillRect/>
          </a:stretch>
        </p:blipFill>
        <p:spPr bwMode="auto">
          <a:xfrm>
            <a:off x="6359525" y="1981200"/>
            <a:ext cx="2474913" cy="3708400"/>
          </a:xfrm>
          <a:prstGeom prst="rect">
            <a:avLst/>
          </a:prstGeom>
          <a:noFill/>
          <a:ln w="9525">
            <a:noFill/>
            <a:miter lim="800000"/>
            <a:headEnd/>
            <a:tailEnd/>
          </a:ln>
        </p:spPr>
      </p:pic>
      <p:pic>
        <p:nvPicPr>
          <p:cNvPr id="2" name="narration_04_19">
            <a:hlinkClick r:id="" action="ppaction://media"/>
            <a:extLst>
              <a:ext uri="{FF2B5EF4-FFF2-40B4-BE49-F238E27FC236}">
                <a16:creationId xmlns:a16="http://schemas.microsoft.com/office/drawing/2014/main" id="{EF99AB5C-326F-7820-1489-204D0DE62D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6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itle 1"/>
          <p:cNvSpPr>
            <a:spLocks noGrp="1"/>
          </p:cNvSpPr>
          <p:nvPr>
            <p:ph type="title"/>
          </p:nvPr>
        </p:nvSpPr>
        <p:spPr/>
        <p:txBody>
          <a:bodyPr>
            <a:normAutofit fontScale="90000"/>
          </a:bodyPr>
          <a:lstStyle/>
          <a:p>
            <a:pPr>
              <a:lnSpc>
                <a:spcPts val="4575"/>
              </a:lnSpc>
            </a:pPr>
            <a:r>
              <a:rPr lang="es-MX" dirty="0"/>
              <a:t>Ayudas para Dormir:  Suplementos </a:t>
            </a:r>
            <a:br>
              <a:rPr lang="es-MX" dirty="0"/>
            </a:br>
            <a:r>
              <a:rPr lang="es-MX" dirty="0"/>
              <a:t>Y  Tés Herbales </a:t>
            </a:r>
          </a:p>
        </p:txBody>
      </p:sp>
      <p:sp>
        <p:nvSpPr>
          <p:cNvPr id="3" name="Content Placeholder 2"/>
          <p:cNvSpPr>
            <a:spLocks noGrp="1"/>
          </p:cNvSpPr>
          <p:nvPr>
            <p:ph idx="1"/>
          </p:nvPr>
        </p:nvSpPr>
        <p:spPr>
          <a:xfrm>
            <a:off x="457200" y="1600200"/>
            <a:ext cx="6629400" cy="4724400"/>
          </a:xfrm>
        </p:spPr>
        <p:txBody>
          <a:bodyPr rtlCol="0">
            <a:normAutofit fontScale="70000" lnSpcReduction="20000"/>
          </a:bodyPr>
          <a:lstStyle/>
          <a:p>
            <a:pPr fontAlgn="auto">
              <a:spcAft>
                <a:spcPts val="0"/>
              </a:spcAft>
              <a:buFont typeface="Arial" pitchFamily="34" charset="0"/>
              <a:buChar char="•"/>
              <a:defRPr/>
            </a:pPr>
            <a:r>
              <a:rPr lang="es-MX" sz="3600" dirty="0"/>
              <a:t>Melatonina</a:t>
            </a:r>
          </a:p>
          <a:p>
            <a:pPr lvl="1">
              <a:defRPr/>
            </a:pPr>
            <a:r>
              <a:rPr lang="es-MX" sz="3100" dirty="0"/>
              <a:t>Hormona natural segregada todas las noches y relacionada con el sueño</a:t>
            </a:r>
          </a:p>
          <a:p>
            <a:pPr lvl="1">
              <a:defRPr/>
            </a:pPr>
            <a:r>
              <a:rPr lang="es-MX" sz="3100" dirty="0"/>
              <a:t>Pequeñas dosis pueden facilitar el sueño nocturno</a:t>
            </a:r>
          </a:p>
          <a:p>
            <a:pPr lvl="1">
              <a:defRPr/>
            </a:pPr>
            <a:r>
              <a:rPr lang="es-MX" sz="3100" dirty="0"/>
              <a:t>Las tabletas tienden a tener dosis mucho más altas que las necesarias</a:t>
            </a:r>
          </a:p>
          <a:p>
            <a:pPr lvl="1">
              <a:defRPr/>
            </a:pPr>
            <a:r>
              <a:rPr lang="es-MX" sz="3100" dirty="0"/>
              <a:t>No tiene efectos secundarios graves conocidos, pero no ha sido probada a fondo</a:t>
            </a:r>
          </a:p>
          <a:p>
            <a:pPr>
              <a:defRPr/>
            </a:pPr>
            <a:r>
              <a:rPr lang="es-MX" sz="3600" dirty="0"/>
              <a:t>Raíz de valeriana</a:t>
            </a:r>
          </a:p>
          <a:p>
            <a:pPr lvl="1">
              <a:defRPr/>
            </a:pPr>
            <a:r>
              <a:rPr lang="es-MX" sz="3100" dirty="0"/>
              <a:t>Contiene mezcla de químicos</a:t>
            </a:r>
          </a:p>
          <a:p>
            <a:pPr lvl="1">
              <a:defRPr/>
            </a:pPr>
            <a:r>
              <a:rPr lang="es-MX" sz="3100" dirty="0"/>
              <a:t>Se reportan beneficios de sueño</a:t>
            </a:r>
          </a:p>
          <a:p>
            <a:pPr>
              <a:defRPr/>
            </a:pPr>
            <a:r>
              <a:rPr lang="es-MX" sz="3600" dirty="0"/>
              <a:t>Los suplementos no son probado o regulados por el gobierno</a:t>
            </a:r>
            <a:endParaRPr lang="es-MX" sz="3600" dirty="0">
              <a:solidFill>
                <a:srgbClr val="002060"/>
              </a:solidFill>
            </a:endParaRPr>
          </a:p>
        </p:txBody>
      </p:sp>
      <p:pic>
        <p:nvPicPr>
          <p:cNvPr id="231427" name="Picture 11" descr="C:\Users\Leslie\AppData\Local\Microsoft\Windows\Temporary Internet Files\Content.IE5\QG9FG08I\MC900411958[1].wmf"/>
          <p:cNvPicPr>
            <a:picLocks noChangeAspect="1" noChangeArrowheads="1"/>
          </p:cNvPicPr>
          <p:nvPr/>
        </p:nvPicPr>
        <p:blipFill>
          <a:blip r:embed="rId5" cstate="print"/>
          <a:srcRect/>
          <a:stretch>
            <a:fillRect/>
          </a:stretch>
        </p:blipFill>
        <p:spPr bwMode="auto">
          <a:xfrm>
            <a:off x="6934200" y="4227513"/>
            <a:ext cx="1687513" cy="2239962"/>
          </a:xfrm>
          <a:prstGeom prst="rect">
            <a:avLst/>
          </a:prstGeom>
          <a:noFill/>
          <a:ln w="9525">
            <a:noFill/>
            <a:miter lim="800000"/>
            <a:headEnd/>
            <a:tailEnd/>
          </a:ln>
        </p:spPr>
      </p:pic>
      <p:pic>
        <p:nvPicPr>
          <p:cNvPr id="231428" name="Picture 12"/>
          <p:cNvPicPr>
            <a:picLocks noChangeAspect="1" noChangeArrowheads="1"/>
          </p:cNvPicPr>
          <p:nvPr/>
        </p:nvPicPr>
        <p:blipFill>
          <a:blip r:embed="rId6" cstate="print"/>
          <a:srcRect/>
          <a:stretch>
            <a:fillRect/>
          </a:stretch>
        </p:blipFill>
        <p:spPr bwMode="auto">
          <a:xfrm>
            <a:off x="7239000" y="1676400"/>
            <a:ext cx="1727200" cy="2420938"/>
          </a:xfrm>
          <a:prstGeom prst="rect">
            <a:avLst/>
          </a:prstGeom>
          <a:noFill/>
          <a:ln w="9525">
            <a:noFill/>
            <a:miter lim="800000"/>
            <a:headEnd/>
            <a:tailEnd/>
          </a:ln>
        </p:spPr>
      </p:pic>
      <p:pic>
        <p:nvPicPr>
          <p:cNvPr id="2" name="narration_04_20">
            <a:hlinkClick r:id="" action="ppaction://media"/>
            <a:extLst>
              <a:ext uri="{FF2B5EF4-FFF2-40B4-BE49-F238E27FC236}">
                <a16:creationId xmlns:a16="http://schemas.microsoft.com/office/drawing/2014/main" id="{4222486A-5B52-E855-B1FA-05FD6E9102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Title 1"/>
          <p:cNvSpPr>
            <a:spLocks noGrp="1"/>
          </p:cNvSpPr>
          <p:nvPr>
            <p:ph type="title"/>
          </p:nvPr>
        </p:nvSpPr>
        <p:spPr/>
        <p:txBody>
          <a:bodyPr/>
          <a:lstStyle/>
          <a:p>
            <a:pPr>
              <a:lnSpc>
                <a:spcPts val="4575"/>
              </a:lnSpc>
            </a:pPr>
            <a:r>
              <a:rPr lang="en-US" dirty="0"/>
              <a:t>Píldoras para Dormir (1 de 2)</a:t>
            </a:r>
          </a:p>
        </p:txBody>
      </p:sp>
      <p:sp>
        <p:nvSpPr>
          <p:cNvPr id="3" name="Content Placeholder 2"/>
          <p:cNvSpPr>
            <a:spLocks noGrp="1"/>
          </p:cNvSpPr>
          <p:nvPr>
            <p:ph idx="1"/>
          </p:nvPr>
        </p:nvSpPr>
        <p:spPr>
          <a:xfrm>
            <a:off x="457200" y="1600200"/>
            <a:ext cx="6019800" cy="4724400"/>
          </a:xfrm>
        </p:spPr>
        <p:txBody>
          <a:bodyPr rtlCol="0">
            <a:normAutofit fontScale="92500" lnSpcReduction="20000"/>
          </a:bodyPr>
          <a:lstStyle/>
          <a:p>
            <a:pPr>
              <a:defRPr/>
            </a:pPr>
            <a:r>
              <a:rPr lang="es-MX" sz="3000" dirty="0"/>
              <a:t>Hipnóticos = medicamentos utilizados para inducir el sueño</a:t>
            </a:r>
          </a:p>
          <a:p>
            <a:pPr>
              <a:defRPr/>
            </a:pPr>
            <a:r>
              <a:rPr lang="es-MX" sz="3000" dirty="0"/>
              <a:t>Algunos también se usan para tratar las enfermedades de ansiedad y estrés</a:t>
            </a:r>
          </a:p>
          <a:p>
            <a:pPr>
              <a:defRPr/>
            </a:pPr>
            <a:r>
              <a:rPr lang="es-MX" sz="3000" dirty="0"/>
              <a:t>Categorías generales:</a:t>
            </a:r>
          </a:p>
          <a:p>
            <a:pPr lvl="1">
              <a:defRPr/>
            </a:pPr>
            <a:r>
              <a:rPr lang="es-MX" dirty="0"/>
              <a:t>Sin receta, de venta libre, por ejemplo, Tylenol PM, Benadryl</a:t>
            </a:r>
          </a:p>
          <a:p>
            <a:pPr lvl="1" fontAlgn="auto">
              <a:spcAft>
                <a:spcPts val="0"/>
              </a:spcAft>
              <a:buFont typeface="Arial" pitchFamily="34" charset="0"/>
              <a:buChar char="–"/>
              <a:defRPr/>
            </a:pPr>
            <a:r>
              <a:rPr lang="es-MX" dirty="0"/>
              <a:t>Prescripción:</a:t>
            </a:r>
          </a:p>
          <a:p>
            <a:pPr lvl="2" fontAlgn="auto">
              <a:spcAft>
                <a:spcPts val="0"/>
              </a:spcAft>
              <a:buFont typeface="Arial" pitchFamily="34" charset="0"/>
              <a:buChar char="•"/>
              <a:defRPr/>
            </a:pPr>
            <a:r>
              <a:rPr lang="es-MX" sz="2600" dirty="0"/>
              <a:t>Benzodiazepan (ej., Halcion, Restoril)</a:t>
            </a:r>
          </a:p>
          <a:p>
            <a:pPr lvl="2" fontAlgn="auto">
              <a:spcAft>
                <a:spcPts val="0"/>
              </a:spcAft>
              <a:buFont typeface="Arial" pitchFamily="34" charset="0"/>
              <a:buChar char="•"/>
              <a:defRPr/>
            </a:pPr>
            <a:r>
              <a:rPr lang="es-MX" sz="2600" dirty="0"/>
              <a:t>No-benzodiazepinas (ej., Ambien, Sonota, Lunesta)</a:t>
            </a:r>
          </a:p>
        </p:txBody>
      </p:sp>
      <p:pic>
        <p:nvPicPr>
          <p:cNvPr id="233475" name="Picture 2"/>
          <p:cNvPicPr>
            <a:picLocks noChangeAspect="1" noChangeArrowheads="1"/>
          </p:cNvPicPr>
          <p:nvPr/>
        </p:nvPicPr>
        <p:blipFill>
          <a:blip r:embed="rId5" cstate="print"/>
          <a:srcRect/>
          <a:stretch>
            <a:fillRect/>
          </a:stretch>
        </p:blipFill>
        <p:spPr bwMode="auto">
          <a:xfrm>
            <a:off x="6477000" y="2514600"/>
            <a:ext cx="2046288" cy="3067050"/>
          </a:xfrm>
          <a:prstGeom prst="rect">
            <a:avLst/>
          </a:prstGeom>
          <a:noFill/>
          <a:ln w="9525">
            <a:noFill/>
            <a:miter lim="800000"/>
            <a:headEnd/>
            <a:tailEnd/>
          </a:ln>
        </p:spPr>
      </p:pic>
      <p:pic>
        <p:nvPicPr>
          <p:cNvPr id="2" name="narration_04_21">
            <a:hlinkClick r:id="" action="ppaction://media"/>
            <a:extLst>
              <a:ext uri="{FF2B5EF4-FFF2-40B4-BE49-F238E27FC236}">
                <a16:creationId xmlns:a16="http://schemas.microsoft.com/office/drawing/2014/main" id="{9826B2F5-2154-EBDE-0D3C-EB3BB0CC10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1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p:cNvSpPr>
            <a:spLocks noGrp="1"/>
          </p:cNvSpPr>
          <p:nvPr>
            <p:ph type="title"/>
          </p:nvPr>
        </p:nvSpPr>
        <p:spPr/>
        <p:txBody>
          <a:bodyPr/>
          <a:lstStyle/>
          <a:p>
            <a:pPr>
              <a:lnSpc>
                <a:spcPts val="4575"/>
              </a:lnSpc>
            </a:pPr>
            <a:r>
              <a:rPr lang="en-US" dirty="0"/>
              <a:t>Píldoras para Dormir (2 de 2)</a:t>
            </a:r>
          </a:p>
        </p:txBody>
      </p:sp>
      <p:sp>
        <p:nvSpPr>
          <p:cNvPr id="235522" name="Content Placeholder 2"/>
          <p:cNvSpPr>
            <a:spLocks noGrp="1"/>
          </p:cNvSpPr>
          <p:nvPr>
            <p:ph idx="1"/>
          </p:nvPr>
        </p:nvSpPr>
        <p:spPr>
          <a:xfrm>
            <a:off x="457200" y="1600200"/>
            <a:ext cx="5562600" cy="4525963"/>
          </a:xfrm>
        </p:spPr>
        <p:txBody>
          <a:bodyPr>
            <a:normAutofit fontScale="92500" lnSpcReduction="10000"/>
          </a:bodyPr>
          <a:lstStyle/>
          <a:p>
            <a:r>
              <a:rPr lang="en-US" dirty="0"/>
              <a:t>Precauciones:</a:t>
            </a:r>
          </a:p>
          <a:p>
            <a:pPr lvl="1"/>
            <a:r>
              <a:rPr lang="es-ES" dirty="0"/>
              <a:t>Ningún somnífero proporciona el 100% del sueño natural</a:t>
            </a:r>
            <a:endParaRPr lang="en-US" dirty="0"/>
          </a:p>
          <a:p>
            <a:pPr lvl="1"/>
            <a:r>
              <a:rPr lang="es-ES" dirty="0"/>
              <a:t>La mayoría tiene efectos secundarios</a:t>
            </a:r>
            <a:endParaRPr lang="en-US" dirty="0"/>
          </a:p>
          <a:p>
            <a:pPr lvl="1"/>
            <a:r>
              <a:rPr lang="es-ES" dirty="0"/>
              <a:t>La mayoría causan hábito</a:t>
            </a:r>
            <a:endParaRPr lang="en-US" dirty="0"/>
          </a:p>
          <a:p>
            <a:pPr lvl="1"/>
            <a:r>
              <a:rPr lang="en-US" dirty="0"/>
              <a:t>Algunos provocan síntomas de abstinencia</a:t>
            </a:r>
          </a:p>
          <a:p>
            <a:pPr lvl="1"/>
            <a:r>
              <a:rPr lang="es-ES" dirty="0">
                <a:cs typeface="Arial" charset="0"/>
              </a:rPr>
              <a:t>Se debe permitir el tiempo completo para que la droga salga de su cuerpo antes de conducir</a:t>
            </a:r>
            <a:endParaRPr lang="en-US" dirty="0"/>
          </a:p>
          <a:p>
            <a:pPr lvl="2"/>
            <a:endParaRPr lang="en-US" dirty="0">
              <a:solidFill>
                <a:srgbClr val="002060"/>
              </a:solidFill>
            </a:endParaRPr>
          </a:p>
        </p:txBody>
      </p:sp>
      <p:pic>
        <p:nvPicPr>
          <p:cNvPr id="5" name="Picture 2"/>
          <p:cNvPicPr>
            <a:picLocks noChangeAspect="1" noChangeArrowheads="1"/>
          </p:cNvPicPr>
          <p:nvPr/>
        </p:nvPicPr>
        <p:blipFill>
          <a:blip r:embed="rId5" cstate="print"/>
          <a:srcRect/>
          <a:stretch>
            <a:fillRect/>
          </a:stretch>
        </p:blipFill>
        <p:spPr bwMode="auto">
          <a:xfrm>
            <a:off x="6477000" y="2514600"/>
            <a:ext cx="2046288" cy="3067050"/>
          </a:xfrm>
          <a:prstGeom prst="rect">
            <a:avLst/>
          </a:prstGeom>
          <a:noFill/>
          <a:ln w="9525">
            <a:noFill/>
            <a:miter lim="800000"/>
            <a:headEnd/>
            <a:tailEnd/>
          </a:ln>
        </p:spPr>
      </p:pic>
      <p:pic>
        <p:nvPicPr>
          <p:cNvPr id="2" name="narration_04_22">
            <a:hlinkClick r:id="" action="ppaction://media"/>
            <a:extLst>
              <a:ext uri="{FF2B5EF4-FFF2-40B4-BE49-F238E27FC236}">
                <a16:creationId xmlns:a16="http://schemas.microsoft.com/office/drawing/2014/main" id="{3BE3F4DF-352D-6C44-B5B3-08D9579A99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1"/>
          <p:cNvSpPr>
            <a:spLocks noGrp="1"/>
          </p:cNvSpPr>
          <p:nvPr>
            <p:ph type="title"/>
          </p:nvPr>
        </p:nvSpPr>
        <p:spPr/>
        <p:txBody>
          <a:bodyPr>
            <a:normAutofit fontScale="90000"/>
          </a:bodyPr>
          <a:lstStyle/>
          <a:p>
            <a:pPr>
              <a:lnSpc>
                <a:spcPts val="4575"/>
              </a:lnSpc>
            </a:pPr>
            <a:r>
              <a:rPr lang="en-US" dirty="0"/>
              <a:t>Otros Medicamentos tienen </a:t>
            </a:r>
            <a:br>
              <a:rPr lang="en-US" dirty="0"/>
            </a:br>
            <a:r>
              <a:rPr lang="en-US" dirty="0"/>
              <a:t>Efectos Secundarios de Fatiga</a:t>
            </a:r>
          </a:p>
        </p:txBody>
      </p:sp>
      <p:sp>
        <p:nvSpPr>
          <p:cNvPr id="4" name="Content Placeholder 3"/>
          <p:cNvSpPr>
            <a:spLocks noGrp="1"/>
          </p:cNvSpPr>
          <p:nvPr>
            <p:ph idx="1"/>
          </p:nvPr>
        </p:nvSpPr>
        <p:spPr>
          <a:xfrm>
            <a:off x="457200" y="1600200"/>
            <a:ext cx="6019800" cy="4525963"/>
          </a:xfrm>
        </p:spPr>
        <p:txBody>
          <a:bodyPr rtlCol="0">
            <a:noAutofit/>
          </a:bodyPr>
          <a:lstStyle/>
          <a:p>
            <a:pPr>
              <a:defRPr/>
            </a:pPr>
            <a:r>
              <a:rPr lang="es-MX" sz="2400" dirty="0"/>
              <a:t>Efectos secundarios comunes:</a:t>
            </a:r>
          </a:p>
          <a:p>
            <a:pPr lvl="1">
              <a:defRPr/>
            </a:pPr>
            <a:r>
              <a:rPr lang="es-MX" sz="2000" dirty="0">
                <a:sym typeface="Wingdings" pitchFamily="2" charset="2"/>
              </a:rPr>
              <a:t>Somnolencia</a:t>
            </a:r>
          </a:p>
          <a:p>
            <a:pPr lvl="1" fontAlgn="auto">
              <a:spcAft>
                <a:spcPts val="0"/>
              </a:spcAft>
              <a:buFont typeface="Arial" pitchFamily="34" charset="0"/>
              <a:buChar char="–"/>
              <a:defRPr/>
            </a:pPr>
            <a:r>
              <a:rPr lang="es-MX" sz="2000" dirty="0">
                <a:sym typeface="Wingdings" pitchFamily="2" charset="2"/>
              </a:rPr>
              <a:t>Otros fatiga</a:t>
            </a:r>
          </a:p>
          <a:p>
            <a:pPr lvl="1" fontAlgn="auto">
              <a:spcAft>
                <a:spcPts val="0"/>
              </a:spcAft>
              <a:buFont typeface="Arial" pitchFamily="34" charset="0"/>
              <a:buChar char="–"/>
              <a:defRPr/>
            </a:pPr>
            <a:r>
              <a:rPr lang="es-MX" sz="2000" dirty="0">
                <a:sym typeface="Wingdings" pitchFamily="2" charset="2"/>
              </a:rPr>
              <a:t>Insomnio</a:t>
            </a:r>
          </a:p>
          <a:p>
            <a:pPr>
              <a:defRPr/>
            </a:pPr>
            <a:r>
              <a:rPr lang="es-MX" sz="2400" dirty="0">
                <a:sym typeface="Wingdings" pitchFamily="2" charset="2"/>
              </a:rPr>
              <a:t>Por lo tanto, muchas recetas especifican cuándo se debe tomar el fármaco (ej., a la hora de acostarse)</a:t>
            </a:r>
          </a:p>
          <a:p>
            <a:pPr>
              <a:defRPr/>
            </a:pPr>
            <a:r>
              <a:rPr lang="es-MX" sz="2400" dirty="0">
                <a:sym typeface="Wingdings" pitchFamily="2" charset="2"/>
              </a:rPr>
              <a:t>Siga cuidadosamente la dosificación</a:t>
            </a:r>
          </a:p>
          <a:p>
            <a:pPr>
              <a:defRPr/>
            </a:pPr>
            <a:r>
              <a:rPr lang="es-MX" sz="2400" dirty="0">
                <a:sym typeface="Wingdings" pitchFamily="2" charset="2"/>
              </a:rPr>
              <a:t>Las Normas de Seguridad de los EUA restringen al conductor en carretera del uso de medicamentos que indican efectos secundarios de fatiga</a:t>
            </a:r>
          </a:p>
        </p:txBody>
      </p:sp>
      <p:pic>
        <p:nvPicPr>
          <p:cNvPr id="237571" name="Picture 2"/>
          <p:cNvPicPr>
            <a:picLocks noChangeAspect="1" noChangeArrowheads="1"/>
          </p:cNvPicPr>
          <p:nvPr/>
        </p:nvPicPr>
        <p:blipFill>
          <a:blip r:embed="rId5" cstate="print"/>
          <a:srcRect/>
          <a:stretch>
            <a:fillRect/>
          </a:stretch>
        </p:blipFill>
        <p:spPr bwMode="auto">
          <a:xfrm>
            <a:off x="6705600" y="1981200"/>
            <a:ext cx="2214563" cy="2647950"/>
          </a:xfrm>
          <a:prstGeom prst="rect">
            <a:avLst/>
          </a:prstGeom>
          <a:noFill/>
          <a:ln w="9525">
            <a:noFill/>
            <a:miter lim="800000"/>
            <a:headEnd/>
            <a:tailEnd/>
          </a:ln>
        </p:spPr>
      </p:pic>
      <p:pic>
        <p:nvPicPr>
          <p:cNvPr id="2" name="narration_04_23">
            <a:hlinkClick r:id="" action="ppaction://media"/>
            <a:extLst>
              <a:ext uri="{FF2B5EF4-FFF2-40B4-BE49-F238E27FC236}">
                <a16:creationId xmlns:a16="http://schemas.microsoft.com/office/drawing/2014/main" id="{092D4B32-B029-3A69-D5D7-EAA7D82B73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6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dirty="0"/>
              <a:t>Importancia en la Seguridad </a:t>
            </a:r>
          </a:p>
        </p:txBody>
      </p:sp>
      <p:sp>
        <p:nvSpPr>
          <p:cNvPr id="3" name="Content Placeholder 2"/>
          <p:cNvSpPr>
            <a:spLocks noGrp="1"/>
          </p:cNvSpPr>
          <p:nvPr>
            <p:ph idx="1"/>
          </p:nvPr>
        </p:nvSpPr>
        <p:spPr>
          <a:xfrm>
            <a:off x="457200" y="1600201"/>
            <a:ext cx="8229600" cy="4343400"/>
          </a:xfrm>
        </p:spPr>
        <p:txBody>
          <a:bodyPr>
            <a:normAutofit fontScale="85000" lnSpcReduction="20000"/>
          </a:bodyPr>
          <a:lstStyle/>
          <a:p>
            <a:r>
              <a:rPr lang="es-MX" sz="2800" dirty="0"/>
              <a:t>Los choques por quedarse dormido al volante son una de las principales causas de muerte en los conductores de autotransporte</a:t>
            </a:r>
          </a:p>
          <a:p>
            <a:r>
              <a:rPr lang="es-MX" sz="2800" dirty="0"/>
              <a:t>Las crisis médicas son otra causa principal de muerte en los conductores</a:t>
            </a:r>
          </a:p>
          <a:p>
            <a:r>
              <a:rPr lang="es-MX" sz="2800" dirty="0"/>
              <a:t>Un camión o autobús fuera de control es una amenaza para cualquiera en nuestras carreteras</a:t>
            </a:r>
          </a:p>
          <a:p>
            <a:r>
              <a:rPr lang="es-MX" sz="2800" dirty="0"/>
              <a:t>Un choque por su culpa puede                                            terminar</a:t>
            </a:r>
          </a:p>
          <a:p>
            <a:pPr>
              <a:buNone/>
            </a:pPr>
            <a:r>
              <a:rPr lang="es-MX" sz="2800" dirty="0"/>
              <a:t>     con la carrera de un conductor </a:t>
            </a:r>
          </a:p>
          <a:p>
            <a:r>
              <a:rPr lang="es-MX" sz="2800" dirty="0"/>
              <a:t>Incluso puede poner a una </a:t>
            </a:r>
          </a:p>
          <a:p>
            <a:pPr marL="0" indent="0">
              <a:buNone/>
            </a:pPr>
            <a:r>
              <a:rPr lang="es-MX" sz="2800" dirty="0"/>
              <a:t>     empresa fuera del negocio</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3771901"/>
            <a:ext cx="2880360" cy="1920240"/>
          </a:xfrm>
          <a:prstGeom prst="rect">
            <a:avLst/>
          </a:prstGeom>
        </p:spPr>
      </p:pic>
      <p:pic>
        <p:nvPicPr>
          <p:cNvPr id="4" name="narration_01_11">
            <a:hlinkClick r:id="" action="ppaction://media"/>
            <a:extLst>
              <a:ext uri="{FF2B5EF4-FFF2-40B4-BE49-F238E27FC236}">
                <a16:creationId xmlns:a16="http://schemas.microsoft.com/office/drawing/2014/main" id="{26949176-A3DE-5B94-4FC7-EFF8A24DF4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3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a:t>Alcohol:  No es un Medicamento para Dormir</a:t>
            </a:r>
            <a:r>
              <a:rPr lang="en-US" sz="4900" b="1" dirty="0"/>
              <a:t> </a:t>
            </a:r>
            <a:endParaRPr lang="en-US" dirty="0"/>
          </a:p>
        </p:txBody>
      </p:sp>
      <p:sp>
        <p:nvSpPr>
          <p:cNvPr id="3" name="Content Placeholder 2"/>
          <p:cNvSpPr>
            <a:spLocks noGrp="1"/>
          </p:cNvSpPr>
          <p:nvPr>
            <p:ph idx="1"/>
          </p:nvPr>
        </p:nvSpPr>
        <p:spPr>
          <a:xfrm>
            <a:off x="457200" y="1600200"/>
            <a:ext cx="6019800" cy="4525963"/>
          </a:xfrm>
        </p:spPr>
        <p:txBody>
          <a:bodyPr rtlCol="0">
            <a:noAutofit/>
          </a:bodyPr>
          <a:lstStyle/>
          <a:p>
            <a:pPr>
              <a:defRPr/>
            </a:pPr>
            <a:r>
              <a:rPr lang="es-MX" sz="2300" dirty="0"/>
              <a:t>No permitido en vehículos de autotransporte</a:t>
            </a:r>
          </a:p>
          <a:p>
            <a:pPr>
              <a:defRPr/>
            </a:pPr>
            <a:r>
              <a:rPr lang="es-MX" sz="2300" dirty="0"/>
              <a:t>Algunos conductores es posible que utilicen el alcohol como una ayuda para dormir en casa </a:t>
            </a:r>
          </a:p>
          <a:p>
            <a:pPr>
              <a:defRPr/>
            </a:pPr>
            <a:r>
              <a:rPr lang="es-MX" sz="2300" dirty="0"/>
              <a:t>El alcohol puede causar sueño, pero realmente </a:t>
            </a:r>
            <a:r>
              <a:rPr lang="es-MX" sz="2300" i="1" dirty="0"/>
              <a:t>perturba</a:t>
            </a:r>
            <a:r>
              <a:rPr lang="es-MX" sz="2300" dirty="0"/>
              <a:t> el sueño:</a:t>
            </a:r>
          </a:p>
          <a:p>
            <a:pPr lvl="1">
              <a:defRPr/>
            </a:pPr>
            <a:r>
              <a:rPr lang="es-MX" sz="2000" dirty="0"/>
              <a:t>Interrumpe el MOR (sueño) al dormir</a:t>
            </a:r>
          </a:p>
          <a:p>
            <a:pPr lvl="1">
              <a:defRPr/>
            </a:pPr>
            <a:r>
              <a:rPr lang="es-MX" sz="2000" dirty="0"/>
              <a:t>Causa  un "rebote“ despertándolo después de un par de horas</a:t>
            </a:r>
          </a:p>
          <a:p>
            <a:pPr>
              <a:defRPr/>
            </a:pPr>
            <a:r>
              <a:rPr lang="es-MX" sz="2300" dirty="0"/>
              <a:t>Los efectos negativos aumentan con la edad</a:t>
            </a:r>
          </a:p>
          <a:p>
            <a:pPr>
              <a:defRPr/>
            </a:pPr>
            <a:r>
              <a:rPr lang="es-MX" sz="2300" dirty="0"/>
              <a:t>Los efectos que deterioran el desempeño son  mayores cuando está somnoliento</a:t>
            </a:r>
          </a:p>
          <a:p>
            <a:pPr>
              <a:defRPr/>
            </a:pPr>
            <a:r>
              <a:rPr lang="es-MX" sz="2300" dirty="0"/>
              <a:t>El alcohol también hace la AOS peor</a:t>
            </a:r>
          </a:p>
        </p:txBody>
      </p:sp>
      <p:pic>
        <p:nvPicPr>
          <p:cNvPr id="239619" name="Picture 2"/>
          <p:cNvPicPr>
            <a:picLocks noChangeAspect="1" noChangeArrowheads="1"/>
          </p:cNvPicPr>
          <p:nvPr/>
        </p:nvPicPr>
        <p:blipFill>
          <a:blip r:embed="rId5" cstate="print"/>
          <a:srcRect/>
          <a:stretch>
            <a:fillRect/>
          </a:stretch>
        </p:blipFill>
        <p:spPr bwMode="auto">
          <a:xfrm>
            <a:off x="6705600" y="2438400"/>
            <a:ext cx="2155825" cy="3230563"/>
          </a:xfrm>
          <a:prstGeom prst="rect">
            <a:avLst/>
          </a:prstGeom>
          <a:noFill/>
          <a:ln w="9525">
            <a:noFill/>
            <a:miter lim="800000"/>
            <a:headEnd/>
            <a:tailEnd/>
          </a:ln>
        </p:spPr>
      </p:pic>
      <p:pic>
        <p:nvPicPr>
          <p:cNvPr id="4" name="narration_04_24">
            <a:hlinkClick r:id="" action="ppaction://media"/>
            <a:extLst>
              <a:ext uri="{FF2B5EF4-FFF2-40B4-BE49-F238E27FC236}">
                <a16:creationId xmlns:a16="http://schemas.microsoft.com/office/drawing/2014/main" id="{8C153B62-D85A-549E-4A07-96D5CB4863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4"/>
          <p:cNvSpPr>
            <a:spLocks noGrp="1"/>
          </p:cNvSpPr>
          <p:nvPr>
            <p:ph type="title"/>
          </p:nvPr>
        </p:nvSpPr>
        <p:spPr/>
        <p:txBody>
          <a:bodyPr/>
          <a:lstStyle/>
          <a:p>
            <a:pPr>
              <a:lnSpc>
                <a:spcPts val="4575"/>
              </a:lnSpc>
            </a:pPr>
            <a:r>
              <a:rPr lang="en-US" dirty="0">
                <a:latin typeface="Arial" pitchFamily="34" charset="0"/>
                <a:cs typeface="Arial" pitchFamily="34" charset="0"/>
              </a:rPr>
              <a:t>Cuestionario de Lección 3 </a:t>
            </a:r>
            <a:endParaRPr lang="en-US" dirty="0"/>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a:defRPr/>
            </a:pPr>
            <a:r>
              <a:rPr lang="es-MX" dirty="0"/>
              <a:t>Una encuesta en conductores de autotransporte en los EUA encontró que sus alimentos  favoritos ¿son?</a:t>
            </a:r>
          </a:p>
          <a:p>
            <a:pPr marL="914400" lvl="1" indent="-514350" fontAlgn="auto">
              <a:spcAft>
                <a:spcPts val="0"/>
              </a:spcAft>
              <a:buFont typeface="+mj-lt"/>
              <a:buAutoNum type="alphaLcParenR"/>
              <a:defRPr/>
            </a:pPr>
            <a:r>
              <a:rPr lang="es-MX" dirty="0"/>
              <a:t>Frutas y vegetales</a:t>
            </a:r>
          </a:p>
          <a:p>
            <a:pPr marL="914400" lvl="1" indent="-514350" fontAlgn="auto">
              <a:spcAft>
                <a:spcPts val="0"/>
              </a:spcAft>
              <a:buFont typeface="+mj-lt"/>
              <a:buAutoNum type="alphaLcParenR"/>
              <a:defRPr/>
            </a:pPr>
            <a:r>
              <a:rPr lang="es-MX" dirty="0"/>
              <a:t>Granos y frutos secos</a:t>
            </a:r>
          </a:p>
          <a:p>
            <a:pPr marL="914400" lvl="1" indent="-514350" fontAlgn="auto">
              <a:spcAft>
                <a:spcPts val="0"/>
              </a:spcAft>
              <a:buFont typeface="+mj-lt"/>
              <a:buAutoNum type="alphaLcParenR"/>
              <a:defRPr/>
            </a:pPr>
            <a:r>
              <a:rPr lang="es-MX" dirty="0"/>
              <a:t>Carnes magras y pescado</a:t>
            </a:r>
          </a:p>
          <a:p>
            <a:pPr marL="914400" lvl="1" indent="-514350" fontAlgn="auto">
              <a:spcAft>
                <a:spcPts val="0"/>
              </a:spcAft>
              <a:buFont typeface="+mj-lt"/>
              <a:buAutoNum type="alphaLcParenR"/>
              <a:defRPr/>
            </a:pPr>
            <a:r>
              <a:rPr lang="es-MX" dirty="0"/>
              <a:t>Carnes y hamburguesas</a:t>
            </a:r>
          </a:p>
          <a:p>
            <a:pPr fontAlgn="auto">
              <a:spcAft>
                <a:spcPts val="0"/>
              </a:spcAft>
              <a:buFont typeface="Arial" pitchFamily="34" charset="0"/>
              <a:buChar char="•"/>
              <a:defRPr/>
            </a:pPr>
            <a:endParaRPr lang="es-MX" dirty="0"/>
          </a:p>
        </p:txBody>
      </p:sp>
    </p:spTree>
  </p:cSld>
  <p:clrMapOvr>
    <a:masterClrMapping/>
  </p:clrMapOvr>
  <p:transition spd="slow">
    <p:wip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itle 4"/>
          <p:cNvSpPr>
            <a:spLocks noGrp="1"/>
          </p:cNvSpPr>
          <p:nvPr>
            <p:ph type="title"/>
          </p:nvPr>
        </p:nvSpPr>
        <p:spPr/>
        <p:txBody>
          <a:bodyPr/>
          <a:lstStyle/>
          <a:p>
            <a:pPr>
              <a:lnSpc>
                <a:spcPts val="4575"/>
              </a:lnSpc>
            </a:pPr>
            <a:r>
              <a:rPr lang="es-MX" dirty="0">
                <a:latin typeface="Arial" pitchFamily="34" charset="0"/>
                <a:cs typeface="Arial" pitchFamily="34" charset="0"/>
              </a:rPr>
              <a:t>Cuestionario de Lección 3 </a:t>
            </a:r>
            <a:endParaRPr lang="es-MX" dirty="0"/>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2"/>
              <a:defRPr/>
            </a:pPr>
            <a:r>
              <a:rPr lang="es-MX" dirty="0"/>
              <a:t>¿Qué condiciones insalubres o de comportamiento muestran al menos el 75% de los conductores de autotransporte?</a:t>
            </a:r>
          </a:p>
          <a:p>
            <a:pPr marL="914400" lvl="1" indent="-514350" fontAlgn="auto">
              <a:spcAft>
                <a:spcPts val="0"/>
              </a:spcAft>
              <a:buFont typeface="+mj-lt"/>
              <a:buAutoNum type="alphaLcParenR"/>
              <a:defRPr/>
            </a:pPr>
            <a:r>
              <a:rPr lang="es-MX" dirty="0"/>
              <a:t>Fatiga por ejercicio excesivo</a:t>
            </a:r>
          </a:p>
          <a:p>
            <a:pPr marL="914400" lvl="1" indent="-514350" fontAlgn="auto">
              <a:spcAft>
                <a:spcPts val="0"/>
              </a:spcAft>
              <a:buFont typeface="+mj-lt"/>
              <a:buAutoNum type="alphaLcParenR"/>
              <a:defRPr/>
            </a:pPr>
            <a:r>
              <a:rPr lang="es-MX" dirty="0"/>
              <a:t>Tener sobrepeso u obesidad</a:t>
            </a:r>
          </a:p>
          <a:p>
            <a:pPr marL="914400" lvl="1" indent="-514350" fontAlgn="auto">
              <a:spcAft>
                <a:spcPts val="0"/>
              </a:spcAft>
              <a:buFont typeface="+mj-lt"/>
              <a:buAutoNum type="alphaLcParenR"/>
              <a:defRPr/>
            </a:pPr>
            <a:r>
              <a:rPr lang="es-MX" dirty="0"/>
              <a:t>Fumar</a:t>
            </a:r>
          </a:p>
          <a:p>
            <a:pPr marL="914400" lvl="1" indent="-514350" fontAlgn="auto">
              <a:spcAft>
                <a:spcPts val="0"/>
              </a:spcAft>
              <a:buFont typeface="+mj-lt"/>
              <a:buAutoNum type="alphaLcParenR"/>
              <a:defRPr/>
            </a:pPr>
            <a:r>
              <a:rPr lang="es-MX" dirty="0"/>
              <a:t>Relaciones personales y familiares pobres</a:t>
            </a:r>
          </a:p>
          <a:p>
            <a:pPr fontAlgn="auto">
              <a:spcAft>
                <a:spcPts val="0"/>
              </a:spcAft>
              <a:buFont typeface="Arial" pitchFamily="34" charset="0"/>
              <a:buChar char="•"/>
              <a:defRPr/>
            </a:pPr>
            <a:endParaRPr lang="es-MX" dirty="0"/>
          </a:p>
        </p:txBody>
      </p:sp>
    </p:spTree>
  </p:cSld>
  <p:clrMapOvr>
    <a:masterClrMapping/>
  </p:clrMapOvr>
  <p:transition spd="slow">
    <p:wip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Title 4"/>
          <p:cNvSpPr>
            <a:spLocks noGrp="1"/>
          </p:cNvSpPr>
          <p:nvPr>
            <p:ph type="title"/>
          </p:nvPr>
        </p:nvSpPr>
        <p:spPr/>
        <p:txBody>
          <a:bodyPr/>
          <a:lstStyle/>
          <a:p>
            <a:pPr>
              <a:lnSpc>
                <a:spcPts val="4575"/>
              </a:lnSpc>
            </a:pPr>
            <a:r>
              <a:rPr lang="en-US" dirty="0">
                <a:latin typeface="Arial" pitchFamily="34" charset="0"/>
                <a:cs typeface="Arial" pitchFamily="34" charset="0"/>
              </a:rPr>
              <a:t>Cuestionario de Lección 3 </a:t>
            </a:r>
            <a:endParaRPr lang="en-US" dirty="0"/>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3"/>
              <a:defRPr/>
            </a:pPr>
            <a:r>
              <a:rPr lang="es-ES" dirty="0"/>
              <a:t>¿Qué enunciado es verdadero acerca de la cafeína?</a:t>
            </a:r>
            <a:endParaRPr lang="en-US" dirty="0"/>
          </a:p>
          <a:p>
            <a:pPr marL="914400" lvl="1" indent="-514350" fontAlgn="auto">
              <a:spcAft>
                <a:spcPts val="0"/>
              </a:spcAft>
              <a:buFont typeface="+mj-lt"/>
              <a:buAutoNum type="alphaLcParenR"/>
              <a:defRPr/>
            </a:pPr>
            <a:r>
              <a:rPr lang="es-ES" dirty="0"/>
              <a:t>Aumenta la sensación de alerta, pero no el desempeño real</a:t>
            </a:r>
            <a:endParaRPr lang="en-US" dirty="0"/>
          </a:p>
          <a:p>
            <a:pPr marL="914400" lvl="1" indent="-514350" fontAlgn="auto">
              <a:spcAft>
                <a:spcPts val="0"/>
              </a:spcAft>
              <a:buFont typeface="+mj-lt"/>
              <a:buAutoNum type="alphaLcParenR"/>
              <a:defRPr/>
            </a:pPr>
            <a:r>
              <a:rPr lang="es-ES" dirty="0"/>
              <a:t>Eficaz como un sustituto para el sueño</a:t>
            </a:r>
            <a:endParaRPr lang="en-US" dirty="0"/>
          </a:p>
          <a:p>
            <a:pPr marL="914400" lvl="1" indent="-514350" fontAlgn="auto">
              <a:spcAft>
                <a:spcPts val="0"/>
              </a:spcAft>
              <a:buFont typeface="+mj-lt"/>
              <a:buAutoNum type="alphaLcParenR"/>
              <a:defRPr/>
            </a:pPr>
            <a:r>
              <a:rPr lang="es-ES" dirty="0"/>
              <a:t>Los efectos varían mucho según la persona</a:t>
            </a:r>
            <a:endParaRPr lang="en-US" dirty="0"/>
          </a:p>
          <a:p>
            <a:pPr marL="914400" lvl="1" indent="-514350" fontAlgn="auto">
              <a:spcAft>
                <a:spcPts val="0"/>
              </a:spcAft>
              <a:buFont typeface="+mj-lt"/>
              <a:buAutoNum type="alphaLcParenR"/>
              <a:defRPr/>
            </a:pPr>
            <a:r>
              <a:rPr lang="es-ES" dirty="0"/>
              <a:t>Totalmente metabolizada dentro de 1-2 horas de la ingestión</a:t>
            </a:r>
            <a:endParaRPr lang="en-US" dirty="0"/>
          </a:p>
          <a:p>
            <a:pPr fontAlgn="auto">
              <a:spcAft>
                <a:spcPts val="0"/>
              </a:spcAft>
              <a:buFont typeface="Arial" pitchFamily="34" charset="0"/>
              <a:buChar char="•"/>
              <a:defRPr/>
            </a:pPr>
            <a:endParaRPr lang="en-US" dirty="0"/>
          </a:p>
        </p:txBody>
      </p:sp>
    </p:spTree>
  </p:cSld>
  <p:clrMapOvr>
    <a:masterClrMapping/>
  </p:clrMapOvr>
  <p:transition spd="slow">
    <p:wip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Title 4"/>
          <p:cNvSpPr>
            <a:spLocks noGrp="1"/>
          </p:cNvSpPr>
          <p:nvPr>
            <p:ph type="title"/>
          </p:nvPr>
        </p:nvSpPr>
        <p:spPr/>
        <p:txBody>
          <a:bodyPr/>
          <a:lstStyle/>
          <a:p>
            <a:pPr>
              <a:lnSpc>
                <a:spcPts val="4575"/>
              </a:lnSpc>
            </a:pPr>
            <a:r>
              <a:rPr lang="en-US" dirty="0">
                <a:latin typeface="Arial" pitchFamily="34" charset="0"/>
                <a:cs typeface="Arial" pitchFamily="34" charset="0"/>
              </a:rPr>
              <a:t>Cuestionario de Lección 3 </a:t>
            </a:r>
            <a:endParaRPr lang="en-US" dirty="0"/>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4"/>
              <a:defRPr/>
            </a:pPr>
            <a:r>
              <a:rPr lang="es-MX" dirty="0"/>
              <a:t>¿Cuál le puede causar sueño, pero en realidad perturba el sueño y con frecuencia  le despierta un poco después de dormir?</a:t>
            </a:r>
          </a:p>
          <a:p>
            <a:pPr marL="914400" lvl="1" indent="-514350" fontAlgn="auto">
              <a:spcAft>
                <a:spcPts val="0"/>
              </a:spcAft>
              <a:buFont typeface="+mj-lt"/>
              <a:buAutoNum type="alphaLcParenR"/>
              <a:defRPr/>
            </a:pPr>
            <a:r>
              <a:rPr lang="es-MX" dirty="0"/>
              <a:t>Cafeína</a:t>
            </a:r>
          </a:p>
          <a:p>
            <a:pPr marL="914400" lvl="1" indent="-514350" fontAlgn="auto">
              <a:spcAft>
                <a:spcPts val="0"/>
              </a:spcAft>
              <a:buFont typeface="+mj-lt"/>
              <a:buAutoNum type="alphaLcParenR"/>
              <a:defRPr/>
            </a:pPr>
            <a:r>
              <a:rPr lang="es-MX" dirty="0"/>
              <a:t>Nicotina</a:t>
            </a:r>
          </a:p>
          <a:p>
            <a:pPr marL="914400" lvl="1" indent="-514350" fontAlgn="auto">
              <a:spcAft>
                <a:spcPts val="0"/>
              </a:spcAft>
              <a:buFont typeface="+mj-lt"/>
              <a:buAutoNum type="alphaLcParenR"/>
              <a:defRPr/>
            </a:pPr>
            <a:r>
              <a:rPr lang="es-MX" dirty="0"/>
              <a:t>Alcohol</a:t>
            </a:r>
          </a:p>
          <a:p>
            <a:pPr marL="914400" lvl="1" indent="-514350" fontAlgn="auto">
              <a:spcAft>
                <a:spcPts val="0"/>
              </a:spcAft>
              <a:buFont typeface="+mj-lt"/>
              <a:buAutoNum type="alphaLcParenR"/>
              <a:defRPr/>
            </a:pPr>
            <a:r>
              <a:rPr lang="es-MX" dirty="0"/>
              <a:t>Ejercicio</a:t>
            </a:r>
          </a:p>
          <a:p>
            <a:pPr fontAlgn="auto">
              <a:spcAft>
                <a:spcPts val="0"/>
              </a:spcAft>
              <a:buFont typeface="Arial" pitchFamily="34" charset="0"/>
              <a:buChar char="•"/>
              <a:defRPr/>
            </a:pPr>
            <a:endParaRPr lang="es-MX" dirty="0"/>
          </a:p>
        </p:txBody>
      </p:sp>
    </p:spTree>
  </p:cSld>
  <p:clrMapOvr>
    <a:masterClrMapping/>
  </p:clrMapOvr>
  <p:transition spd="slow">
    <p:wip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Title 4"/>
          <p:cNvSpPr>
            <a:spLocks noGrp="1"/>
          </p:cNvSpPr>
          <p:nvPr>
            <p:ph type="title"/>
          </p:nvPr>
        </p:nvSpPr>
        <p:spPr/>
        <p:txBody>
          <a:bodyPr/>
          <a:lstStyle/>
          <a:p>
            <a:pPr>
              <a:lnSpc>
                <a:spcPts val="4575"/>
              </a:lnSpc>
            </a:pPr>
            <a:r>
              <a:rPr lang="en-US" dirty="0">
                <a:latin typeface="Arial" pitchFamily="34" charset="0"/>
                <a:cs typeface="Arial" pitchFamily="34" charset="0"/>
              </a:rPr>
              <a:t>Cuestionario de Lección 3 </a:t>
            </a:r>
            <a:endParaRPr lang="en-US" dirty="0"/>
          </a:p>
        </p:txBody>
      </p:sp>
      <p:sp>
        <p:nvSpPr>
          <p:cNvPr id="3" name="Content Placeholder 2"/>
          <p:cNvSpPr>
            <a:spLocks noGrp="1"/>
          </p:cNvSpPr>
          <p:nvPr>
            <p:ph idx="1"/>
          </p:nvPr>
        </p:nvSpPr>
        <p:spPr/>
        <p:txBody>
          <a:bodyPr rtlCol="0">
            <a:normAutofit/>
          </a:bodyPr>
          <a:lstStyle/>
          <a:p>
            <a:pPr marL="514350" indent="-514350">
              <a:buFont typeface="+mj-lt"/>
              <a:buAutoNum type="arabicParenR" startAt="5"/>
              <a:defRPr/>
            </a:pPr>
            <a:r>
              <a:rPr lang="es-MX" dirty="0"/>
              <a:t>¿Cuál es la hormona natural que segrega su cuerpo cada noche?</a:t>
            </a:r>
          </a:p>
          <a:p>
            <a:pPr marL="914400" lvl="1" indent="-514350" fontAlgn="auto">
              <a:spcAft>
                <a:spcPts val="0"/>
              </a:spcAft>
              <a:buFont typeface="+mj-lt"/>
              <a:buAutoNum type="alphaLcParenR"/>
              <a:defRPr/>
            </a:pPr>
            <a:r>
              <a:rPr lang="es-MX" dirty="0"/>
              <a:t>Cafeína</a:t>
            </a:r>
          </a:p>
          <a:p>
            <a:pPr marL="914400" lvl="1" indent="-514350" fontAlgn="auto">
              <a:spcAft>
                <a:spcPts val="0"/>
              </a:spcAft>
              <a:buFont typeface="+mj-lt"/>
              <a:buAutoNum type="alphaLcParenR"/>
              <a:defRPr/>
            </a:pPr>
            <a:r>
              <a:rPr lang="es-MX" dirty="0"/>
              <a:t>Melatonina</a:t>
            </a:r>
          </a:p>
          <a:p>
            <a:pPr marL="914400" lvl="1" indent="-514350" fontAlgn="auto">
              <a:spcAft>
                <a:spcPts val="0"/>
              </a:spcAft>
              <a:buFont typeface="+mj-lt"/>
              <a:buAutoNum type="alphaLcParenR"/>
              <a:defRPr/>
            </a:pPr>
            <a:r>
              <a:rPr lang="es-MX" dirty="0"/>
              <a:t>Anfetaminas</a:t>
            </a:r>
          </a:p>
          <a:p>
            <a:pPr marL="914400" lvl="1" indent="-514350" fontAlgn="auto">
              <a:spcAft>
                <a:spcPts val="0"/>
              </a:spcAft>
              <a:buFont typeface="+mj-lt"/>
              <a:buAutoNum type="alphaLcParenR"/>
              <a:defRPr/>
            </a:pPr>
            <a:r>
              <a:rPr lang="es-MX" dirty="0"/>
              <a:t>Nicotina</a:t>
            </a:r>
          </a:p>
          <a:p>
            <a:pPr fontAlgn="auto">
              <a:spcAft>
                <a:spcPts val="0"/>
              </a:spcAft>
              <a:buFont typeface="Arial" pitchFamily="34" charset="0"/>
              <a:buChar char="•"/>
              <a:defRPr/>
            </a:pPr>
            <a:endParaRPr lang="es-MX" dirty="0"/>
          </a:p>
        </p:txBody>
      </p:sp>
    </p:spTree>
  </p:cSld>
  <p:clrMapOvr>
    <a:masterClrMapping/>
  </p:clrMapOvr>
  <p:transition spd="slow">
    <p:wip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itle 1"/>
          <p:cNvSpPr>
            <a:spLocks noGrp="1"/>
          </p:cNvSpPr>
          <p:nvPr>
            <p:ph type="ctrTitle"/>
          </p:nvPr>
        </p:nvSpPr>
        <p:spPr>
          <a:solidFill>
            <a:srgbClr val="C00000">
              <a:alpha val="59999"/>
            </a:srgbClr>
          </a:solidFill>
          <a:ln w="9525" cmpd="sng"/>
        </p:spPr>
        <p:txBody>
          <a:bodyPr>
            <a:noAutofit/>
          </a:bodyPr>
          <a:lstStyle/>
          <a:p>
            <a:r>
              <a:rPr lang="es-ES" sz="3600" dirty="0"/>
              <a:t>Lección 4: El Estado de Alerta y la Conducción de Vehículos de Autotransporte</a:t>
            </a:r>
            <a:endParaRPr lang="en-US" sz="3600" dirty="0"/>
          </a:p>
        </p:txBody>
      </p:sp>
      <p:pic>
        <p:nvPicPr>
          <p:cNvPr id="2" name="narration_05_01">
            <a:hlinkClick r:id="" action="ppaction://media"/>
            <a:extLst>
              <a:ext uri="{FF2B5EF4-FFF2-40B4-BE49-F238E27FC236}">
                <a16:creationId xmlns:a16="http://schemas.microsoft.com/office/drawing/2014/main" id="{67B80D30-54BE-47E3-E5D5-8645FCC9D9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br>
              <a:rPr lang="en-US" sz="4000" i="1" dirty="0">
                <a:solidFill>
                  <a:srgbClr val="002060"/>
                </a:solidFill>
              </a:rPr>
            </a:br>
            <a:r>
              <a:rPr lang="es-ES" sz="4900" dirty="0"/>
              <a:t>Mejorar el Sueño y el Estado de Alerta</a:t>
            </a:r>
            <a:br>
              <a:rPr lang="en-US" sz="4900" dirty="0"/>
            </a:br>
            <a:endParaRPr lang="en-US" sz="4900" dirty="0"/>
          </a:p>
        </p:txBody>
      </p:sp>
      <p:sp>
        <p:nvSpPr>
          <p:cNvPr id="3" name="Content Placeholder 2"/>
          <p:cNvSpPr>
            <a:spLocks noGrp="1"/>
          </p:cNvSpPr>
          <p:nvPr>
            <p:ph idx="1"/>
          </p:nvPr>
        </p:nvSpPr>
        <p:spPr>
          <a:xfrm>
            <a:off x="457200" y="1600200"/>
            <a:ext cx="8534400" cy="4525963"/>
          </a:xfrm>
        </p:spPr>
        <p:txBody>
          <a:bodyPr rtlCol="0">
            <a:normAutofit fontScale="92500" lnSpcReduction="20000"/>
          </a:bodyPr>
          <a:lstStyle/>
          <a:p>
            <a:pPr fontAlgn="auto">
              <a:spcAft>
                <a:spcPts val="0"/>
              </a:spcAft>
              <a:buFont typeface="Arial" pitchFamily="34" charset="0"/>
              <a:buNone/>
              <a:defRPr/>
            </a:pPr>
            <a:r>
              <a:rPr lang="es-MX" u="sng" dirty="0"/>
              <a:t>Temas:</a:t>
            </a:r>
            <a:endParaRPr lang="es-MX" dirty="0"/>
          </a:p>
          <a:p>
            <a:pPr fontAlgn="auto">
              <a:spcAft>
                <a:spcPts val="0"/>
              </a:spcAft>
              <a:buFont typeface="Arial" pitchFamily="34" charset="0"/>
              <a:buChar char="•"/>
              <a:defRPr/>
            </a:pPr>
            <a:r>
              <a:rPr lang="es-MX" dirty="0"/>
              <a:t>Retos de la administración de la fatiga que enfrentan los conductores de vehículos de autotransporte</a:t>
            </a:r>
          </a:p>
          <a:p>
            <a:pPr fontAlgn="auto">
              <a:spcAft>
                <a:spcPts val="0"/>
              </a:spcAft>
              <a:buFont typeface="Arial" pitchFamily="34" charset="0"/>
              <a:buChar char="•"/>
              <a:defRPr/>
            </a:pPr>
            <a:r>
              <a:rPr lang="es-MX" dirty="0"/>
              <a:t>Estrategias generales</a:t>
            </a:r>
          </a:p>
          <a:p>
            <a:pPr fontAlgn="auto">
              <a:spcAft>
                <a:spcPts val="0"/>
              </a:spcAft>
              <a:buFont typeface="Arial" pitchFamily="34" charset="0"/>
              <a:buChar char="•"/>
              <a:defRPr/>
            </a:pPr>
            <a:r>
              <a:rPr lang="es-MX" dirty="0"/>
              <a:t>Prácticas en casa</a:t>
            </a:r>
          </a:p>
          <a:p>
            <a:pPr fontAlgn="auto">
              <a:spcAft>
                <a:spcPts val="0"/>
              </a:spcAft>
              <a:buFont typeface="Arial" pitchFamily="34" charset="0"/>
              <a:buChar char="•"/>
              <a:defRPr/>
            </a:pPr>
            <a:r>
              <a:rPr lang="es-MX" dirty="0"/>
              <a:t>Prácticas en carretera:</a:t>
            </a:r>
          </a:p>
          <a:p>
            <a:pPr lvl="1" fontAlgn="auto">
              <a:spcAft>
                <a:spcPts val="0"/>
              </a:spcAft>
              <a:buFont typeface="Arial" pitchFamily="34" charset="0"/>
              <a:buChar char="–"/>
              <a:defRPr/>
            </a:pPr>
            <a:r>
              <a:rPr lang="es-MX" dirty="0"/>
              <a:t>General</a:t>
            </a:r>
          </a:p>
          <a:p>
            <a:pPr lvl="1" fontAlgn="auto">
              <a:spcAft>
                <a:spcPts val="0"/>
              </a:spcAft>
              <a:buFont typeface="Arial" pitchFamily="34" charset="0"/>
              <a:buChar char="–"/>
              <a:defRPr/>
            </a:pPr>
            <a:r>
              <a:rPr lang="es-MX" dirty="0"/>
              <a:t>Conducción nocturna</a:t>
            </a:r>
          </a:p>
          <a:p>
            <a:pPr lvl="1" fontAlgn="auto">
              <a:spcAft>
                <a:spcPts val="0"/>
              </a:spcAft>
              <a:buFont typeface="Arial" pitchFamily="34" charset="0"/>
              <a:buChar char="–"/>
              <a:defRPr/>
            </a:pPr>
            <a:r>
              <a:rPr lang="es-MX" dirty="0"/>
              <a:t>Lidiar con los cambios de turno y zona horaria</a:t>
            </a:r>
          </a:p>
          <a:p>
            <a:pPr fontAlgn="auto">
              <a:spcAft>
                <a:spcPts val="0"/>
              </a:spcAft>
              <a:buFont typeface="Arial" pitchFamily="34" charset="0"/>
              <a:buNone/>
              <a:defRPr/>
            </a:pPr>
            <a:endParaRPr lang="es-MX" dirty="0">
              <a:solidFill>
                <a:srgbClr val="002060"/>
              </a:solidFill>
            </a:endParaRPr>
          </a:p>
          <a:p>
            <a:pPr fontAlgn="auto">
              <a:spcAft>
                <a:spcPts val="0"/>
              </a:spcAft>
              <a:buFont typeface="Arial" pitchFamily="34" charset="0"/>
              <a:buNone/>
              <a:defRPr/>
            </a:pPr>
            <a:endParaRPr lang="es-MX" dirty="0"/>
          </a:p>
        </p:txBody>
      </p:sp>
      <p:pic>
        <p:nvPicPr>
          <p:cNvPr id="4" name="narration_05_02">
            <a:hlinkClick r:id="" action="ppaction://media"/>
            <a:extLst>
              <a:ext uri="{FF2B5EF4-FFF2-40B4-BE49-F238E27FC236}">
                <a16:creationId xmlns:a16="http://schemas.microsoft.com/office/drawing/2014/main" id="{0325824F-6D90-B296-C90B-562EDE324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s-ES" sz="4900" dirty="0"/>
              <a:t>Desafíos en la Administración de la Fatiga del Conductor (1 de 2)</a:t>
            </a:r>
            <a:endParaRPr lang="en-US" dirty="0"/>
          </a:p>
        </p:txBody>
      </p:sp>
      <p:sp>
        <p:nvSpPr>
          <p:cNvPr id="3" name="Content Placeholder 2"/>
          <p:cNvSpPr>
            <a:spLocks noGrp="1"/>
          </p:cNvSpPr>
          <p:nvPr>
            <p:ph idx="1"/>
          </p:nvPr>
        </p:nvSpPr>
        <p:spPr>
          <a:xfrm>
            <a:off x="457200" y="1600200"/>
            <a:ext cx="5867400" cy="4525963"/>
          </a:xfrm>
        </p:spPr>
        <p:txBody>
          <a:bodyPr rtlCol="0">
            <a:normAutofit fontScale="92500" lnSpcReduction="20000"/>
          </a:bodyPr>
          <a:lstStyle/>
          <a:p>
            <a:pPr>
              <a:defRPr/>
            </a:pPr>
            <a:r>
              <a:rPr lang="es-MX" dirty="0"/>
              <a:t>A menudo un horario muy apretado para tener las horas sueño principales</a:t>
            </a:r>
          </a:p>
          <a:p>
            <a:pPr fontAlgn="auto">
              <a:spcAft>
                <a:spcPts val="0"/>
              </a:spcAft>
              <a:buFont typeface="Arial" pitchFamily="34" charset="0"/>
              <a:buChar char="•"/>
              <a:defRPr/>
            </a:pPr>
            <a:r>
              <a:rPr lang="es-MX" dirty="0"/>
              <a:t>Horario de trabajo prolongados</a:t>
            </a:r>
            <a:br>
              <a:rPr lang="es-MX" dirty="0"/>
            </a:br>
            <a:r>
              <a:rPr lang="es-MX" dirty="0"/>
              <a:t>(+ desplazamientos para muchos)</a:t>
            </a:r>
          </a:p>
          <a:p>
            <a:pPr fontAlgn="auto">
              <a:spcAft>
                <a:spcPts val="0"/>
              </a:spcAft>
              <a:buFont typeface="Arial" pitchFamily="34" charset="0"/>
              <a:buChar char="•"/>
              <a:defRPr/>
            </a:pPr>
            <a:r>
              <a:rPr lang="es-MX" dirty="0"/>
              <a:t>Cambio de horarios de trabajo</a:t>
            </a:r>
          </a:p>
          <a:p>
            <a:pPr>
              <a:defRPr/>
            </a:pPr>
            <a:r>
              <a:rPr lang="es-MX" dirty="0"/>
              <a:t>Periodos de trabajo/sueño en conflicto con ritmo circadiano</a:t>
            </a:r>
          </a:p>
          <a:p>
            <a:pPr>
              <a:defRPr/>
            </a:pPr>
            <a:r>
              <a:rPr lang="es-MX" dirty="0"/>
              <a:t>Tiempo limitado para siestas y otros descansos</a:t>
            </a:r>
          </a:p>
        </p:txBody>
      </p:sp>
      <p:pic>
        <p:nvPicPr>
          <p:cNvPr id="256003" name="Picture 2"/>
          <p:cNvPicPr>
            <a:picLocks noChangeAspect="1" noChangeArrowheads="1"/>
          </p:cNvPicPr>
          <p:nvPr/>
        </p:nvPicPr>
        <p:blipFill>
          <a:blip r:embed="rId5" cstate="print"/>
          <a:srcRect/>
          <a:stretch>
            <a:fillRect/>
          </a:stretch>
        </p:blipFill>
        <p:spPr bwMode="auto">
          <a:xfrm>
            <a:off x="6165850" y="1752600"/>
            <a:ext cx="2214563" cy="3317875"/>
          </a:xfrm>
          <a:prstGeom prst="rect">
            <a:avLst/>
          </a:prstGeom>
          <a:noFill/>
          <a:ln w="9525">
            <a:noFill/>
            <a:miter lim="800000"/>
            <a:headEnd/>
            <a:tailEnd/>
          </a:ln>
        </p:spPr>
      </p:pic>
      <p:pic>
        <p:nvPicPr>
          <p:cNvPr id="4" name="narration_05_03">
            <a:hlinkClick r:id="" action="ppaction://media"/>
            <a:extLst>
              <a:ext uri="{FF2B5EF4-FFF2-40B4-BE49-F238E27FC236}">
                <a16:creationId xmlns:a16="http://schemas.microsoft.com/office/drawing/2014/main" id="{89FF8BD0-2749-439A-53E5-3382AEC49E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s-ES" sz="4900" dirty="0"/>
              <a:t>Desafíos en la Administración de la Fatiga del Conductor (2 de 2)</a:t>
            </a:r>
            <a:endParaRPr lang="en-US" dirty="0"/>
          </a:p>
        </p:txBody>
      </p:sp>
      <p:sp>
        <p:nvSpPr>
          <p:cNvPr id="258050" name="Content Placeholder 2"/>
          <p:cNvSpPr>
            <a:spLocks noGrp="1"/>
          </p:cNvSpPr>
          <p:nvPr>
            <p:ph idx="1"/>
          </p:nvPr>
        </p:nvSpPr>
        <p:spPr>
          <a:xfrm>
            <a:off x="457200" y="1600200"/>
            <a:ext cx="5486400" cy="4525963"/>
          </a:xfrm>
        </p:spPr>
        <p:txBody>
          <a:bodyPr>
            <a:normAutofit fontScale="92500" lnSpcReduction="20000"/>
          </a:bodyPr>
          <a:lstStyle/>
          <a:p>
            <a:r>
              <a:rPr lang="es-MX" sz="3000" dirty="0"/>
              <a:t>Lugares para dormir desconocidos o incómodos</a:t>
            </a:r>
          </a:p>
          <a:p>
            <a:r>
              <a:rPr lang="es-MX" sz="3000" dirty="0"/>
              <a:t>Enfermedades del sueño</a:t>
            </a:r>
          </a:p>
          <a:p>
            <a:pPr>
              <a:spcBef>
                <a:spcPts val="300"/>
              </a:spcBef>
            </a:pPr>
            <a:r>
              <a:rPr lang="es-MX" sz="3000" dirty="0"/>
              <a:t>Oportunidades limitadas para el ejercicio</a:t>
            </a:r>
          </a:p>
          <a:p>
            <a:r>
              <a:rPr lang="es-MX" sz="3000" dirty="0"/>
              <a:t>Dificultad para encontrar alimentos saludables en la carretera</a:t>
            </a:r>
          </a:p>
          <a:p>
            <a:r>
              <a:rPr lang="es-MX" sz="3000" dirty="0"/>
              <a:t>Factores ambientales de estrés (ej. ruido, calor, frío, falta de ventilación)</a:t>
            </a:r>
          </a:p>
        </p:txBody>
      </p:sp>
      <p:pic>
        <p:nvPicPr>
          <p:cNvPr id="258051" name="Picture 2"/>
          <p:cNvPicPr>
            <a:picLocks noChangeAspect="1" noChangeArrowheads="1"/>
          </p:cNvPicPr>
          <p:nvPr/>
        </p:nvPicPr>
        <p:blipFill>
          <a:blip r:embed="rId5" cstate="print"/>
          <a:srcRect/>
          <a:stretch>
            <a:fillRect/>
          </a:stretch>
        </p:blipFill>
        <p:spPr bwMode="auto">
          <a:xfrm>
            <a:off x="6096000" y="1943100"/>
            <a:ext cx="2205038" cy="3303588"/>
          </a:xfrm>
          <a:prstGeom prst="rect">
            <a:avLst/>
          </a:prstGeom>
          <a:noFill/>
          <a:ln w="9525">
            <a:noFill/>
            <a:miter lim="800000"/>
            <a:headEnd/>
            <a:tailEnd/>
          </a:ln>
        </p:spPr>
      </p:pic>
      <p:pic>
        <p:nvPicPr>
          <p:cNvPr id="3" name="narration_05_04">
            <a:hlinkClick r:id="" action="ppaction://media"/>
            <a:extLst>
              <a:ext uri="{FF2B5EF4-FFF2-40B4-BE49-F238E27FC236}">
                <a16:creationId xmlns:a16="http://schemas.microsoft.com/office/drawing/2014/main" id="{26D73C7D-9493-1C11-FEB2-94A1905759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Estado de Alerta, Bienestar y Sueño</a:t>
            </a:r>
            <a:endParaRPr lang="en-US" dirty="0"/>
          </a:p>
        </p:txBody>
      </p:sp>
      <p:sp>
        <p:nvSpPr>
          <p:cNvPr id="3" name="Content Placeholder 2"/>
          <p:cNvSpPr>
            <a:spLocks noGrp="1"/>
          </p:cNvSpPr>
          <p:nvPr>
            <p:ph idx="1"/>
          </p:nvPr>
        </p:nvSpPr>
        <p:spPr>
          <a:xfrm>
            <a:off x="457200" y="1600200"/>
            <a:ext cx="6096000" cy="4525963"/>
          </a:xfrm>
        </p:spPr>
        <p:txBody>
          <a:bodyPr>
            <a:normAutofit/>
          </a:bodyPr>
          <a:lstStyle/>
          <a:p>
            <a:r>
              <a:rPr lang="es-MX" dirty="0"/>
              <a:t>¿Qué es el estado de Alerta? Alerta = despierto + atento </a:t>
            </a:r>
          </a:p>
          <a:p>
            <a:r>
              <a:rPr lang="es-MX" dirty="0"/>
              <a:t>¿Qué es Bienestar? </a:t>
            </a:r>
          </a:p>
          <a:p>
            <a:pPr marL="0" indent="0">
              <a:buNone/>
            </a:pPr>
            <a:r>
              <a:rPr lang="es-MX" dirty="0"/>
              <a:t>   Bienestar = salud física, mental,  </a:t>
            </a:r>
          </a:p>
          <a:p>
            <a:pPr marL="0" indent="0">
              <a:buNone/>
            </a:pPr>
            <a:r>
              <a:rPr lang="es-MX" dirty="0"/>
              <a:t>    emocional y conductual</a:t>
            </a:r>
          </a:p>
          <a:p>
            <a:r>
              <a:rPr lang="es-MX" dirty="0"/>
              <a:t>Dormir bien es esencial tanto para estar alerta como para el bienestar.</a:t>
            </a: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2133600"/>
            <a:ext cx="2133599" cy="3090436"/>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1_12">
            <a:hlinkClick r:id="" action="ppaction://media"/>
            <a:extLst>
              <a:ext uri="{FF2B5EF4-FFF2-40B4-BE49-F238E27FC236}">
                <a16:creationId xmlns:a16="http://schemas.microsoft.com/office/drawing/2014/main" id="{44AD808F-F721-AF8E-D117-47478D5FB5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s-ES" sz="4900" dirty="0"/>
              <a:t>Estrategias Generales para Enfrentar estos Desafíos</a:t>
            </a:r>
            <a:r>
              <a:rPr lang="en-US" sz="4900" dirty="0"/>
              <a:t> </a:t>
            </a:r>
            <a:endParaRPr lang="en-US" dirty="0"/>
          </a:p>
        </p:txBody>
      </p:sp>
      <p:sp>
        <p:nvSpPr>
          <p:cNvPr id="260098" name="Content Placeholder 2"/>
          <p:cNvSpPr>
            <a:spLocks noGrp="1"/>
          </p:cNvSpPr>
          <p:nvPr>
            <p:ph idx="1"/>
          </p:nvPr>
        </p:nvSpPr>
        <p:spPr>
          <a:xfrm>
            <a:off x="457200" y="1524000"/>
            <a:ext cx="6248400" cy="4525963"/>
          </a:xfrm>
        </p:spPr>
        <p:txBody>
          <a:bodyPr>
            <a:normAutofit fontScale="92500" lnSpcReduction="10000"/>
          </a:bodyPr>
          <a:lstStyle/>
          <a:p>
            <a:pPr>
              <a:spcBef>
                <a:spcPts val="100"/>
              </a:spcBef>
            </a:pPr>
            <a:r>
              <a:rPr lang="es-MX" sz="2800" dirty="0"/>
              <a:t>¡¡¡Duerma!!!</a:t>
            </a:r>
          </a:p>
          <a:p>
            <a:pPr lvl="1">
              <a:spcBef>
                <a:spcPts val="100"/>
              </a:spcBef>
            </a:pPr>
            <a:r>
              <a:rPr lang="es-MX" dirty="0"/>
              <a:t>Sueño principal</a:t>
            </a:r>
          </a:p>
          <a:p>
            <a:pPr lvl="1">
              <a:spcBef>
                <a:spcPts val="100"/>
              </a:spcBef>
            </a:pPr>
            <a:r>
              <a:rPr lang="es-MX" dirty="0"/>
              <a:t>Siestas</a:t>
            </a:r>
          </a:p>
          <a:p>
            <a:pPr>
              <a:spcBef>
                <a:spcPts val="100"/>
              </a:spcBef>
            </a:pPr>
            <a:r>
              <a:rPr lang="es-MX" sz="2800" dirty="0"/>
              <a:t>Mantenga un estilo de vida sano</a:t>
            </a:r>
          </a:p>
          <a:p>
            <a:pPr>
              <a:spcBef>
                <a:spcPts val="100"/>
              </a:spcBef>
            </a:pPr>
            <a:r>
              <a:rPr lang="es-MX" sz="2800" dirty="0"/>
              <a:t>Trate de mantener un horario regular</a:t>
            </a:r>
          </a:p>
          <a:p>
            <a:pPr>
              <a:spcBef>
                <a:spcPts val="100"/>
              </a:spcBef>
            </a:pPr>
            <a:r>
              <a:rPr lang="es-MX" sz="2800" dirty="0"/>
              <a:t>Vaya con su ritmo circadiano – no</a:t>
            </a:r>
          </a:p>
          <a:p>
            <a:pPr>
              <a:spcBef>
                <a:spcPts val="100"/>
              </a:spcBef>
              <a:buNone/>
            </a:pPr>
            <a:r>
              <a:rPr lang="es-MX" sz="2800" dirty="0"/>
              <a:t>     luche contra el</a:t>
            </a:r>
          </a:p>
          <a:p>
            <a:pPr>
              <a:spcBef>
                <a:spcPts val="100"/>
              </a:spcBef>
            </a:pPr>
            <a:r>
              <a:rPr lang="es-MX" sz="2800" dirty="0"/>
              <a:t>Relájese antes de dormir</a:t>
            </a:r>
          </a:p>
          <a:p>
            <a:pPr lvl="1">
              <a:spcBef>
                <a:spcPts val="100"/>
              </a:spcBef>
            </a:pPr>
            <a:r>
              <a:rPr lang="es-MX" dirty="0"/>
              <a:t>Menos actividad física</a:t>
            </a:r>
          </a:p>
          <a:p>
            <a:pPr lvl="1">
              <a:spcBef>
                <a:spcPts val="100"/>
              </a:spcBef>
            </a:pPr>
            <a:r>
              <a:rPr lang="es-MX" dirty="0"/>
              <a:t>Baje las luces</a:t>
            </a:r>
          </a:p>
          <a:p>
            <a:pPr>
              <a:spcBef>
                <a:spcPts val="100"/>
              </a:spcBef>
            </a:pPr>
            <a:r>
              <a:rPr lang="es-MX" sz="2800" dirty="0"/>
              <a:t>Sea inteligente en uso de la cafeína</a:t>
            </a:r>
          </a:p>
        </p:txBody>
      </p:sp>
      <p:pic>
        <p:nvPicPr>
          <p:cNvPr id="260099" name="Picture 2"/>
          <p:cNvPicPr>
            <a:picLocks noChangeAspect="1" noChangeArrowheads="1"/>
          </p:cNvPicPr>
          <p:nvPr/>
        </p:nvPicPr>
        <p:blipFill>
          <a:blip r:embed="rId5" cstate="print"/>
          <a:srcRect/>
          <a:stretch>
            <a:fillRect/>
          </a:stretch>
        </p:blipFill>
        <p:spPr bwMode="auto">
          <a:xfrm>
            <a:off x="5943600" y="2133600"/>
            <a:ext cx="2986088" cy="1981200"/>
          </a:xfrm>
          <a:prstGeom prst="rect">
            <a:avLst/>
          </a:prstGeom>
          <a:noFill/>
          <a:ln w="9525">
            <a:noFill/>
            <a:miter lim="800000"/>
            <a:headEnd/>
            <a:tailEnd/>
          </a:ln>
        </p:spPr>
      </p:pic>
      <p:pic>
        <p:nvPicPr>
          <p:cNvPr id="3" name="narration_05_05">
            <a:hlinkClick r:id="" action="ppaction://media"/>
            <a:extLst>
              <a:ext uri="{FF2B5EF4-FFF2-40B4-BE49-F238E27FC236}">
                <a16:creationId xmlns:a16="http://schemas.microsoft.com/office/drawing/2014/main" id="{CD4B7221-809E-1954-7E62-A6F21A7A3B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Title 1"/>
          <p:cNvSpPr>
            <a:spLocks noGrp="1"/>
          </p:cNvSpPr>
          <p:nvPr>
            <p:ph type="title"/>
          </p:nvPr>
        </p:nvSpPr>
        <p:spPr/>
        <p:txBody>
          <a:bodyPr/>
          <a:lstStyle/>
          <a:p>
            <a:pPr>
              <a:lnSpc>
                <a:spcPts val="4575"/>
              </a:lnSpc>
            </a:pPr>
            <a:r>
              <a:rPr lang="en-US" sz="4900" dirty="0"/>
              <a:t>Estrategias en el Hogar </a:t>
            </a:r>
            <a:endParaRPr lang="en-US" dirty="0"/>
          </a:p>
        </p:txBody>
      </p:sp>
      <p:sp>
        <p:nvSpPr>
          <p:cNvPr id="3" name="Content Placeholder 2"/>
          <p:cNvSpPr>
            <a:spLocks noGrp="1"/>
          </p:cNvSpPr>
          <p:nvPr>
            <p:ph idx="1"/>
          </p:nvPr>
        </p:nvSpPr>
        <p:spPr>
          <a:xfrm>
            <a:off x="457200" y="1600200"/>
            <a:ext cx="5257800" cy="4525963"/>
          </a:xfrm>
        </p:spPr>
        <p:txBody>
          <a:bodyPr rtlCol="0">
            <a:normAutofit fontScale="85000" lnSpcReduction="10000"/>
          </a:bodyPr>
          <a:lstStyle/>
          <a:p>
            <a:pPr>
              <a:defRPr/>
            </a:pPr>
            <a:r>
              <a:rPr lang="es-MX" sz="2800" dirty="0"/>
              <a:t>Duerma lo mejor posible antes de iniciar un viaje o semana de trabajo</a:t>
            </a:r>
          </a:p>
          <a:p>
            <a:pPr>
              <a:defRPr/>
            </a:pPr>
            <a:r>
              <a:rPr lang="es-MX" sz="2800" dirty="0"/>
              <a:t>Comunique sus necesidades de sueño y consiga el apoyo de su familia</a:t>
            </a:r>
          </a:p>
          <a:p>
            <a:pPr>
              <a:defRPr/>
            </a:pPr>
            <a:r>
              <a:rPr lang="es-MX" sz="2800" dirty="0"/>
              <a:t>Su dormitorio debe ser: </a:t>
            </a:r>
          </a:p>
          <a:p>
            <a:pPr lvl="1">
              <a:defRPr/>
            </a:pPr>
            <a:r>
              <a:rPr lang="es-MX" sz="2600" dirty="0"/>
              <a:t>Completamente oscuro</a:t>
            </a:r>
          </a:p>
          <a:p>
            <a:pPr lvl="1" fontAlgn="auto">
              <a:spcAft>
                <a:spcPts val="0"/>
              </a:spcAft>
              <a:buFont typeface="Arial" pitchFamily="34" charset="0"/>
              <a:buChar char="–"/>
              <a:defRPr/>
            </a:pPr>
            <a:r>
              <a:rPr lang="es-MX" sz="2600" dirty="0"/>
              <a:t>Fresco</a:t>
            </a:r>
          </a:p>
          <a:p>
            <a:pPr lvl="1" fontAlgn="auto">
              <a:spcAft>
                <a:spcPts val="0"/>
              </a:spcAft>
              <a:buFont typeface="Arial" pitchFamily="34" charset="0"/>
              <a:buChar char="–"/>
              <a:defRPr/>
            </a:pPr>
            <a:r>
              <a:rPr lang="es-MX" sz="2600" dirty="0"/>
              <a:t>Tranquilo</a:t>
            </a:r>
          </a:p>
          <a:p>
            <a:pPr>
              <a:defRPr/>
            </a:pPr>
            <a:r>
              <a:rPr lang="es-MX" sz="2800" dirty="0"/>
              <a:t>Tenga una rutina antes de dormir</a:t>
            </a:r>
          </a:p>
          <a:p>
            <a:pPr>
              <a:defRPr/>
            </a:pPr>
            <a:r>
              <a:rPr lang="es-MX" sz="2800" dirty="0"/>
              <a:t>Manténgase activo, pero no te canses. Tome tiempo para relajarse</a:t>
            </a:r>
          </a:p>
        </p:txBody>
      </p:sp>
      <p:pic>
        <p:nvPicPr>
          <p:cNvPr id="262147" name="Picture 2"/>
          <p:cNvPicPr>
            <a:picLocks noChangeAspect="1" noChangeArrowheads="1"/>
          </p:cNvPicPr>
          <p:nvPr/>
        </p:nvPicPr>
        <p:blipFill>
          <a:blip r:embed="rId5" cstate="print"/>
          <a:srcRect/>
          <a:stretch>
            <a:fillRect/>
          </a:stretch>
        </p:blipFill>
        <p:spPr bwMode="auto">
          <a:xfrm>
            <a:off x="5867400" y="4114800"/>
            <a:ext cx="2874963" cy="1676400"/>
          </a:xfrm>
          <a:prstGeom prst="rect">
            <a:avLst/>
          </a:prstGeom>
          <a:noFill/>
          <a:ln w="9525">
            <a:noFill/>
            <a:miter lim="800000"/>
            <a:headEnd/>
            <a:tailEnd/>
          </a:ln>
        </p:spPr>
      </p:pic>
      <p:pic>
        <p:nvPicPr>
          <p:cNvPr id="262148" name="Picture 2"/>
          <p:cNvPicPr>
            <a:picLocks noChangeAspect="1" noChangeArrowheads="1"/>
          </p:cNvPicPr>
          <p:nvPr/>
        </p:nvPicPr>
        <p:blipFill>
          <a:blip r:embed="rId6" cstate="print"/>
          <a:srcRect/>
          <a:stretch>
            <a:fillRect/>
          </a:stretch>
        </p:blipFill>
        <p:spPr bwMode="auto">
          <a:xfrm>
            <a:off x="5991225" y="1992313"/>
            <a:ext cx="2751138" cy="1939925"/>
          </a:xfrm>
          <a:prstGeom prst="rect">
            <a:avLst/>
          </a:prstGeom>
          <a:noFill/>
          <a:ln w="9525">
            <a:noFill/>
            <a:miter lim="800000"/>
            <a:headEnd/>
            <a:tailEnd/>
          </a:ln>
        </p:spPr>
      </p:pic>
      <p:pic>
        <p:nvPicPr>
          <p:cNvPr id="2" name="narration_05_06">
            <a:hlinkClick r:id="" action="ppaction://media"/>
            <a:extLst>
              <a:ext uri="{FF2B5EF4-FFF2-40B4-BE49-F238E27FC236}">
                <a16:creationId xmlns:a16="http://schemas.microsoft.com/office/drawing/2014/main" id="{21B6CC3C-DC48-93EC-0EE0-670E0082B5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Title 1"/>
          <p:cNvSpPr>
            <a:spLocks noGrp="1"/>
          </p:cNvSpPr>
          <p:nvPr>
            <p:ph type="title"/>
          </p:nvPr>
        </p:nvSpPr>
        <p:spPr/>
        <p:txBody>
          <a:bodyPr/>
          <a:lstStyle/>
          <a:p>
            <a:pPr>
              <a:lnSpc>
                <a:spcPts val="4575"/>
              </a:lnSpc>
            </a:pPr>
            <a:r>
              <a:rPr lang="en-US" dirty="0"/>
              <a:t>Estrategias en el Camino</a:t>
            </a:r>
          </a:p>
        </p:txBody>
      </p:sp>
      <p:sp>
        <p:nvSpPr>
          <p:cNvPr id="3" name="Content Placeholder 2"/>
          <p:cNvSpPr>
            <a:spLocks noGrp="1"/>
          </p:cNvSpPr>
          <p:nvPr>
            <p:ph idx="1"/>
          </p:nvPr>
        </p:nvSpPr>
        <p:spPr/>
        <p:txBody>
          <a:bodyPr rtlCol="0">
            <a:normAutofit fontScale="85000" lnSpcReduction="20000"/>
          </a:bodyPr>
          <a:lstStyle/>
          <a:p>
            <a:pPr>
              <a:defRPr/>
            </a:pPr>
            <a:r>
              <a:rPr lang="es-MX" dirty="0"/>
              <a:t>Trate de obtener tanta cantidad de sueño en el camino  como en su casa</a:t>
            </a:r>
          </a:p>
          <a:p>
            <a:pPr>
              <a:defRPr/>
            </a:pPr>
            <a:r>
              <a:rPr lang="es-MX" dirty="0"/>
              <a:t>Los descansos con </a:t>
            </a:r>
            <a:r>
              <a:rPr lang="es-MX" b="1" dirty="0"/>
              <a:t>siestas</a:t>
            </a:r>
            <a:r>
              <a:rPr lang="es-MX" dirty="0"/>
              <a:t> son muy benéficos</a:t>
            </a:r>
          </a:p>
          <a:p>
            <a:pPr>
              <a:defRPr/>
            </a:pPr>
            <a:r>
              <a:rPr lang="es-MX" dirty="0"/>
              <a:t>También son benéficos:</a:t>
            </a:r>
          </a:p>
          <a:p>
            <a:pPr lvl="1">
              <a:defRPr/>
            </a:pPr>
            <a:r>
              <a:rPr lang="es-MX" dirty="0"/>
              <a:t>Los períodos de descanso sin siestas</a:t>
            </a:r>
          </a:p>
          <a:p>
            <a:pPr lvl="1">
              <a:defRPr/>
            </a:pPr>
            <a:r>
              <a:rPr lang="es-MX" dirty="0"/>
              <a:t>Mover el cuerpo</a:t>
            </a:r>
          </a:p>
          <a:p>
            <a:pPr lvl="1">
              <a:defRPr/>
            </a:pPr>
            <a:r>
              <a:rPr lang="es-MX" dirty="0"/>
              <a:t>Conversación si no le distrae o molesta</a:t>
            </a:r>
          </a:p>
          <a:p>
            <a:pPr>
              <a:defRPr/>
            </a:pPr>
            <a:r>
              <a:rPr lang="es-MX" dirty="0"/>
              <a:t>El ruido por sí solo tiene poco efecto</a:t>
            </a:r>
          </a:p>
          <a:p>
            <a:pPr fontAlgn="auto">
              <a:spcAft>
                <a:spcPts val="0"/>
              </a:spcAft>
              <a:buFont typeface="Arial" pitchFamily="34" charset="0"/>
              <a:buChar char="•"/>
              <a:defRPr/>
            </a:pPr>
            <a:r>
              <a:rPr lang="es-MX" dirty="0"/>
              <a:t>Ejercítese</a:t>
            </a:r>
          </a:p>
          <a:p>
            <a:pPr fontAlgn="auto">
              <a:spcAft>
                <a:spcPts val="0"/>
              </a:spcAft>
              <a:buFont typeface="Arial" pitchFamily="34" charset="0"/>
              <a:buChar char="•"/>
              <a:defRPr/>
            </a:pPr>
            <a:r>
              <a:rPr lang="es-MX" dirty="0"/>
              <a:t>Evite comidas pesadas</a:t>
            </a:r>
          </a:p>
          <a:p>
            <a:pPr>
              <a:defRPr/>
            </a:pPr>
            <a:r>
              <a:rPr lang="es-MX" dirty="0"/>
              <a:t>¡Use el cinturón de seguridad!</a:t>
            </a:r>
          </a:p>
        </p:txBody>
      </p:sp>
      <p:pic>
        <p:nvPicPr>
          <p:cNvPr id="264195" name="Picture 2"/>
          <p:cNvPicPr>
            <a:picLocks noChangeAspect="1" noChangeArrowheads="1"/>
          </p:cNvPicPr>
          <p:nvPr/>
        </p:nvPicPr>
        <p:blipFill>
          <a:blip r:embed="rId5" cstate="print"/>
          <a:srcRect/>
          <a:stretch>
            <a:fillRect/>
          </a:stretch>
        </p:blipFill>
        <p:spPr bwMode="auto">
          <a:xfrm>
            <a:off x="6248400" y="2789237"/>
            <a:ext cx="2206625" cy="3306763"/>
          </a:xfrm>
          <a:prstGeom prst="rect">
            <a:avLst/>
          </a:prstGeom>
          <a:noFill/>
          <a:ln w="9525">
            <a:noFill/>
            <a:miter lim="800000"/>
            <a:headEnd/>
            <a:tailEnd/>
          </a:ln>
        </p:spPr>
      </p:pic>
      <p:pic>
        <p:nvPicPr>
          <p:cNvPr id="2" name="narration_05_07">
            <a:hlinkClick r:id="" action="ppaction://media"/>
            <a:extLst>
              <a:ext uri="{FF2B5EF4-FFF2-40B4-BE49-F238E27FC236}">
                <a16:creationId xmlns:a16="http://schemas.microsoft.com/office/drawing/2014/main" id="{D7FC0B78-08DA-5CA0-D39C-90E552C9F0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3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Title 1"/>
          <p:cNvSpPr>
            <a:spLocks noGrp="1"/>
          </p:cNvSpPr>
          <p:nvPr>
            <p:ph type="title"/>
          </p:nvPr>
        </p:nvSpPr>
        <p:spPr/>
        <p:txBody>
          <a:bodyPr/>
          <a:lstStyle/>
          <a:p>
            <a:pPr>
              <a:lnSpc>
                <a:spcPts val="4575"/>
              </a:lnSpc>
            </a:pPr>
            <a:r>
              <a:rPr lang="en-US" sz="4900" dirty="0"/>
              <a:t>Conducción Nocturna</a:t>
            </a:r>
            <a:endParaRPr lang="en-US" dirty="0"/>
          </a:p>
        </p:txBody>
      </p:sp>
      <p:sp>
        <p:nvSpPr>
          <p:cNvPr id="3" name="Content Placeholder 2"/>
          <p:cNvSpPr>
            <a:spLocks noGrp="1"/>
          </p:cNvSpPr>
          <p:nvPr>
            <p:ph idx="1"/>
          </p:nvPr>
        </p:nvSpPr>
        <p:spPr>
          <a:xfrm>
            <a:off x="457200" y="1600200"/>
            <a:ext cx="8229600" cy="4800600"/>
          </a:xfrm>
        </p:spPr>
        <p:txBody>
          <a:bodyPr rtlCol="0">
            <a:normAutofit fontScale="55000" lnSpcReduction="20000"/>
          </a:bodyPr>
          <a:lstStyle/>
          <a:p>
            <a:pPr>
              <a:defRPr/>
            </a:pPr>
            <a:r>
              <a:rPr lang="es-MX" sz="4400" dirty="0"/>
              <a:t>Ventaja de conducir de noche: menos tráfico!!</a:t>
            </a:r>
          </a:p>
          <a:p>
            <a:pPr>
              <a:defRPr/>
            </a:pPr>
            <a:r>
              <a:rPr lang="es-MX" sz="4400" dirty="0"/>
              <a:t>Desventajas:</a:t>
            </a:r>
          </a:p>
          <a:p>
            <a:pPr lvl="1">
              <a:defRPr/>
            </a:pPr>
            <a:r>
              <a:rPr lang="es-MX" sz="4400" dirty="0"/>
              <a:t>Fatiga, relacionada con ritmo circadianos</a:t>
            </a:r>
          </a:p>
          <a:p>
            <a:pPr lvl="1">
              <a:defRPr/>
            </a:pPr>
            <a:r>
              <a:rPr lang="es-MX" sz="4400" dirty="0"/>
              <a:t>Más automovilistas ebrios/imprudentes</a:t>
            </a:r>
          </a:p>
          <a:p>
            <a:pPr lvl="1">
              <a:defRPr/>
            </a:pPr>
            <a:r>
              <a:rPr lang="es-MX" sz="4400" dirty="0"/>
              <a:t>Mala visibilidad </a:t>
            </a:r>
          </a:p>
          <a:p>
            <a:pPr>
              <a:defRPr/>
            </a:pPr>
            <a:r>
              <a:rPr lang="es-MX" sz="4400" dirty="0"/>
              <a:t>Use la luz y la oscuridad para "engañar" a su cuerpo:</a:t>
            </a:r>
          </a:p>
          <a:p>
            <a:pPr lvl="1">
              <a:defRPr/>
            </a:pPr>
            <a:r>
              <a:rPr lang="es-MX" sz="4400" dirty="0"/>
              <a:t>Luces brillantes simulan el amanecer</a:t>
            </a:r>
          </a:p>
          <a:p>
            <a:pPr lvl="1">
              <a:defRPr/>
            </a:pPr>
            <a:r>
              <a:rPr lang="es-MX" sz="4400" dirty="0"/>
              <a:t>Oscuridad simula la noche y la hora de dormir</a:t>
            </a:r>
          </a:p>
          <a:p>
            <a:pPr>
              <a:defRPr/>
            </a:pPr>
            <a:r>
              <a:rPr lang="es-MX" sz="4400" dirty="0"/>
              <a:t>Utilice la cafeína, pero con cuidado</a:t>
            </a:r>
          </a:p>
          <a:p>
            <a:pPr>
              <a:defRPr/>
            </a:pPr>
            <a:r>
              <a:rPr lang="es-MX" sz="4400" dirty="0"/>
              <a:t>Considere dormir en el camarote periodo/</a:t>
            </a:r>
          </a:p>
          <a:p>
            <a:pPr>
              <a:buNone/>
              <a:defRPr/>
            </a:pPr>
            <a:r>
              <a:rPr lang="es-MX" sz="4400" dirty="0"/>
              <a:t>     siesta en las horas previas al amanecer</a:t>
            </a:r>
          </a:p>
          <a:p>
            <a:pPr>
              <a:defRPr/>
            </a:pPr>
            <a:r>
              <a:rPr lang="es-MX" sz="4400" dirty="0"/>
              <a:t>Duerma más para recuperarse en fin de semana</a:t>
            </a:r>
          </a:p>
          <a:p>
            <a:pPr>
              <a:defRPr/>
            </a:pPr>
            <a:r>
              <a:rPr lang="es-MX" sz="4400" dirty="0"/>
              <a:t>¡No es para todo el mundo!</a:t>
            </a:r>
          </a:p>
          <a:p>
            <a:pPr lvl="1" fontAlgn="auto">
              <a:spcAft>
                <a:spcPts val="0"/>
              </a:spcAft>
              <a:buFont typeface="Arial" pitchFamily="34" charset="0"/>
              <a:buChar char="–"/>
              <a:defRPr/>
            </a:pPr>
            <a:endParaRPr lang="es-MX" dirty="0"/>
          </a:p>
        </p:txBody>
      </p:sp>
      <p:pic>
        <p:nvPicPr>
          <p:cNvPr id="266243" name="Picture 2"/>
          <p:cNvPicPr>
            <a:picLocks noChangeAspect="1" noChangeArrowheads="1"/>
          </p:cNvPicPr>
          <p:nvPr/>
        </p:nvPicPr>
        <p:blipFill>
          <a:blip r:embed="rId5" cstate="print"/>
          <a:srcRect/>
          <a:stretch>
            <a:fillRect/>
          </a:stretch>
        </p:blipFill>
        <p:spPr bwMode="auto">
          <a:xfrm>
            <a:off x="6632575" y="1752600"/>
            <a:ext cx="2511425" cy="1666875"/>
          </a:xfrm>
          <a:prstGeom prst="rect">
            <a:avLst/>
          </a:prstGeom>
          <a:noFill/>
          <a:ln w="9525">
            <a:noFill/>
            <a:miter lim="800000"/>
            <a:headEnd/>
            <a:tailEnd/>
          </a:ln>
        </p:spPr>
      </p:pic>
      <p:pic>
        <p:nvPicPr>
          <p:cNvPr id="266244" name="Picture 3"/>
          <p:cNvPicPr>
            <a:picLocks noChangeAspect="1" noChangeArrowheads="1"/>
          </p:cNvPicPr>
          <p:nvPr/>
        </p:nvPicPr>
        <p:blipFill>
          <a:blip r:embed="rId6" cstate="print"/>
          <a:srcRect/>
          <a:stretch>
            <a:fillRect/>
          </a:stretch>
        </p:blipFill>
        <p:spPr bwMode="auto">
          <a:xfrm>
            <a:off x="6629400" y="4495800"/>
            <a:ext cx="2319247" cy="1131888"/>
          </a:xfrm>
          <a:prstGeom prst="rect">
            <a:avLst/>
          </a:prstGeom>
          <a:noFill/>
          <a:ln w="9525">
            <a:noFill/>
            <a:miter lim="800000"/>
            <a:headEnd/>
            <a:tailEnd/>
          </a:ln>
        </p:spPr>
      </p:pic>
      <p:pic>
        <p:nvPicPr>
          <p:cNvPr id="2" name="narration_05_08">
            <a:hlinkClick r:id="" action="ppaction://media"/>
            <a:extLst>
              <a:ext uri="{FF2B5EF4-FFF2-40B4-BE49-F238E27FC236}">
                <a16:creationId xmlns:a16="http://schemas.microsoft.com/office/drawing/2014/main" id="{B1EEE1BB-0FD3-8F0D-EFFC-326F0D0AD29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s-ES" sz="4900" dirty="0"/>
              <a:t>Lidiar con los Cambio de Turno y las Zonas Horarias</a:t>
            </a:r>
            <a:endParaRPr lang="en-US" dirty="0"/>
          </a:p>
        </p:txBody>
      </p:sp>
      <p:sp>
        <p:nvSpPr>
          <p:cNvPr id="3" name="Content Placeholder 2"/>
          <p:cNvSpPr>
            <a:spLocks noGrp="1"/>
          </p:cNvSpPr>
          <p:nvPr>
            <p:ph idx="1"/>
          </p:nvPr>
        </p:nvSpPr>
        <p:spPr>
          <a:xfrm>
            <a:off x="457200" y="1600200"/>
            <a:ext cx="6019800" cy="4525963"/>
          </a:xfrm>
        </p:spPr>
        <p:txBody>
          <a:bodyPr rtlCol="0">
            <a:normAutofit fontScale="77500" lnSpcReduction="20000"/>
          </a:bodyPr>
          <a:lstStyle/>
          <a:p>
            <a:pPr>
              <a:defRPr/>
            </a:pPr>
            <a:r>
              <a:rPr lang="es-MX" dirty="0"/>
              <a:t>Sea consciente de su "reloj corporal"</a:t>
            </a:r>
          </a:p>
          <a:p>
            <a:pPr>
              <a:defRPr/>
            </a:pPr>
            <a:r>
              <a:rPr lang="es-MX" dirty="0"/>
              <a:t>Viajes cortos/cambios de turno cortos: apéguese a su horario regular de sueño</a:t>
            </a:r>
          </a:p>
          <a:p>
            <a:pPr>
              <a:defRPr/>
            </a:pPr>
            <a:r>
              <a:rPr lang="es-MX" dirty="0"/>
              <a:t>Cambios más largos:</a:t>
            </a:r>
          </a:p>
          <a:p>
            <a:pPr lvl="1">
              <a:defRPr/>
            </a:pPr>
            <a:r>
              <a:rPr lang="es-MX" dirty="0"/>
              <a:t>“Pre-ajuste” su horario antes del cambio</a:t>
            </a:r>
          </a:p>
          <a:p>
            <a:pPr lvl="1">
              <a:defRPr/>
            </a:pPr>
            <a:r>
              <a:rPr lang="es-MX" dirty="0"/>
              <a:t>Cambie su rutina previa “para irse a la cama"</a:t>
            </a:r>
          </a:p>
          <a:p>
            <a:pPr lvl="1">
              <a:defRPr/>
            </a:pPr>
            <a:r>
              <a:rPr lang="es-MX" dirty="0"/>
              <a:t>Utilice la luz y la oscuridad para ayudar a ajustarse</a:t>
            </a:r>
          </a:p>
          <a:p>
            <a:pPr lvl="1">
              <a:defRPr/>
            </a:pPr>
            <a:r>
              <a:rPr lang="es-MX" dirty="0"/>
              <a:t>Para mantenerse despierto, esté físicamente activo e interactúe con los demás</a:t>
            </a:r>
          </a:p>
          <a:p>
            <a:pPr>
              <a:defRPr/>
            </a:pPr>
            <a:r>
              <a:rPr lang="es-MX" dirty="0"/>
              <a:t>Dormir más en general, hace que los cambios de horario sean más fáciles</a:t>
            </a:r>
          </a:p>
        </p:txBody>
      </p:sp>
      <p:pic>
        <p:nvPicPr>
          <p:cNvPr id="268291" name="Picture 2"/>
          <p:cNvPicPr>
            <a:picLocks noChangeAspect="1" noChangeArrowheads="1"/>
          </p:cNvPicPr>
          <p:nvPr/>
        </p:nvPicPr>
        <p:blipFill>
          <a:blip r:embed="rId5" cstate="print"/>
          <a:srcRect l="25000" t="24666" r="24001" b="24667"/>
          <a:stretch>
            <a:fillRect/>
          </a:stretch>
        </p:blipFill>
        <p:spPr bwMode="auto">
          <a:xfrm>
            <a:off x="6248400" y="2438400"/>
            <a:ext cx="2454275" cy="1828800"/>
          </a:xfrm>
          <a:prstGeom prst="rect">
            <a:avLst/>
          </a:prstGeom>
          <a:noFill/>
          <a:ln w="9525">
            <a:noFill/>
            <a:miter lim="800000"/>
            <a:headEnd/>
            <a:tailEnd/>
          </a:ln>
        </p:spPr>
      </p:pic>
      <p:pic>
        <p:nvPicPr>
          <p:cNvPr id="4" name="narration_05_09">
            <a:hlinkClick r:id="" action="ppaction://media"/>
            <a:extLst>
              <a:ext uri="{FF2B5EF4-FFF2-40B4-BE49-F238E27FC236}">
                <a16:creationId xmlns:a16="http://schemas.microsoft.com/office/drawing/2014/main" id="{CE632F33-EE8D-F363-FD43-82D395AB46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p:txBody>
          <a:bodyPr>
            <a:normAutofit fontScale="90000"/>
          </a:bodyPr>
          <a:lstStyle/>
          <a:p>
            <a:pPr>
              <a:lnSpc>
                <a:spcPts val="4575"/>
              </a:lnSpc>
            </a:pPr>
            <a:r>
              <a:rPr lang="es-ES" dirty="0"/>
              <a:t>Programación de Horarios y Horas de Servicio</a:t>
            </a:r>
            <a:endParaRPr lang="en-US" dirty="0"/>
          </a:p>
        </p:txBody>
      </p:sp>
      <p:sp>
        <p:nvSpPr>
          <p:cNvPr id="3" name="Content Placeholder 2"/>
          <p:cNvSpPr>
            <a:spLocks noGrp="1"/>
          </p:cNvSpPr>
          <p:nvPr>
            <p:ph idx="1"/>
          </p:nvPr>
        </p:nvSpPr>
        <p:spPr>
          <a:xfrm>
            <a:off x="457200" y="1600200"/>
            <a:ext cx="8382000" cy="4525963"/>
          </a:xfrm>
        </p:spPr>
        <p:txBody>
          <a:bodyPr rtlCol="0">
            <a:normAutofit fontScale="92500" lnSpcReduction="10000"/>
          </a:bodyPr>
          <a:lstStyle/>
          <a:p>
            <a:pPr fontAlgn="auto">
              <a:spcAft>
                <a:spcPts val="0"/>
              </a:spcAft>
              <a:buFont typeface="Arial" pitchFamily="34" charset="0"/>
              <a:buNone/>
              <a:defRPr/>
            </a:pPr>
            <a:r>
              <a:rPr lang="es-MX" u="sng" dirty="0"/>
              <a:t>Temas</a:t>
            </a:r>
            <a:r>
              <a:rPr lang="es-MX" dirty="0"/>
              <a:t>:</a:t>
            </a:r>
          </a:p>
          <a:p>
            <a:pPr fontAlgn="auto">
              <a:spcAft>
                <a:spcPts val="0"/>
              </a:spcAft>
              <a:buFont typeface="Arial" pitchFamily="34" charset="0"/>
              <a:buChar char="•"/>
              <a:defRPr/>
            </a:pPr>
            <a:r>
              <a:rPr lang="es-MX" dirty="0"/>
              <a:t>Principios de una buena programación de horarios</a:t>
            </a:r>
          </a:p>
          <a:p>
            <a:pPr fontAlgn="auto">
              <a:spcAft>
                <a:spcPts val="0"/>
              </a:spcAft>
              <a:buFont typeface="Arial" pitchFamily="34" charset="0"/>
              <a:buChar char="•"/>
              <a:defRPr/>
            </a:pPr>
            <a:r>
              <a:rPr lang="es-MX" dirty="0"/>
              <a:t>Planifique regularidad; rotaciones hacia adelante vs. hacia atrás</a:t>
            </a:r>
          </a:p>
          <a:p>
            <a:pPr fontAlgn="auto">
              <a:spcAft>
                <a:spcPts val="0"/>
              </a:spcAft>
              <a:buFont typeface="Arial" pitchFamily="34" charset="0"/>
              <a:buChar char="•"/>
              <a:defRPr/>
            </a:pPr>
            <a:r>
              <a:rPr lang="es-MX" dirty="0"/>
              <a:t>Reglas actuales de HDS y sus fundamentos científicos</a:t>
            </a:r>
          </a:p>
          <a:p>
            <a:pPr fontAlgn="auto">
              <a:spcAft>
                <a:spcPts val="0"/>
              </a:spcAft>
              <a:buFont typeface="Arial" pitchFamily="34" charset="0"/>
              <a:buChar char="•"/>
              <a:defRPr/>
            </a:pPr>
            <a:r>
              <a:rPr lang="es-MX" dirty="0"/>
              <a:t>Factores que afectan su estado de alerta y desempeño</a:t>
            </a:r>
          </a:p>
          <a:p>
            <a:pPr fontAlgn="auto">
              <a:spcAft>
                <a:spcPts val="0"/>
              </a:spcAft>
              <a:buFont typeface="Arial" pitchFamily="34" charset="0"/>
              <a:buChar char="•"/>
              <a:defRPr/>
            </a:pPr>
            <a:r>
              <a:rPr lang="es-MX" dirty="0"/>
              <a:t>Obligaciones del conductor</a:t>
            </a:r>
          </a:p>
          <a:p>
            <a:pPr fontAlgn="auto">
              <a:spcAft>
                <a:spcPts val="0"/>
              </a:spcAft>
              <a:buFont typeface="Arial" pitchFamily="34" charset="0"/>
              <a:buNone/>
              <a:defRPr/>
            </a:pPr>
            <a:endParaRPr lang="es-MX" dirty="0"/>
          </a:p>
        </p:txBody>
      </p:sp>
      <p:pic>
        <p:nvPicPr>
          <p:cNvPr id="2" name="narration_05_10">
            <a:hlinkClick r:id="" action="ppaction://media"/>
            <a:extLst>
              <a:ext uri="{FF2B5EF4-FFF2-40B4-BE49-F238E27FC236}">
                <a16:creationId xmlns:a16="http://schemas.microsoft.com/office/drawing/2014/main" id="{AC7DE9F9-25F1-C3F0-3B55-3797A643F4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36233263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fontAlgn="auto">
              <a:spcAft>
                <a:spcPts val="0"/>
              </a:spcAft>
              <a:defRPr/>
            </a:pPr>
            <a:r>
              <a:rPr lang="en-US" sz="4000" dirty="0"/>
              <a:t>Prácticas Básicas de Programación de Horarios para el Sueño-Descanso</a:t>
            </a:r>
            <a:endParaRPr lang="en-US" sz="3600" dirty="0"/>
          </a:p>
        </p:txBody>
      </p:sp>
      <p:sp>
        <p:nvSpPr>
          <p:cNvPr id="272386" name="Content Placeholder 2"/>
          <p:cNvSpPr>
            <a:spLocks noGrp="1"/>
          </p:cNvSpPr>
          <p:nvPr>
            <p:ph idx="1"/>
          </p:nvPr>
        </p:nvSpPr>
        <p:spPr/>
        <p:txBody>
          <a:bodyPr>
            <a:normAutofit fontScale="92500" lnSpcReduction="10000"/>
          </a:bodyPr>
          <a:lstStyle/>
          <a:p>
            <a:r>
              <a:rPr lang="en-US" dirty="0"/>
              <a:t>Lo mejor, horario regular</a:t>
            </a:r>
          </a:p>
          <a:p>
            <a:r>
              <a:rPr lang="es-ES" dirty="0"/>
              <a:t>Esfuércese por 7-8 horas de sueño</a:t>
            </a:r>
            <a:endParaRPr lang="en-US" dirty="0"/>
          </a:p>
          <a:p>
            <a:r>
              <a:rPr lang="es-ES" dirty="0"/>
              <a:t>Permita el tiempo de traslado</a:t>
            </a:r>
            <a:endParaRPr lang="en-US" sz="2600" dirty="0"/>
          </a:p>
          <a:p>
            <a:r>
              <a:rPr lang="es-ES" dirty="0"/>
              <a:t>Permita descansos y siestas </a:t>
            </a:r>
          </a:p>
          <a:p>
            <a:pPr>
              <a:buNone/>
            </a:pPr>
            <a:r>
              <a:rPr lang="es-ES" dirty="0"/>
              <a:t>    durante períodos de trabajo</a:t>
            </a:r>
            <a:endParaRPr lang="en-US" dirty="0"/>
          </a:p>
          <a:p>
            <a:r>
              <a:rPr lang="es-ES" dirty="0"/>
              <a:t>Tiempo total despierto 16-17 horas por día o menos</a:t>
            </a:r>
            <a:endParaRPr lang="en-US" dirty="0"/>
          </a:p>
          <a:p>
            <a:r>
              <a:rPr lang="es-ES" dirty="0"/>
              <a:t>Ciclo de trabajo y descanso afín con su ritmo circadiano cuando sea posible</a:t>
            </a:r>
            <a:endParaRPr lang="en-US" dirty="0"/>
          </a:p>
        </p:txBody>
      </p:sp>
      <p:pic>
        <p:nvPicPr>
          <p:cNvPr id="272387" name="Picture 2"/>
          <p:cNvPicPr>
            <a:picLocks noChangeAspect="1" noChangeArrowheads="1"/>
          </p:cNvPicPr>
          <p:nvPr/>
        </p:nvPicPr>
        <p:blipFill>
          <a:blip r:embed="rId5" cstate="print"/>
          <a:srcRect l="5000" t="8667" r="5000" b="7333"/>
          <a:stretch>
            <a:fillRect/>
          </a:stretch>
        </p:blipFill>
        <p:spPr bwMode="auto">
          <a:xfrm>
            <a:off x="6248400" y="2057400"/>
            <a:ext cx="2916440" cy="2039938"/>
          </a:xfrm>
          <a:prstGeom prst="rect">
            <a:avLst/>
          </a:prstGeom>
          <a:noFill/>
          <a:ln w="9525">
            <a:noFill/>
            <a:miter lim="800000"/>
            <a:headEnd/>
            <a:tailEnd/>
          </a:ln>
        </p:spPr>
      </p:pic>
      <p:pic>
        <p:nvPicPr>
          <p:cNvPr id="3" name="narration_05_11">
            <a:hlinkClick r:id="" action="ppaction://media"/>
            <a:extLst>
              <a:ext uri="{FF2B5EF4-FFF2-40B4-BE49-F238E27FC236}">
                <a16:creationId xmlns:a16="http://schemas.microsoft.com/office/drawing/2014/main" id="{A4180E5F-76E7-3F1D-858B-7110A0FD10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Title 1"/>
          <p:cNvSpPr>
            <a:spLocks noGrp="1"/>
          </p:cNvSpPr>
          <p:nvPr>
            <p:ph type="title"/>
          </p:nvPr>
        </p:nvSpPr>
        <p:spPr/>
        <p:txBody>
          <a:bodyPr>
            <a:normAutofit/>
          </a:bodyPr>
          <a:lstStyle/>
          <a:p>
            <a:pPr>
              <a:lnSpc>
                <a:spcPts val="4575"/>
              </a:lnSpc>
            </a:pPr>
            <a:r>
              <a:rPr lang="en-US" sz="4900" dirty="0"/>
              <a:t>Regularidad de Horarios </a:t>
            </a:r>
            <a:endParaRPr lang="en-US" dirty="0"/>
          </a:p>
        </p:txBody>
      </p:sp>
      <p:sp>
        <p:nvSpPr>
          <p:cNvPr id="274434" name="Content Placeholder 2"/>
          <p:cNvSpPr>
            <a:spLocks noGrp="1"/>
          </p:cNvSpPr>
          <p:nvPr>
            <p:ph idx="1"/>
          </p:nvPr>
        </p:nvSpPr>
        <p:spPr/>
        <p:txBody>
          <a:bodyPr/>
          <a:lstStyle/>
          <a:p>
            <a:pPr>
              <a:spcBef>
                <a:spcPts val="200"/>
              </a:spcBef>
            </a:pPr>
            <a:r>
              <a:rPr lang="en-US" sz="2400" dirty="0"/>
              <a:t>Horarios estables, </a:t>
            </a:r>
            <a:r>
              <a:rPr lang="en-US" sz="2400" dirty="0" err="1"/>
              <a:t>regulares</a:t>
            </a:r>
            <a:r>
              <a:rPr lang="en-US" sz="2400" dirty="0"/>
              <a:t> ¡son </a:t>
            </a:r>
            <a:r>
              <a:rPr lang="en-US" sz="2400" dirty="0" err="1"/>
              <a:t>los</a:t>
            </a:r>
            <a:r>
              <a:rPr lang="en-US" sz="2400" dirty="0"/>
              <a:t> </a:t>
            </a:r>
            <a:r>
              <a:rPr lang="en-US" sz="2400" dirty="0" err="1"/>
              <a:t>mejores</a:t>
            </a:r>
            <a:r>
              <a:rPr lang="en-US" sz="2400" dirty="0"/>
              <a:t>!</a:t>
            </a:r>
          </a:p>
          <a:p>
            <a:pPr>
              <a:spcBef>
                <a:spcPts val="200"/>
              </a:spcBef>
            </a:pPr>
            <a:r>
              <a:rPr lang="es-ES" sz="2400" dirty="0"/>
              <a:t>Rotaciones de Horario: graduales mejor que abruptos</a:t>
            </a:r>
            <a:endParaRPr lang="en-US" sz="2400" dirty="0"/>
          </a:p>
          <a:p>
            <a:pPr>
              <a:spcBef>
                <a:spcPts val="200"/>
              </a:spcBef>
            </a:pPr>
            <a:r>
              <a:rPr lang="es-ES" sz="2400" dirty="0"/>
              <a:t>Rotaciones de Horario: adelantado mejor que hacia atrás</a:t>
            </a:r>
            <a:endParaRPr lang="en-US" sz="2400" dirty="0"/>
          </a:p>
        </p:txBody>
      </p:sp>
      <p:sp>
        <p:nvSpPr>
          <p:cNvPr id="274435" name="TextBox 7"/>
          <p:cNvSpPr txBox="1">
            <a:spLocks noChangeArrowheads="1"/>
          </p:cNvSpPr>
          <p:nvPr/>
        </p:nvSpPr>
        <p:spPr bwMode="auto">
          <a:xfrm>
            <a:off x="609600" y="3200400"/>
            <a:ext cx="914400" cy="369888"/>
          </a:xfrm>
          <a:prstGeom prst="rect">
            <a:avLst/>
          </a:prstGeom>
          <a:noFill/>
          <a:ln w="9525">
            <a:noFill/>
            <a:miter lim="800000"/>
            <a:headEnd/>
            <a:tailEnd/>
          </a:ln>
        </p:spPr>
        <p:txBody>
          <a:bodyPr>
            <a:spAutoFit/>
          </a:bodyPr>
          <a:lstStyle/>
          <a:p>
            <a:r>
              <a:rPr lang="en-US" b="1" dirty="0">
                <a:latin typeface="Calibri" pitchFamily="34" charset="0"/>
              </a:rPr>
              <a:t>Día 1</a:t>
            </a:r>
          </a:p>
        </p:txBody>
      </p:sp>
      <p:sp>
        <p:nvSpPr>
          <p:cNvPr id="274436" name="TextBox 9"/>
          <p:cNvSpPr txBox="1">
            <a:spLocks noChangeArrowheads="1"/>
          </p:cNvSpPr>
          <p:nvPr/>
        </p:nvSpPr>
        <p:spPr bwMode="auto">
          <a:xfrm>
            <a:off x="609600" y="4343400"/>
            <a:ext cx="914400" cy="369888"/>
          </a:xfrm>
          <a:prstGeom prst="rect">
            <a:avLst/>
          </a:prstGeom>
          <a:noFill/>
          <a:ln w="9525">
            <a:noFill/>
            <a:miter lim="800000"/>
            <a:headEnd/>
            <a:tailEnd/>
          </a:ln>
        </p:spPr>
        <p:txBody>
          <a:bodyPr>
            <a:spAutoFit/>
          </a:bodyPr>
          <a:lstStyle/>
          <a:p>
            <a:r>
              <a:rPr lang="en-US" b="1" dirty="0">
                <a:latin typeface="Calibri" pitchFamily="34" charset="0"/>
              </a:rPr>
              <a:t>Día 2</a:t>
            </a:r>
          </a:p>
        </p:txBody>
      </p:sp>
      <p:sp>
        <p:nvSpPr>
          <p:cNvPr id="274437" name="TextBox 10"/>
          <p:cNvSpPr txBox="1">
            <a:spLocks noChangeArrowheads="1"/>
          </p:cNvSpPr>
          <p:nvPr/>
        </p:nvSpPr>
        <p:spPr bwMode="auto">
          <a:xfrm>
            <a:off x="609600" y="5562600"/>
            <a:ext cx="914400" cy="369888"/>
          </a:xfrm>
          <a:prstGeom prst="rect">
            <a:avLst/>
          </a:prstGeom>
          <a:noFill/>
          <a:ln w="9525">
            <a:noFill/>
            <a:miter lim="800000"/>
            <a:headEnd/>
            <a:tailEnd/>
          </a:ln>
        </p:spPr>
        <p:txBody>
          <a:bodyPr>
            <a:spAutoFit/>
          </a:bodyPr>
          <a:lstStyle/>
          <a:p>
            <a:r>
              <a:rPr lang="en-US" b="1" dirty="0">
                <a:latin typeface="Calibri" pitchFamily="34" charset="0"/>
              </a:rPr>
              <a:t>Día 3</a:t>
            </a:r>
          </a:p>
        </p:txBody>
      </p:sp>
      <p:pic>
        <p:nvPicPr>
          <p:cNvPr id="274438" name="Picture 4"/>
          <p:cNvPicPr>
            <a:picLocks noChangeAspect="1"/>
          </p:cNvPicPr>
          <p:nvPr/>
        </p:nvPicPr>
        <p:blipFill>
          <a:blip r:embed="rId5" cstate="print"/>
          <a:srcRect/>
          <a:stretch>
            <a:fillRect/>
          </a:stretch>
        </p:blipFill>
        <p:spPr bwMode="auto">
          <a:xfrm>
            <a:off x="1871663" y="2863850"/>
            <a:ext cx="5073650" cy="1001713"/>
          </a:xfrm>
          <a:prstGeom prst="rect">
            <a:avLst/>
          </a:prstGeom>
          <a:noFill/>
          <a:ln w="9525">
            <a:solidFill>
              <a:schemeClr val="tx1"/>
            </a:solidFill>
            <a:miter lim="800000"/>
            <a:headEnd/>
            <a:tailEnd/>
          </a:ln>
        </p:spPr>
      </p:pic>
      <p:pic>
        <p:nvPicPr>
          <p:cNvPr id="274439" name="Picture 11"/>
          <p:cNvPicPr>
            <a:picLocks noChangeAspect="1"/>
          </p:cNvPicPr>
          <p:nvPr/>
        </p:nvPicPr>
        <p:blipFill>
          <a:blip r:embed="rId5" cstate="print"/>
          <a:srcRect/>
          <a:stretch>
            <a:fillRect/>
          </a:stretch>
        </p:blipFill>
        <p:spPr bwMode="auto">
          <a:xfrm>
            <a:off x="1870075" y="4105275"/>
            <a:ext cx="5073650" cy="1001713"/>
          </a:xfrm>
          <a:prstGeom prst="rect">
            <a:avLst/>
          </a:prstGeom>
          <a:noFill/>
          <a:ln w="9525">
            <a:solidFill>
              <a:schemeClr val="tx1"/>
            </a:solidFill>
            <a:miter lim="800000"/>
            <a:headEnd/>
            <a:tailEnd/>
          </a:ln>
        </p:spPr>
      </p:pic>
      <p:pic>
        <p:nvPicPr>
          <p:cNvPr id="274440" name="Picture 13"/>
          <p:cNvPicPr>
            <a:picLocks noChangeAspect="1"/>
          </p:cNvPicPr>
          <p:nvPr/>
        </p:nvPicPr>
        <p:blipFill>
          <a:blip r:embed="rId5" cstate="print"/>
          <a:srcRect/>
          <a:stretch>
            <a:fillRect/>
          </a:stretch>
        </p:blipFill>
        <p:spPr bwMode="auto">
          <a:xfrm>
            <a:off x="1871663" y="5334000"/>
            <a:ext cx="5073650" cy="1001713"/>
          </a:xfrm>
          <a:prstGeom prst="rect">
            <a:avLst/>
          </a:prstGeom>
          <a:noFill/>
          <a:ln w="9525">
            <a:solidFill>
              <a:schemeClr val="tx1"/>
            </a:solidFill>
            <a:miter lim="800000"/>
            <a:headEnd/>
            <a:tailEnd/>
          </a:ln>
        </p:spPr>
      </p:pic>
      <p:pic>
        <p:nvPicPr>
          <p:cNvPr id="2" name="narration_05_12">
            <a:hlinkClick r:id="" action="ppaction://media"/>
            <a:extLst>
              <a:ext uri="{FF2B5EF4-FFF2-40B4-BE49-F238E27FC236}">
                <a16:creationId xmlns:a16="http://schemas.microsoft.com/office/drawing/2014/main" id="{F954186F-4D2E-40F4-6148-5FDB57E696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Title 1"/>
          <p:cNvSpPr>
            <a:spLocks noGrp="1"/>
          </p:cNvSpPr>
          <p:nvPr>
            <p:ph type="title"/>
          </p:nvPr>
        </p:nvSpPr>
        <p:spPr/>
        <p:txBody>
          <a:bodyPr>
            <a:normAutofit fontScale="90000"/>
          </a:bodyPr>
          <a:lstStyle/>
          <a:p>
            <a:pPr>
              <a:lnSpc>
                <a:spcPts val="4575"/>
              </a:lnSpc>
            </a:pPr>
            <a:r>
              <a:rPr lang="en-US" dirty="0"/>
              <a:t>Rotación de Horario Hacia Adelante</a:t>
            </a:r>
          </a:p>
        </p:txBody>
      </p:sp>
      <p:sp>
        <p:nvSpPr>
          <p:cNvPr id="276482" name="TextBox 7"/>
          <p:cNvSpPr txBox="1">
            <a:spLocks noChangeArrowheads="1"/>
          </p:cNvSpPr>
          <p:nvPr/>
        </p:nvSpPr>
        <p:spPr bwMode="auto">
          <a:xfrm>
            <a:off x="292100" y="2120900"/>
            <a:ext cx="914400" cy="369888"/>
          </a:xfrm>
          <a:prstGeom prst="rect">
            <a:avLst/>
          </a:prstGeom>
          <a:noFill/>
          <a:ln w="9525">
            <a:noFill/>
            <a:miter lim="800000"/>
            <a:headEnd/>
            <a:tailEnd/>
          </a:ln>
        </p:spPr>
        <p:txBody>
          <a:bodyPr>
            <a:spAutoFit/>
          </a:bodyPr>
          <a:lstStyle/>
          <a:p>
            <a:r>
              <a:rPr lang="en-US" b="1" dirty="0">
                <a:latin typeface="Calibri" pitchFamily="34" charset="0"/>
              </a:rPr>
              <a:t>Día 1</a:t>
            </a:r>
          </a:p>
        </p:txBody>
      </p:sp>
      <p:sp>
        <p:nvSpPr>
          <p:cNvPr id="276483" name="TextBox 8"/>
          <p:cNvSpPr txBox="1">
            <a:spLocks noChangeArrowheads="1"/>
          </p:cNvSpPr>
          <p:nvPr/>
        </p:nvSpPr>
        <p:spPr bwMode="auto">
          <a:xfrm>
            <a:off x="304800" y="3725863"/>
            <a:ext cx="914400" cy="369887"/>
          </a:xfrm>
          <a:prstGeom prst="rect">
            <a:avLst/>
          </a:prstGeom>
          <a:noFill/>
          <a:ln w="9525">
            <a:noFill/>
            <a:miter lim="800000"/>
            <a:headEnd/>
            <a:tailEnd/>
          </a:ln>
        </p:spPr>
        <p:txBody>
          <a:bodyPr>
            <a:spAutoFit/>
          </a:bodyPr>
          <a:lstStyle/>
          <a:p>
            <a:r>
              <a:rPr lang="en-US" b="1" dirty="0">
                <a:latin typeface="Calibri" pitchFamily="34" charset="0"/>
              </a:rPr>
              <a:t>Día 2</a:t>
            </a:r>
          </a:p>
        </p:txBody>
      </p:sp>
      <p:sp>
        <p:nvSpPr>
          <p:cNvPr id="276484" name="TextBox 9"/>
          <p:cNvSpPr txBox="1">
            <a:spLocks noChangeArrowheads="1"/>
          </p:cNvSpPr>
          <p:nvPr/>
        </p:nvSpPr>
        <p:spPr bwMode="auto">
          <a:xfrm>
            <a:off x="304800" y="5351463"/>
            <a:ext cx="914400" cy="368300"/>
          </a:xfrm>
          <a:prstGeom prst="rect">
            <a:avLst/>
          </a:prstGeom>
          <a:noFill/>
          <a:ln w="9525">
            <a:noFill/>
            <a:miter lim="800000"/>
            <a:headEnd/>
            <a:tailEnd/>
          </a:ln>
        </p:spPr>
        <p:txBody>
          <a:bodyPr>
            <a:spAutoFit/>
          </a:bodyPr>
          <a:lstStyle/>
          <a:p>
            <a:r>
              <a:rPr lang="en-US" b="1" dirty="0">
                <a:latin typeface="Calibri" pitchFamily="34" charset="0"/>
              </a:rPr>
              <a:t>Día 3</a:t>
            </a:r>
          </a:p>
        </p:txBody>
      </p:sp>
      <p:pic>
        <p:nvPicPr>
          <p:cNvPr id="276485" name="Picture 2"/>
          <p:cNvPicPr>
            <a:picLocks noChangeAspect="1"/>
          </p:cNvPicPr>
          <p:nvPr/>
        </p:nvPicPr>
        <p:blipFill>
          <a:blip r:embed="rId5" cstate="print"/>
          <a:srcRect/>
          <a:stretch>
            <a:fillRect/>
          </a:stretch>
        </p:blipFill>
        <p:spPr bwMode="auto">
          <a:xfrm>
            <a:off x="1274763" y="4824413"/>
            <a:ext cx="6696075" cy="1422400"/>
          </a:xfrm>
          <a:prstGeom prst="rect">
            <a:avLst/>
          </a:prstGeom>
          <a:noFill/>
          <a:ln w="9525">
            <a:solidFill>
              <a:schemeClr val="tx1"/>
            </a:solidFill>
            <a:miter lim="800000"/>
            <a:headEnd/>
            <a:tailEnd/>
          </a:ln>
        </p:spPr>
      </p:pic>
      <p:pic>
        <p:nvPicPr>
          <p:cNvPr id="276486" name="Picture 3"/>
          <p:cNvPicPr>
            <a:picLocks noChangeAspect="1"/>
          </p:cNvPicPr>
          <p:nvPr/>
        </p:nvPicPr>
        <p:blipFill>
          <a:blip r:embed="rId6" cstate="print"/>
          <a:srcRect/>
          <a:stretch>
            <a:fillRect/>
          </a:stretch>
        </p:blipFill>
        <p:spPr bwMode="auto">
          <a:xfrm>
            <a:off x="1249363" y="3198813"/>
            <a:ext cx="6696075" cy="1423987"/>
          </a:xfrm>
          <a:prstGeom prst="rect">
            <a:avLst/>
          </a:prstGeom>
          <a:noFill/>
          <a:ln w="9525">
            <a:solidFill>
              <a:schemeClr val="tx1"/>
            </a:solidFill>
            <a:miter lim="800000"/>
            <a:headEnd/>
            <a:tailEnd/>
          </a:ln>
        </p:spPr>
      </p:pic>
      <p:pic>
        <p:nvPicPr>
          <p:cNvPr id="276487" name="Picture 4"/>
          <p:cNvPicPr>
            <a:picLocks noChangeAspect="1"/>
          </p:cNvPicPr>
          <p:nvPr/>
        </p:nvPicPr>
        <p:blipFill>
          <a:blip r:embed="rId7" cstate="print"/>
          <a:srcRect/>
          <a:stretch>
            <a:fillRect/>
          </a:stretch>
        </p:blipFill>
        <p:spPr bwMode="auto">
          <a:xfrm>
            <a:off x="1222375" y="1601788"/>
            <a:ext cx="6723063" cy="1425575"/>
          </a:xfrm>
          <a:prstGeom prst="rect">
            <a:avLst/>
          </a:prstGeom>
          <a:noFill/>
          <a:ln w="9525">
            <a:solidFill>
              <a:schemeClr val="tx1"/>
            </a:solidFill>
            <a:miter lim="800000"/>
            <a:headEnd/>
            <a:tailEnd/>
          </a:ln>
        </p:spPr>
      </p:pic>
      <p:pic>
        <p:nvPicPr>
          <p:cNvPr id="2" name="narration_05_13">
            <a:hlinkClick r:id="" action="ppaction://media"/>
            <a:extLst>
              <a:ext uri="{FF2B5EF4-FFF2-40B4-BE49-F238E27FC236}">
                <a16:creationId xmlns:a16="http://schemas.microsoft.com/office/drawing/2014/main" id="{36CBDFE5-70CE-254D-9B78-F31C6B2DF0F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4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Title 1"/>
          <p:cNvSpPr>
            <a:spLocks noGrp="1"/>
          </p:cNvSpPr>
          <p:nvPr>
            <p:ph type="title"/>
          </p:nvPr>
        </p:nvSpPr>
        <p:spPr/>
        <p:txBody>
          <a:bodyPr/>
          <a:lstStyle/>
          <a:p>
            <a:pPr>
              <a:lnSpc>
                <a:spcPts val="4575"/>
              </a:lnSpc>
            </a:pPr>
            <a:r>
              <a:rPr lang="en-US" dirty="0"/>
              <a:t>Rotación de Horario Hacia Atrás</a:t>
            </a:r>
          </a:p>
        </p:txBody>
      </p:sp>
      <p:sp>
        <p:nvSpPr>
          <p:cNvPr id="278530" name="TextBox 11"/>
          <p:cNvSpPr txBox="1">
            <a:spLocks noChangeArrowheads="1"/>
          </p:cNvSpPr>
          <p:nvPr/>
        </p:nvSpPr>
        <p:spPr bwMode="auto">
          <a:xfrm>
            <a:off x="292100" y="2120900"/>
            <a:ext cx="914400" cy="369332"/>
          </a:xfrm>
          <a:prstGeom prst="rect">
            <a:avLst/>
          </a:prstGeom>
          <a:noFill/>
          <a:ln w="9525">
            <a:noFill/>
            <a:miter lim="800000"/>
            <a:headEnd/>
            <a:tailEnd/>
          </a:ln>
        </p:spPr>
        <p:txBody>
          <a:bodyPr>
            <a:spAutoFit/>
          </a:bodyPr>
          <a:lstStyle/>
          <a:p>
            <a:r>
              <a:rPr lang="en-US" b="1" dirty="0">
                <a:latin typeface="Calibri" pitchFamily="34" charset="0"/>
              </a:rPr>
              <a:t>Día 1</a:t>
            </a:r>
          </a:p>
        </p:txBody>
      </p:sp>
      <p:sp>
        <p:nvSpPr>
          <p:cNvPr id="278531" name="TextBox 16"/>
          <p:cNvSpPr txBox="1">
            <a:spLocks noChangeArrowheads="1"/>
          </p:cNvSpPr>
          <p:nvPr/>
        </p:nvSpPr>
        <p:spPr bwMode="auto">
          <a:xfrm>
            <a:off x="304800" y="3725863"/>
            <a:ext cx="914400" cy="369332"/>
          </a:xfrm>
          <a:prstGeom prst="rect">
            <a:avLst/>
          </a:prstGeom>
          <a:noFill/>
          <a:ln w="9525">
            <a:noFill/>
            <a:miter lim="800000"/>
            <a:headEnd/>
            <a:tailEnd/>
          </a:ln>
        </p:spPr>
        <p:txBody>
          <a:bodyPr>
            <a:spAutoFit/>
          </a:bodyPr>
          <a:lstStyle/>
          <a:p>
            <a:r>
              <a:rPr lang="en-US" b="1" dirty="0">
                <a:latin typeface="Calibri" pitchFamily="34" charset="0"/>
              </a:rPr>
              <a:t>Día 2</a:t>
            </a:r>
          </a:p>
        </p:txBody>
      </p:sp>
      <p:sp>
        <p:nvSpPr>
          <p:cNvPr id="278532" name="TextBox 17"/>
          <p:cNvSpPr txBox="1">
            <a:spLocks noChangeArrowheads="1"/>
          </p:cNvSpPr>
          <p:nvPr/>
        </p:nvSpPr>
        <p:spPr bwMode="auto">
          <a:xfrm>
            <a:off x="342900" y="5351463"/>
            <a:ext cx="914400" cy="368300"/>
          </a:xfrm>
          <a:prstGeom prst="rect">
            <a:avLst/>
          </a:prstGeom>
          <a:noFill/>
          <a:ln w="9525">
            <a:noFill/>
            <a:miter lim="800000"/>
            <a:headEnd/>
            <a:tailEnd/>
          </a:ln>
        </p:spPr>
        <p:txBody>
          <a:bodyPr>
            <a:spAutoFit/>
          </a:bodyPr>
          <a:lstStyle/>
          <a:p>
            <a:r>
              <a:rPr lang="en-US" b="1" dirty="0">
                <a:latin typeface="Calibri" pitchFamily="34" charset="0"/>
              </a:rPr>
              <a:t>Día 3</a:t>
            </a:r>
          </a:p>
        </p:txBody>
      </p:sp>
      <p:pic>
        <p:nvPicPr>
          <p:cNvPr id="278533" name="Picture 3"/>
          <p:cNvPicPr>
            <a:picLocks noChangeAspect="1"/>
          </p:cNvPicPr>
          <p:nvPr/>
        </p:nvPicPr>
        <p:blipFill>
          <a:blip r:embed="rId5" cstate="print"/>
          <a:srcRect/>
          <a:stretch>
            <a:fillRect/>
          </a:stretch>
        </p:blipFill>
        <p:spPr bwMode="auto">
          <a:xfrm>
            <a:off x="1206500" y="1592263"/>
            <a:ext cx="6705600" cy="1425575"/>
          </a:xfrm>
          <a:prstGeom prst="rect">
            <a:avLst/>
          </a:prstGeom>
          <a:noFill/>
          <a:ln w="9525">
            <a:solidFill>
              <a:schemeClr val="tx1"/>
            </a:solidFill>
            <a:miter lim="800000"/>
            <a:headEnd/>
            <a:tailEnd/>
          </a:ln>
        </p:spPr>
      </p:pic>
      <p:pic>
        <p:nvPicPr>
          <p:cNvPr id="278534" name="Picture 5"/>
          <p:cNvPicPr>
            <a:picLocks noChangeAspect="1"/>
          </p:cNvPicPr>
          <p:nvPr/>
        </p:nvPicPr>
        <p:blipFill>
          <a:blip r:embed="rId6" cstate="print"/>
          <a:srcRect/>
          <a:stretch>
            <a:fillRect/>
          </a:stretch>
        </p:blipFill>
        <p:spPr bwMode="auto">
          <a:xfrm>
            <a:off x="1219200" y="3192463"/>
            <a:ext cx="6750050" cy="1436687"/>
          </a:xfrm>
          <a:prstGeom prst="rect">
            <a:avLst/>
          </a:prstGeom>
          <a:noFill/>
          <a:ln w="9525">
            <a:solidFill>
              <a:schemeClr val="tx1"/>
            </a:solidFill>
            <a:miter lim="800000"/>
            <a:headEnd/>
            <a:tailEnd/>
          </a:ln>
        </p:spPr>
      </p:pic>
      <p:pic>
        <p:nvPicPr>
          <p:cNvPr id="278535" name="Picture 6"/>
          <p:cNvPicPr>
            <a:picLocks noChangeAspect="1"/>
          </p:cNvPicPr>
          <p:nvPr/>
        </p:nvPicPr>
        <p:blipFill>
          <a:blip r:embed="rId7" cstate="print"/>
          <a:srcRect/>
          <a:stretch>
            <a:fillRect/>
          </a:stretch>
        </p:blipFill>
        <p:spPr bwMode="auto">
          <a:xfrm>
            <a:off x="1200150" y="4814888"/>
            <a:ext cx="6781800" cy="1441450"/>
          </a:xfrm>
          <a:prstGeom prst="rect">
            <a:avLst/>
          </a:prstGeom>
          <a:noFill/>
          <a:ln w="9525">
            <a:solidFill>
              <a:schemeClr val="tx1"/>
            </a:solidFill>
            <a:miter lim="800000"/>
            <a:headEnd/>
            <a:tailEnd/>
          </a:ln>
        </p:spPr>
      </p:pic>
      <p:pic>
        <p:nvPicPr>
          <p:cNvPr id="2" name="narration_05_14">
            <a:hlinkClick r:id="" action="ppaction://media"/>
            <a:extLst>
              <a:ext uri="{FF2B5EF4-FFF2-40B4-BE49-F238E27FC236}">
                <a16:creationId xmlns:a16="http://schemas.microsoft.com/office/drawing/2014/main" id="{6E1364E8-8FFD-30D5-6864-E04D6F9DDB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Autofit/>
          </a:bodyPr>
          <a:lstStyle/>
          <a:p>
            <a:r>
              <a:rPr lang="es-MX" dirty="0"/>
              <a:t>Dormir Bien:  Una Clave para el Desempeño y la Felicidad</a:t>
            </a:r>
            <a:endParaRPr lang="es-MX" sz="2400" dirty="0">
              <a:solidFill>
                <a:srgbClr val="FF0000"/>
              </a:solidFill>
            </a:endParaRPr>
          </a:p>
        </p:txBody>
      </p:sp>
      <p:grpSp>
        <p:nvGrpSpPr>
          <p:cNvPr id="32" name="31 Grupo"/>
          <p:cNvGrpSpPr/>
          <p:nvPr/>
        </p:nvGrpSpPr>
        <p:grpSpPr>
          <a:xfrm>
            <a:off x="2667000" y="1524000"/>
            <a:ext cx="2057400" cy="1981200"/>
            <a:chOff x="2057400" y="2057400"/>
            <a:chExt cx="2057400" cy="1981200"/>
          </a:xfrm>
        </p:grpSpPr>
        <p:sp>
          <p:nvSpPr>
            <p:cNvPr id="24" name="23 Forma libre"/>
            <p:cNvSpPr/>
            <p:nvPr/>
          </p:nvSpPr>
          <p:spPr>
            <a:xfrm>
              <a:off x="2057400" y="2057400"/>
              <a:ext cx="2057400" cy="1981200"/>
            </a:xfrm>
            <a:custGeom>
              <a:avLst/>
              <a:gdLst>
                <a:gd name="connsiteX0" fmla="*/ 1586556 w 2235200"/>
                <a:gd name="connsiteY0" fmla="*/ 356378 h 2235200"/>
                <a:gd name="connsiteX1" fmla="*/ 1760420 w 2235200"/>
                <a:gd name="connsiteY1" fmla="*/ 210482 h 2235200"/>
                <a:gd name="connsiteX2" fmla="*/ 1899316 w 2235200"/>
                <a:gd name="connsiteY2" fmla="*/ 327030 h 2235200"/>
                <a:gd name="connsiteX3" fmla="*/ 1785827 w 2235200"/>
                <a:gd name="connsiteY3" fmla="*/ 523587 h 2235200"/>
                <a:gd name="connsiteX4" fmla="*/ 1966146 w 2235200"/>
                <a:gd name="connsiteY4" fmla="*/ 835910 h 2235200"/>
                <a:gd name="connsiteX5" fmla="*/ 2193113 w 2235200"/>
                <a:gd name="connsiteY5" fmla="*/ 835904 h 2235200"/>
                <a:gd name="connsiteX6" fmla="*/ 2224597 w 2235200"/>
                <a:gd name="connsiteY6" fmla="*/ 1014466 h 2235200"/>
                <a:gd name="connsiteX7" fmla="*/ 2011316 w 2235200"/>
                <a:gd name="connsiteY7" fmla="*/ 1092087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1 w 2235200"/>
                <a:gd name="connsiteY12" fmla="*/ 1904338 h 2235200"/>
                <a:gd name="connsiteX13" fmla="*/ 1581779 w 2235200"/>
                <a:gd name="connsiteY13" fmla="*/ 2127856 h 2235200"/>
                <a:gd name="connsiteX14" fmla="*/ 1411397 w 2235200"/>
                <a:gd name="connsiteY14" fmla="*/ 2189870 h 2235200"/>
                <a:gd name="connsiteX15" fmla="*/ 1297919 w 2235200"/>
                <a:gd name="connsiteY15" fmla="*/ 1993308 h 2235200"/>
                <a:gd name="connsiteX16" fmla="*/ 937280 w 2235200"/>
                <a:gd name="connsiteY16" fmla="*/ 1993308 h 2235200"/>
                <a:gd name="connsiteX17" fmla="*/ 823803 w 2235200"/>
                <a:gd name="connsiteY17" fmla="*/ 2189870 h 2235200"/>
                <a:gd name="connsiteX18" fmla="*/ 653421 w 2235200"/>
                <a:gd name="connsiteY18" fmla="*/ 2127856 h 2235200"/>
                <a:gd name="connsiteX19" fmla="*/ 692839 w 2235200"/>
                <a:gd name="connsiteY19" fmla="*/ 1904338 h 2235200"/>
                <a:gd name="connsiteX20" fmla="*/ 416573 w 2235200"/>
                <a:gd name="connsiteY20" fmla="*/ 1672523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7 h 2235200"/>
                <a:gd name="connsiteX25" fmla="*/ 10603 w 2235200"/>
                <a:gd name="connsiteY25" fmla="*/ 1014466 h 2235200"/>
                <a:gd name="connsiteX26" fmla="*/ 42087 w 2235200"/>
                <a:gd name="connsiteY26" fmla="*/ 835904 h 2235200"/>
                <a:gd name="connsiteX27" fmla="*/ 269055 w 2235200"/>
                <a:gd name="connsiteY27" fmla="*/ 835909 h 2235200"/>
                <a:gd name="connsiteX28" fmla="*/ 449375 w 2235200"/>
                <a:gd name="connsiteY28" fmla="*/ 523587 h 2235200"/>
                <a:gd name="connsiteX29" fmla="*/ 335884 w 2235200"/>
                <a:gd name="connsiteY29" fmla="*/ 327030 h 2235200"/>
                <a:gd name="connsiteX30" fmla="*/ 474780 w 2235200"/>
                <a:gd name="connsiteY30" fmla="*/ 210482 h 2235200"/>
                <a:gd name="connsiteX31" fmla="*/ 648644 w 2235200"/>
                <a:gd name="connsiteY31" fmla="*/ 356378 h 2235200"/>
                <a:gd name="connsiteX32" fmla="*/ 987534 w 2235200"/>
                <a:gd name="connsiteY32" fmla="*/ 233033 h 2235200"/>
                <a:gd name="connsiteX33" fmla="*/ 1026941 w 2235200"/>
                <a:gd name="connsiteY33" fmla="*/ 9511 h 2235200"/>
                <a:gd name="connsiteX34" fmla="*/ 1208259 w 2235200"/>
                <a:gd name="connsiteY34" fmla="*/ 9511 h 2235200"/>
                <a:gd name="connsiteX35" fmla="*/ 1247666 w 2235200"/>
                <a:gd name="connsiteY35" fmla="*/ 233031 h 2235200"/>
                <a:gd name="connsiteX36" fmla="*/ 1586556 w 2235200"/>
                <a:gd name="connsiteY36" fmla="*/ 356377 h 2235200"/>
                <a:gd name="connsiteX37" fmla="*/ 1586556 w 2235200"/>
                <a:gd name="connsiteY37" fmla="*/ 356378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5200" h="2235200">
                  <a:moveTo>
                    <a:pt x="1586556" y="356378"/>
                  </a:moveTo>
                  <a:lnTo>
                    <a:pt x="1760420" y="210482"/>
                  </a:lnTo>
                  <a:lnTo>
                    <a:pt x="1899316" y="327030"/>
                  </a:lnTo>
                  <a:lnTo>
                    <a:pt x="1785827" y="523587"/>
                  </a:lnTo>
                  <a:cubicBezTo>
                    <a:pt x="1866524" y="614366"/>
                    <a:pt x="1927878" y="720635"/>
                    <a:pt x="1966146" y="835910"/>
                  </a:cubicBezTo>
                  <a:lnTo>
                    <a:pt x="2193113" y="835904"/>
                  </a:lnTo>
                  <a:lnTo>
                    <a:pt x="2224597" y="1014466"/>
                  </a:lnTo>
                  <a:lnTo>
                    <a:pt x="2011316" y="1092087"/>
                  </a:lnTo>
                  <a:cubicBezTo>
                    <a:pt x="2014782" y="1213498"/>
                    <a:pt x="1993474" y="1334342"/>
                    <a:pt x="1948692" y="1447245"/>
                  </a:cubicBezTo>
                  <a:lnTo>
                    <a:pt x="2122562" y="1593132"/>
                  </a:lnTo>
                  <a:lnTo>
                    <a:pt x="2031904" y="1750157"/>
                  </a:lnTo>
                  <a:lnTo>
                    <a:pt x="1818627" y="1672524"/>
                  </a:lnTo>
                  <a:cubicBezTo>
                    <a:pt x="1743240" y="1767759"/>
                    <a:pt x="1649240" y="1846635"/>
                    <a:pt x="1542361" y="1904338"/>
                  </a:cubicBezTo>
                  <a:lnTo>
                    <a:pt x="1581779" y="2127856"/>
                  </a:lnTo>
                  <a:lnTo>
                    <a:pt x="1411397" y="2189870"/>
                  </a:lnTo>
                  <a:lnTo>
                    <a:pt x="1297919" y="1993308"/>
                  </a:lnTo>
                  <a:cubicBezTo>
                    <a:pt x="1178954" y="2017804"/>
                    <a:pt x="1056245" y="2017804"/>
                    <a:pt x="937280" y="1993308"/>
                  </a:cubicBezTo>
                  <a:lnTo>
                    <a:pt x="823803" y="2189870"/>
                  </a:lnTo>
                  <a:lnTo>
                    <a:pt x="653421" y="2127856"/>
                  </a:lnTo>
                  <a:lnTo>
                    <a:pt x="692839" y="1904338"/>
                  </a:lnTo>
                  <a:cubicBezTo>
                    <a:pt x="585960" y="1846634"/>
                    <a:pt x="491960" y="1767758"/>
                    <a:pt x="416573" y="1672523"/>
                  </a:cubicBezTo>
                  <a:lnTo>
                    <a:pt x="203296" y="1750157"/>
                  </a:lnTo>
                  <a:lnTo>
                    <a:pt x="112638" y="1593132"/>
                  </a:lnTo>
                  <a:lnTo>
                    <a:pt x="286508" y="1447245"/>
                  </a:lnTo>
                  <a:cubicBezTo>
                    <a:pt x="241726" y="1334342"/>
                    <a:pt x="220418" y="1213498"/>
                    <a:pt x="223884" y="1092087"/>
                  </a:cubicBezTo>
                  <a:lnTo>
                    <a:pt x="10603" y="1014466"/>
                  </a:lnTo>
                  <a:lnTo>
                    <a:pt x="42087" y="835904"/>
                  </a:lnTo>
                  <a:lnTo>
                    <a:pt x="269055" y="835909"/>
                  </a:lnTo>
                  <a:cubicBezTo>
                    <a:pt x="307323" y="720634"/>
                    <a:pt x="368678" y="614365"/>
                    <a:pt x="449375" y="523587"/>
                  </a:cubicBezTo>
                  <a:lnTo>
                    <a:pt x="335884" y="327030"/>
                  </a:lnTo>
                  <a:lnTo>
                    <a:pt x="474780" y="210482"/>
                  </a:lnTo>
                  <a:lnTo>
                    <a:pt x="648644" y="356378"/>
                  </a:lnTo>
                  <a:cubicBezTo>
                    <a:pt x="752056" y="292671"/>
                    <a:pt x="867365" y="250702"/>
                    <a:pt x="987534" y="233033"/>
                  </a:cubicBezTo>
                  <a:lnTo>
                    <a:pt x="1026941" y="9511"/>
                  </a:lnTo>
                  <a:lnTo>
                    <a:pt x="1208259" y="9511"/>
                  </a:lnTo>
                  <a:lnTo>
                    <a:pt x="1247666" y="233031"/>
                  </a:lnTo>
                  <a:cubicBezTo>
                    <a:pt x="1367835" y="250700"/>
                    <a:pt x="1483143" y="292669"/>
                    <a:pt x="1586556" y="356377"/>
                  </a:cubicBezTo>
                  <a:lnTo>
                    <a:pt x="1586556" y="356378"/>
                  </a:lnTo>
                  <a:close/>
                </a:path>
              </a:pathLst>
            </a:custGeom>
            <a:gradFill flip="none" rotWithShape="1">
              <a:gsLst>
                <a:gs pos="61000">
                  <a:srgbClr val="F27900">
                    <a:alpha val="54000"/>
                  </a:srgbClr>
                </a:gs>
                <a:gs pos="34000">
                  <a:srgbClr val="FF6600"/>
                </a:gs>
              </a:gsLst>
              <a:path path="circle">
                <a:fillToRect l="100000" t="100000"/>
              </a:path>
              <a:tileRect r="-100000" b="-100000"/>
            </a:gradFill>
            <a:ln w="34925" cap="rnd">
              <a:solidFill>
                <a:srgbClr val="CC6600"/>
              </a:solidFill>
              <a:round/>
            </a:ln>
            <a:sp3d prstMaterial="softEdge">
              <a:bevelT prst="relaxedInset"/>
              <a:bevelB/>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6363" tIns="570577" rIns="496363" bIns="609666" numCol="1" spcCol="1270" anchor="ctr" anchorCtr="0">
              <a:noAutofit/>
            </a:bodyPr>
            <a:lstStyle/>
            <a:p>
              <a:pPr lvl="0" algn="ctr" defTabSz="1644650">
                <a:lnSpc>
                  <a:spcPct val="90000"/>
                </a:lnSpc>
                <a:spcBef>
                  <a:spcPct val="0"/>
                </a:spcBef>
                <a:spcAft>
                  <a:spcPct val="35000"/>
                </a:spcAft>
              </a:pPr>
              <a:endParaRPr lang="es-MX" sz="2000" b="1" kern="1200" dirty="0"/>
            </a:p>
          </p:txBody>
        </p:sp>
        <p:sp>
          <p:nvSpPr>
            <p:cNvPr id="4" name="Rectángulo 3"/>
            <p:cNvSpPr/>
            <p:nvPr/>
          </p:nvSpPr>
          <p:spPr>
            <a:xfrm>
              <a:off x="2209800" y="2814935"/>
              <a:ext cx="1752600" cy="461665"/>
            </a:xfrm>
            <a:prstGeom prst="rect">
              <a:avLst/>
            </a:prstGeom>
            <a:solidFill>
              <a:srgbClr val="FF9900">
                <a:alpha val="0"/>
              </a:srgbClr>
            </a:solidFill>
          </p:spPr>
          <p:txBody>
            <a:bodyPr wrap="square">
              <a:spAutoFit/>
            </a:bodyPr>
            <a:lstStyle/>
            <a:p>
              <a:r>
                <a:rPr lang="es-MX" sz="2400" b="1" dirty="0">
                  <a:solidFill>
                    <a:schemeClr val="bg1"/>
                  </a:solidFill>
                  <a:effectLst>
                    <a:outerShdw blurRad="38100" dist="38100" dir="2700000" algn="tl">
                      <a:srgbClr val="000000">
                        <a:alpha val="43137"/>
                      </a:srgbClr>
                    </a:outerShdw>
                  </a:effectLst>
                </a:rPr>
                <a:t>Desempeño</a:t>
              </a:r>
              <a:r>
                <a:rPr lang="es-MX" sz="2400" b="1" dirty="0">
                  <a:solidFill>
                    <a:schemeClr val="bg1"/>
                  </a:solidFill>
                </a:rPr>
                <a:t> </a:t>
              </a:r>
              <a:endParaRPr lang="es-MX" sz="2000" b="1" dirty="0">
                <a:solidFill>
                  <a:schemeClr val="bg1"/>
                </a:solidFill>
              </a:endParaRPr>
            </a:p>
          </p:txBody>
        </p:sp>
      </p:grpSp>
      <p:sp>
        <p:nvSpPr>
          <p:cNvPr id="17" name="16 Forma libre"/>
          <p:cNvSpPr/>
          <p:nvPr/>
        </p:nvSpPr>
        <p:spPr>
          <a:xfrm>
            <a:off x="3708400" y="4318000"/>
            <a:ext cx="2159000" cy="2006600"/>
          </a:xfrm>
          <a:custGeom>
            <a:avLst/>
            <a:gdLst>
              <a:gd name="connsiteX0" fmla="*/ 1586556 w 2235200"/>
              <a:gd name="connsiteY0" fmla="*/ 356378 h 2235200"/>
              <a:gd name="connsiteX1" fmla="*/ 1760420 w 2235200"/>
              <a:gd name="connsiteY1" fmla="*/ 210482 h 2235200"/>
              <a:gd name="connsiteX2" fmla="*/ 1899316 w 2235200"/>
              <a:gd name="connsiteY2" fmla="*/ 327030 h 2235200"/>
              <a:gd name="connsiteX3" fmla="*/ 1785827 w 2235200"/>
              <a:gd name="connsiteY3" fmla="*/ 523587 h 2235200"/>
              <a:gd name="connsiteX4" fmla="*/ 1966146 w 2235200"/>
              <a:gd name="connsiteY4" fmla="*/ 835910 h 2235200"/>
              <a:gd name="connsiteX5" fmla="*/ 2193113 w 2235200"/>
              <a:gd name="connsiteY5" fmla="*/ 835904 h 2235200"/>
              <a:gd name="connsiteX6" fmla="*/ 2224597 w 2235200"/>
              <a:gd name="connsiteY6" fmla="*/ 1014466 h 2235200"/>
              <a:gd name="connsiteX7" fmla="*/ 2011316 w 2235200"/>
              <a:gd name="connsiteY7" fmla="*/ 1092087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1 w 2235200"/>
              <a:gd name="connsiteY12" fmla="*/ 1904338 h 2235200"/>
              <a:gd name="connsiteX13" fmla="*/ 1581779 w 2235200"/>
              <a:gd name="connsiteY13" fmla="*/ 2127856 h 2235200"/>
              <a:gd name="connsiteX14" fmla="*/ 1411397 w 2235200"/>
              <a:gd name="connsiteY14" fmla="*/ 2189870 h 2235200"/>
              <a:gd name="connsiteX15" fmla="*/ 1297919 w 2235200"/>
              <a:gd name="connsiteY15" fmla="*/ 1993308 h 2235200"/>
              <a:gd name="connsiteX16" fmla="*/ 937280 w 2235200"/>
              <a:gd name="connsiteY16" fmla="*/ 1993308 h 2235200"/>
              <a:gd name="connsiteX17" fmla="*/ 823803 w 2235200"/>
              <a:gd name="connsiteY17" fmla="*/ 2189870 h 2235200"/>
              <a:gd name="connsiteX18" fmla="*/ 653421 w 2235200"/>
              <a:gd name="connsiteY18" fmla="*/ 2127856 h 2235200"/>
              <a:gd name="connsiteX19" fmla="*/ 692839 w 2235200"/>
              <a:gd name="connsiteY19" fmla="*/ 1904338 h 2235200"/>
              <a:gd name="connsiteX20" fmla="*/ 416573 w 2235200"/>
              <a:gd name="connsiteY20" fmla="*/ 1672523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7 h 2235200"/>
              <a:gd name="connsiteX25" fmla="*/ 10603 w 2235200"/>
              <a:gd name="connsiteY25" fmla="*/ 1014466 h 2235200"/>
              <a:gd name="connsiteX26" fmla="*/ 42087 w 2235200"/>
              <a:gd name="connsiteY26" fmla="*/ 835904 h 2235200"/>
              <a:gd name="connsiteX27" fmla="*/ 269055 w 2235200"/>
              <a:gd name="connsiteY27" fmla="*/ 835909 h 2235200"/>
              <a:gd name="connsiteX28" fmla="*/ 449375 w 2235200"/>
              <a:gd name="connsiteY28" fmla="*/ 523587 h 2235200"/>
              <a:gd name="connsiteX29" fmla="*/ 335884 w 2235200"/>
              <a:gd name="connsiteY29" fmla="*/ 327030 h 2235200"/>
              <a:gd name="connsiteX30" fmla="*/ 474780 w 2235200"/>
              <a:gd name="connsiteY30" fmla="*/ 210482 h 2235200"/>
              <a:gd name="connsiteX31" fmla="*/ 648644 w 2235200"/>
              <a:gd name="connsiteY31" fmla="*/ 356378 h 2235200"/>
              <a:gd name="connsiteX32" fmla="*/ 987534 w 2235200"/>
              <a:gd name="connsiteY32" fmla="*/ 233033 h 2235200"/>
              <a:gd name="connsiteX33" fmla="*/ 1026941 w 2235200"/>
              <a:gd name="connsiteY33" fmla="*/ 9511 h 2235200"/>
              <a:gd name="connsiteX34" fmla="*/ 1208259 w 2235200"/>
              <a:gd name="connsiteY34" fmla="*/ 9511 h 2235200"/>
              <a:gd name="connsiteX35" fmla="*/ 1247666 w 2235200"/>
              <a:gd name="connsiteY35" fmla="*/ 233031 h 2235200"/>
              <a:gd name="connsiteX36" fmla="*/ 1586556 w 2235200"/>
              <a:gd name="connsiteY36" fmla="*/ 356377 h 2235200"/>
              <a:gd name="connsiteX37" fmla="*/ 1586556 w 2235200"/>
              <a:gd name="connsiteY37" fmla="*/ 356378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5200" h="2235200">
                <a:moveTo>
                  <a:pt x="1586556" y="356378"/>
                </a:moveTo>
                <a:lnTo>
                  <a:pt x="1760420" y="210482"/>
                </a:lnTo>
                <a:lnTo>
                  <a:pt x="1899316" y="327030"/>
                </a:lnTo>
                <a:lnTo>
                  <a:pt x="1785827" y="523587"/>
                </a:lnTo>
                <a:cubicBezTo>
                  <a:pt x="1866524" y="614366"/>
                  <a:pt x="1927878" y="720635"/>
                  <a:pt x="1966146" y="835910"/>
                </a:cubicBezTo>
                <a:lnTo>
                  <a:pt x="2193113" y="835904"/>
                </a:lnTo>
                <a:lnTo>
                  <a:pt x="2224597" y="1014466"/>
                </a:lnTo>
                <a:lnTo>
                  <a:pt x="2011316" y="1092087"/>
                </a:lnTo>
                <a:cubicBezTo>
                  <a:pt x="2014782" y="1213498"/>
                  <a:pt x="1993474" y="1334342"/>
                  <a:pt x="1948692" y="1447245"/>
                </a:cubicBezTo>
                <a:lnTo>
                  <a:pt x="2122562" y="1593132"/>
                </a:lnTo>
                <a:lnTo>
                  <a:pt x="2031904" y="1750157"/>
                </a:lnTo>
                <a:lnTo>
                  <a:pt x="1818627" y="1672524"/>
                </a:lnTo>
                <a:cubicBezTo>
                  <a:pt x="1743240" y="1767759"/>
                  <a:pt x="1649240" y="1846635"/>
                  <a:pt x="1542361" y="1904338"/>
                </a:cubicBezTo>
                <a:lnTo>
                  <a:pt x="1581779" y="2127856"/>
                </a:lnTo>
                <a:lnTo>
                  <a:pt x="1411397" y="2189870"/>
                </a:lnTo>
                <a:lnTo>
                  <a:pt x="1297919" y="1993308"/>
                </a:lnTo>
                <a:cubicBezTo>
                  <a:pt x="1178954" y="2017804"/>
                  <a:pt x="1056245" y="2017804"/>
                  <a:pt x="937280" y="1993308"/>
                </a:cubicBezTo>
                <a:lnTo>
                  <a:pt x="823803" y="2189870"/>
                </a:lnTo>
                <a:lnTo>
                  <a:pt x="653421" y="2127856"/>
                </a:lnTo>
                <a:lnTo>
                  <a:pt x="692839" y="1904338"/>
                </a:lnTo>
                <a:cubicBezTo>
                  <a:pt x="585960" y="1846634"/>
                  <a:pt x="491960" y="1767758"/>
                  <a:pt x="416573" y="1672523"/>
                </a:cubicBezTo>
                <a:lnTo>
                  <a:pt x="203296" y="1750157"/>
                </a:lnTo>
                <a:lnTo>
                  <a:pt x="112638" y="1593132"/>
                </a:lnTo>
                <a:lnTo>
                  <a:pt x="286508" y="1447245"/>
                </a:lnTo>
                <a:cubicBezTo>
                  <a:pt x="241726" y="1334342"/>
                  <a:pt x="220418" y="1213498"/>
                  <a:pt x="223884" y="1092087"/>
                </a:cubicBezTo>
                <a:lnTo>
                  <a:pt x="10603" y="1014466"/>
                </a:lnTo>
                <a:lnTo>
                  <a:pt x="42087" y="835904"/>
                </a:lnTo>
                <a:lnTo>
                  <a:pt x="269055" y="835909"/>
                </a:lnTo>
                <a:cubicBezTo>
                  <a:pt x="307323" y="720634"/>
                  <a:pt x="368678" y="614365"/>
                  <a:pt x="449375" y="523587"/>
                </a:cubicBezTo>
                <a:lnTo>
                  <a:pt x="335884" y="327030"/>
                </a:lnTo>
                <a:lnTo>
                  <a:pt x="474780" y="210482"/>
                </a:lnTo>
                <a:lnTo>
                  <a:pt x="648644" y="356378"/>
                </a:lnTo>
                <a:cubicBezTo>
                  <a:pt x="752056" y="292671"/>
                  <a:pt x="867365" y="250702"/>
                  <a:pt x="987534" y="233033"/>
                </a:cubicBezTo>
                <a:lnTo>
                  <a:pt x="1026941" y="9511"/>
                </a:lnTo>
                <a:lnTo>
                  <a:pt x="1208259" y="9511"/>
                </a:lnTo>
                <a:lnTo>
                  <a:pt x="1247666" y="233031"/>
                </a:lnTo>
                <a:cubicBezTo>
                  <a:pt x="1367835" y="250700"/>
                  <a:pt x="1483143" y="292669"/>
                  <a:pt x="1586556" y="356377"/>
                </a:cubicBezTo>
                <a:lnTo>
                  <a:pt x="1586556" y="356378"/>
                </a:lnTo>
                <a:close/>
              </a:path>
            </a:pathLst>
          </a:custGeom>
          <a:gradFill flip="none" rotWithShape="1">
            <a:gsLst>
              <a:gs pos="61000">
                <a:srgbClr val="C00000"/>
              </a:gs>
              <a:gs pos="47000">
                <a:srgbClr val="CC3300">
                  <a:alpha val="56000"/>
                </a:srgbClr>
              </a:gs>
            </a:gsLst>
            <a:path path="circle">
              <a:fillToRect l="100000" t="100000"/>
            </a:path>
            <a:tileRect r="-100000" b="-100000"/>
          </a:gradFill>
          <a:ln w="50800" cap="rnd">
            <a:solidFill>
              <a:srgbClr val="800000"/>
            </a:solidFill>
            <a:round/>
          </a:ln>
          <a:sp3d prstMaterial="softEdge">
            <a:bevelT prst="relaxedInset"/>
            <a:bevelB/>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6363" tIns="570577" rIns="496363" bIns="609666" numCol="1" spcCol="1270" anchor="ctr" anchorCtr="0">
            <a:noAutofit/>
          </a:bodyPr>
          <a:lstStyle/>
          <a:p>
            <a:pPr lvl="0" algn="ctr" defTabSz="1644650">
              <a:lnSpc>
                <a:spcPct val="90000"/>
              </a:lnSpc>
              <a:spcBef>
                <a:spcPct val="0"/>
              </a:spcBef>
              <a:spcAft>
                <a:spcPct val="35000"/>
              </a:spcAft>
            </a:pPr>
            <a:r>
              <a:rPr lang="es-MX" sz="2800" b="1" kern="1200" dirty="0"/>
              <a:t>Dormir bien</a:t>
            </a:r>
            <a:endParaRPr lang="es-MX" sz="2800" b="1" kern="1200" dirty="0">
              <a:effectLst>
                <a:outerShdw blurRad="38100" dist="38100" dir="2700000" algn="tl">
                  <a:srgbClr val="000000">
                    <a:alpha val="43137"/>
                  </a:srgbClr>
                </a:outerShdw>
              </a:effectLst>
            </a:endParaRPr>
          </a:p>
        </p:txBody>
      </p:sp>
      <p:grpSp>
        <p:nvGrpSpPr>
          <p:cNvPr id="35" name="34 Grupo"/>
          <p:cNvGrpSpPr/>
          <p:nvPr/>
        </p:nvGrpSpPr>
        <p:grpSpPr>
          <a:xfrm>
            <a:off x="2133600" y="3429000"/>
            <a:ext cx="1905000" cy="1981200"/>
            <a:chOff x="1219200" y="4267200"/>
            <a:chExt cx="2057400" cy="1981200"/>
          </a:xfrm>
        </p:grpSpPr>
        <p:sp>
          <p:nvSpPr>
            <p:cNvPr id="25" name="24 Forma libre"/>
            <p:cNvSpPr/>
            <p:nvPr/>
          </p:nvSpPr>
          <p:spPr>
            <a:xfrm>
              <a:off x="1219200" y="4267200"/>
              <a:ext cx="2057400" cy="1981200"/>
            </a:xfrm>
            <a:custGeom>
              <a:avLst/>
              <a:gdLst>
                <a:gd name="connsiteX0" fmla="*/ 1586556 w 2235200"/>
                <a:gd name="connsiteY0" fmla="*/ 356378 h 2235200"/>
                <a:gd name="connsiteX1" fmla="*/ 1760420 w 2235200"/>
                <a:gd name="connsiteY1" fmla="*/ 210482 h 2235200"/>
                <a:gd name="connsiteX2" fmla="*/ 1899316 w 2235200"/>
                <a:gd name="connsiteY2" fmla="*/ 327030 h 2235200"/>
                <a:gd name="connsiteX3" fmla="*/ 1785827 w 2235200"/>
                <a:gd name="connsiteY3" fmla="*/ 523587 h 2235200"/>
                <a:gd name="connsiteX4" fmla="*/ 1966146 w 2235200"/>
                <a:gd name="connsiteY4" fmla="*/ 835910 h 2235200"/>
                <a:gd name="connsiteX5" fmla="*/ 2193113 w 2235200"/>
                <a:gd name="connsiteY5" fmla="*/ 835904 h 2235200"/>
                <a:gd name="connsiteX6" fmla="*/ 2224597 w 2235200"/>
                <a:gd name="connsiteY6" fmla="*/ 1014466 h 2235200"/>
                <a:gd name="connsiteX7" fmla="*/ 2011316 w 2235200"/>
                <a:gd name="connsiteY7" fmla="*/ 1092087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1 w 2235200"/>
                <a:gd name="connsiteY12" fmla="*/ 1904338 h 2235200"/>
                <a:gd name="connsiteX13" fmla="*/ 1581779 w 2235200"/>
                <a:gd name="connsiteY13" fmla="*/ 2127856 h 2235200"/>
                <a:gd name="connsiteX14" fmla="*/ 1411397 w 2235200"/>
                <a:gd name="connsiteY14" fmla="*/ 2189870 h 2235200"/>
                <a:gd name="connsiteX15" fmla="*/ 1297919 w 2235200"/>
                <a:gd name="connsiteY15" fmla="*/ 1993308 h 2235200"/>
                <a:gd name="connsiteX16" fmla="*/ 937280 w 2235200"/>
                <a:gd name="connsiteY16" fmla="*/ 1993308 h 2235200"/>
                <a:gd name="connsiteX17" fmla="*/ 823803 w 2235200"/>
                <a:gd name="connsiteY17" fmla="*/ 2189870 h 2235200"/>
                <a:gd name="connsiteX18" fmla="*/ 653421 w 2235200"/>
                <a:gd name="connsiteY18" fmla="*/ 2127856 h 2235200"/>
                <a:gd name="connsiteX19" fmla="*/ 692839 w 2235200"/>
                <a:gd name="connsiteY19" fmla="*/ 1904338 h 2235200"/>
                <a:gd name="connsiteX20" fmla="*/ 416573 w 2235200"/>
                <a:gd name="connsiteY20" fmla="*/ 1672523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7 h 2235200"/>
                <a:gd name="connsiteX25" fmla="*/ 10603 w 2235200"/>
                <a:gd name="connsiteY25" fmla="*/ 1014466 h 2235200"/>
                <a:gd name="connsiteX26" fmla="*/ 42087 w 2235200"/>
                <a:gd name="connsiteY26" fmla="*/ 835904 h 2235200"/>
                <a:gd name="connsiteX27" fmla="*/ 269055 w 2235200"/>
                <a:gd name="connsiteY27" fmla="*/ 835909 h 2235200"/>
                <a:gd name="connsiteX28" fmla="*/ 449375 w 2235200"/>
                <a:gd name="connsiteY28" fmla="*/ 523587 h 2235200"/>
                <a:gd name="connsiteX29" fmla="*/ 335884 w 2235200"/>
                <a:gd name="connsiteY29" fmla="*/ 327030 h 2235200"/>
                <a:gd name="connsiteX30" fmla="*/ 474780 w 2235200"/>
                <a:gd name="connsiteY30" fmla="*/ 210482 h 2235200"/>
                <a:gd name="connsiteX31" fmla="*/ 648644 w 2235200"/>
                <a:gd name="connsiteY31" fmla="*/ 356378 h 2235200"/>
                <a:gd name="connsiteX32" fmla="*/ 987534 w 2235200"/>
                <a:gd name="connsiteY32" fmla="*/ 233033 h 2235200"/>
                <a:gd name="connsiteX33" fmla="*/ 1026941 w 2235200"/>
                <a:gd name="connsiteY33" fmla="*/ 9511 h 2235200"/>
                <a:gd name="connsiteX34" fmla="*/ 1208259 w 2235200"/>
                <a:gd name="connsiteY34" fmla="*/ 9511 h 2235200"/>
                <a:gd name="connsiteX35" fmla="*/ 1247666 w 2235200"/>
                <a:gd name="connsiteY35" fmla="*/ 233031 h 2235200"/>
                <a:gd name="connsiteX36" fmla="*/ 1586556 w 2235200"/>
                <a:gd name="connsiteY36" fmla="*/ 356377 h 2235200"/>
                <a:gd name="connsiteX37" fmla="*/ 1586556 w 2235200"/>
                <a:gd name="connsiteY37" fmla="*/ 356378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5200" h="2235200">
                  <a:moveTo>
                    <a:pt x="1586556" y="356378"/>
                  </a:moveTo>
                  <a:lnTo>
                    <a:pt x="1760420" y="210482"/>
                  </a:lnTo>
                  <a:lnTo>
                    <a:pt x="1899316" y="327030"/>
                  </a:lnTo>
                  <a:lnTo>
                    <a:pt x="1785827" y="523587"/>
                  </a:lnTo>
                  <a:cubicBezTo>
                    <a:pt x="1866524" y="614366"/>
                    <a:pt x="1927878" y="720635"/>
                    <a:pt x="1966146" y="835910"/>
                  </a:cubicBezTo>
                  <a:lnTo>
                    <a:pt x="2193113" y="835904"/>
                  </a:lnTo>
                  <a:lnTo>
                    <a:pt x="2224597" y="1014466"/>
                  </a:lnTo>
                  <a:lnTo>
                    <a:pt x="2011316" y="1092087"/>
                  </a:lnTo>
                  <a:cubicBezTo>
                    <a:pt x="2014782" y="1213498"/>
                    <a:pt x="1993474" y="1334342"/>
                    <a:pt x="1948692" y="1447245"/>
                  </a:cubicBezTo>
                  <a:lnTo>
                    <a:pt x="2122562" y="1593132"/>
                  </a:lnTo>
                  <a:lnTo>
                    <a:pt x="2031904" y="1750157"/>
                  </a:lnTo>
                  <a:lnTo>
                    <a:pt x="1818627" y="1672524"/>
                  </a:lnTo>
                  <a:cubicBezTo>
                    <a:pt x="1743240" y="1767759"/>
                    <a:pt x="1649240" y="1846635"/>
                    <a:pt x="1542361" y="1904338"/>
                  </a:cubicBezTo>
                  <a:lnTo>
                    <a:pt x="1581779" y="2127856"/>
                  </a:lnTo>
                  <a:lnTo>
                    <a:pt x="1411397" y="2189870"/>
                  </a:lnTo>
                  <a:lnTo>
                    <a:pt x="1297919" y="1993308"/>
                  </a:lnTo>
                  <a:cubicBezTo>
                    <a:pt x="1178954" y="2017804"/>
                    <a:pt x="1056245" y="2017804"/>
                    <a:pt x="937280" y="1993308"/>
                  </a:cubicBezTo>
                  <a:lnTo>
                    <a:pt x="823803" y="2189870"/>
                  </a:lnTo>
                  <a:lnTo>
                    <a:pt x="653421" y="2127856"/>
                  </a:lnTo>
                  <a:lnTo>
                    <a:pt x="692839" y="1904338"/>
                  </a:lnTo>
                  <a:cubicBezTo>
                    <a:pt x="585960" y="1846634"/>
                    <a:pt x="491960" y="1767758"/>
                    <a:pt x="416573" y="1672523"/>
                  </a:cubicBezTo>
                  <a:lnTo>
                    <a:pt x="203296" y="1750157"/>
                  </a:lnTo>
                  <a:lnTo>
                    <a:pt x="112638" y="1593132"/>
                  </a:lnTo>
                  <a:lnTo>
                    <a:pt x="286508" y="1447245"/>
                  </a:lnTo>
                  <a:cubicBezTo>
                    <a:pt x="241726" y="1334342"/>
                    <a:pt x="220418" y="1213498"/>
                    <a:pt x="223884" y="1092087"/>
                  </a:cubicBezTo>
                  <a:lnTo>
                    <a:pt x="10603" y="1014466"/>
                  </a:lnTo>
                  <a:lnTo>
                    <a:pt x="42087" y="835904"/>
                  </a:lnTo>
                  <a:lnTo>
                    <a:pt x="269055" y="835909"/>
                  </a:lnTo>
                  <a:cubicBezTo>
                    <a:pt x="307323" y="720634"/>
                    <a:pt x="368678" y="614365"/>
                    <a:pt x="449375" y="523587"/>
                  </a:cubicBezTo>
                  <a:lnTo>
                    <a:pt x="335884" y="327030"/>
                  </a:lnTo>
                  <a:lnTo>
                    <a:pt x="474780" y="210482"/>
                  </a:lnTo>
                  <a:lnTo>
                    <a:pt x="648644" y="356378"/>
                  </a:lnTo>
                  <a:cubicBezTo>
                    <a:pt x="752056" y="292671"/>
                    <a:pt x="867365" y="250702"/>
                    <a:pt x="987534" y="233033"/>
                  </a:cubicBezTo>
                  <a:lnTo>
                    <a:pt x="1026941" y="9511"/>
                  </a:lnTo>
                  <a:lnTo>
                    <a:pt x="1208259" y="9511"/>
                  </a:lnTo>
                  <a:lnTo>
                    <a:pt x="1247666" y="233031"/>
                  </a:lnTo>
                  <a:cubicBezTo>
                    <a:pt x="1367835" y="250700"/>
                    <a:pt x="1483143" y="292669"/>
                    <a:pt x="1586556" y="356377"/>
                  </a:cubicBezTo>
                  <a:lnTo>
                    <a:pt x="1586556" y="356378"/>
                  </a:lnTo>
                  <a:close/>
                </a:path>
              </a:pathLst>
            </a:custGeom>
            <a:gradFill flip="none" rotWithShape="1">
              <a:gsLst>
                <a:gs pos="0">
                  <a:srgbClr val="DDEBCF"/>
                </a:gs>
                <a:gs pos="50000">
                  <a:srgbClr val="9CB86E"/>
                </a:gs>
                <a:gs pos="100000">
                  <a:srgbClr val="156B13"/>
                </a:gs>
              </a:gsLst>
              <a:path path="circle">
                <a:fillToRect l="100000" t="100000"/>
              </a:path>
              <a:tileRect r="-100000" b="-100000"/>
            </a:gradFill>
            <a:ln w="34925" cap="rnd">
              <a:solidFill>
                <a:srgbClr val="006600"/>
              </a:solidFill>
              <a:round/>
            </a:ln>
            <a:sp3d prstMaterial="softEdge">
              <a:bevelT prst="relaxedInset"/>
              <a:bevelB/>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6363" tIns="570577" rIns="496363" bIns="609666" numCol="1" spcCol="1270" anchor="ctr" anchorCtr="0">
              <a:noAutofit/>
            </a:bodyPr>
            <a:lstStyle/>
            <a:p>
              <a:pPr lvl="0" algn="ctr" defTabSz="1644650">
                <a:lnSpc>
                  <a:spcPct val="90000"/>
                </a:lnSpc>
                <a:spcBef>
                  <a:spcPct val="0"/>
                </a:spcBef>
                <a:spcAft>
                  <a:spcPct val="35000"/>
                </a:spcAft>
              </a:pPr>
              <a:endParaRPr lang="es-MX" sz="2000" b="1" kern="1200" dirty="0"/>
            </a:p>
          </p:txBody>
        </p:sp>
        <p:sp>
          <p:nvSpPr>
            <p:cNvPr id="26" name="25 Rectángulo"/>
            <p:cNvSpPr/>
            <p:nvPr/>
          </p:nvSpPr>
          <p:spPr>
            <a:xfrm>
              <a:off x="1450496" y="4876800"/>
              <a:ext cx="1620720" cy="830997"/>
            </a:xfrm>
            <a:prstGeom prst="rect">
              <a:avLst/>
            </a:prstGeom>
          </p:spPr>
          <p:txBody>
            <a:bodyPr wrap="none">
              <a:spAutoFit/>
            </a:bodyPr>
            <a:lstStyle/>
            <a:p>
              <a:pPr algn="ctr"/>
              <a:r>
                <a:rPr lang="es-MX" sz="2400" b="1" dirty="0">
                  <a:solidFill>
                    <a:schemeClr val="bg1"/>
                  </a:solidFill>
                  <a:effectLst>
                    <a:outerShdw blurRad="38100" dist="38100" dir="2700000" algn="tl">
                      <a:srgbClr val="000000">
                        <a:alpha val="43137"/>
                      </a:srgbClr>
                    </a:outerShdw>
                  </a:effectLst>
                </a:rPr>
                <a:t>Estado</a:t>
              </a:r>
              <a:r>
                <a:rPr lang="es-MX" sz="2400" b="1" dirty="0">
                  <a:solidFill>
                    <a:schemeClr val="bg1"/>
                  </a:solidFill>
                </a:rPr>
                <a:t> de </a:t>
              </a:r>
            </a:p>
            <a:p>
              <a:pPr algn="ctr"/>
              <a:r>
                <a:rPr lang="es-MX" sz="2400" b="1" dirty="0">
                  <a:solidFill>
                    <a:schemeClr val="bg1"/>
                  </a:solidFill>
                </a:rPr>
                <a:t>Alerta</a:t>
              </a:r>
              <a:endParaRPr lang="es-MX" sz="2400" dirty="0"/>
            </a:p>
          </p:txBody>
        </p:sp>
      </p:grpSp>
      <p:grpSp>
        <p:nvGrpSpPr>
          <p:cNvPr id="33" name="32 Grupo"/>
          <p:cNvGrpSpPr/>
          <p:nvPr/>
        </p:nvGrpSpPr>
        <p:grpSpPr>
          <a:xfrm>
            <a:off x="4800600" y="1524000"/>
            <a:ext cx="2057400" cy="1981200"/>
            <a:chOff x="5029200" y="1600200"/>
            <a:chExt cx="2057400" cy="1981200"/>
          </a:xfrm>
        </p:grpSpPr>
        <p:sp>
          <p:nvSpPr>
            <p:cNvPr id="27" name="26 Forma libre"/>
            <p:cNvSpPr/>
            <p:nvPr/>
          </p:nvSpPr>
          <p:spPr>
            <a:xfrm>
              <a:off x="5029200" y="1600200"/>
              <a:ext cx="2057400" cy="1981200"/>
            </a:xfrm>
            <a:custGeom>
              <a:avLst/>
              <a:gdLst>
                <a:gd name="connsiteX0" fmla="*/ 1586556 w 2235200"/>
                <a:gd name="connsiteY0" fmla="*/ 356378 h 2235200"/>
                <a:gd name="connsiteX1" fmla="*/ 1760420 w 2235200"/>
                <a:gd name="connsiteY1" fmla="*/ 210482 h 2235200"/>
                <a:gd name="connsiteX2" fmla="*/ 1899316 w 2235200"/>
                <a:gd name="connsiteY2" fmla="*/ 327030 h 2235200"/>
                <a:gd name="connsiteX3" fmla="*/ 1785827 w 2235200"/>
                <a:gd name="connsiteY3" fmla="*/ 523587 h 2235200"/>
                <a:gd name="connsiteX4" fmla="*/ 1966146 w 2235200"/>
                <a:gd name="connsiteY4" fmla="*/ 835910 h 2235200"/>
                <a:gd name="connsiteX5" fmla="*/ 2193113 w 2235200"/>
                <a:gd name="connsiteY5" fmla="*/ 835904 h 2235200"/>
                <a:gd name="connsiteX6" fmla="*/ 2224597 w 2235200"/>
                <a:gd name="connsiteY6" fmla="*/ 1014466 h 2235200"/>
                <a:gd name="connsiteX7" fmla="*/ 2011316 w 2235200"/>
                <a:gd name="connsiteY7" fmla="*/ 1092087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1 w 2235200"/>
                <a:gd name="connsiteY12" fmla="*/ 1904338 h 2235200"/>
                <a:gd name="connsiteX13" fmla="*/ 1581779 w 2235200"/>
                <a:gd name="connsiteY13" fmla="*/ 2127856 h 2235200"/>
                <a:gd name="connsiteX14" fmla="*/ 1411397 w 2235200"/>
                <a:gd name="connsiteY14" fmla="*/ 2189870 h 2235200"/>
                <a:gd name="connsiteX15" fmla="*/ 1297919 w 2235200"/>
                <a:gd name="connsiteY15" fmla="*/ 1993308 h 2235200"/>
                <a:gd name="connsiteX16" fmla="*/ 937280 w 2235200"/>
                <a:gd name="connsiteY16" fmla="*/ 1993308 h 2235200"/>
                <a:gd name="connsiteX17" fmla="*/ 823803 w 2235200"/>
                <a:gd name="connsiteY17" fmla="*/ 2189870 h 2235200"/>
                <a:gd name="connsiteX18" fmla="*/ 653421 w 2235200"/>
                <a:gd name="connsiteY18" fmla="*/ 2127856 h 2235200"/>
                <a:gd name="connsiteX19" fmla="*/ 692839 w 2235200"/>
                <a:gd name="connsiteY19" fmla="*/ 1904338 h 2235200"/>
                <a:gd name="connsiteX20" fmla="*/ 416573 w 2235200"/>
                <a:gd name="connsiteY20" fmla="*/ 1672523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7 h 2235200"/>
                <a:gd name="connsiteX25" fmla="*/ 10603 w 2235200"/>
                <a:gd name="connsiteY25" fmla="*/ 1014466 h 2235200"/>
                <a:gd name="connsiteX26" fmla="*/ 42087 w 2235200"/>
                <a:gd name="connsiteY26" fmla="*/ 835904 h 2235200"/>
                <a:gd name="connsiteX27" fmla="*/ 269055 w 2235200"/>
                <a:gd name="connsiteY27" fmla="*/ 835909 h 2235200"/>
                <a:gd name="connsiteX28" fmla="*/ 449375 w 2235200"/>
                <a:gd name="connsiteY28" fmla="*/ 523587 h 2235200"/>
                <a:gd name="connsiteX29" fmla="*/ 335884 w 2235200"/>
                <a:gd name="connsiteY29" fmla="*/ 327030 h 2235200"/>
                <a:gd name="connsiteX30" fmla="*/ 474780 w 2235200"/>
                <a:gd name="connsiteY30" fmla="*/ 210482 h 2235200"/>
                <a:gd name="connsiteX31" fmla="*/ 648644 w 2235200"/>
                <a:gd name="connsiteY31" fmla="*/ 356378 h 2235200"/>
                <a:gd name="connsiteX32" fmla="*/ 987534 w 2235200"/>
                <a:gd name="connsiteY32" fmla="*/ 233033 h 2235200"/>
                <a:gd name="connsiteX33" fmla="*/ 1026941 w 2235200"/>
                <a:gd name="connsiteY33" fmla="*/ 9511 h 2235200"/>
                <a:gd name="connsiteX34" fmla="*/ 1208259 w 2235200"/>
                <a:gd name="connsiteY34" fmla="*/ 9511 h 2235200"/>
                <a:gd name="connsiteX35" fmla="*/ 1247666 w 2235200"/>
                <a:gd name="connsiteY35" fmla="*/ 233031 h 2235200"/>
                <a:gd name="connsiteX36" fmla="*/ 1586556 w 2235200"/>
                <a:gd name="connsiteY36" fmla="*/ 356377 h 2235200"/>
                <a:gd name="connsiteX37" fmla="*/ 1586556 w 2235200"/>
                <a:gd name="connsiteY37" fmla="*/ 356378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5200" h="2235200">
                  <a:moveTo>
                    <a:pt x="1586556" y="356378"/>
                  </a:moveTo>
                  <a:lnTo>
                    <a:pt x="1760420" y="210482"/>
                  </a:lnTo>
                  <a:lnTo>
                    <a:pt x="1899316" y="327030"/>
                  </a:lnTo>
                  <a:lnTo>
                    <a:pt x="1785827" y="523587"/>
                  </a:lnTo>
                  <a:cubicBezTo>
                    <a:pt x="1866524" y="614366"/>
                    <a:pt x="1927878" y="720635"/>
                    <a:pt x="1966146" y="835910"/>
                  </a:cubicBezTo>
                  <a:lnTo>
                    <a:pt x="2193113" y="835904"/>
                  </a:lnTo>
                  <a:lnTo>
                    <a:pt x="2224597" y="1014466"/>
                  </a:lnTo>
                  <a:lnTo>
                    <a:pt x="2011316" y="1092087"/>
                  </a:lnTo>
                  <a:cubicBezTo>
                    <a:pt x="2014782" y="1213498"/>
                    <a:pt x="1993474" y="1334342"/>
                    <a:pt x="1948692" y="1447245"/>
                  </a:cubicBezTo>
                  <a:lnTo>
                    <a:pt x="2122562" y="1593132"/>
                  </a:lnTo>
                  <a:lnTo>
                    <a:pt x="2031904" y="1750157"/>
                  </a:lnTo>
                  <a:lnTo>
                    <a:pt x="1818627" y="1672524"/>
                  </a:lnTo>
                  <a:cubicBezTo>
                    <a:pt x="1743240" y="1767759"/>
                    <a:pt x="1649240" y="1846635"/>
                    <a:pt x="1542361" y="1904338"/>
                  </a:cubicBezTo>
                  <a:lnTo>
                    <a:pt x="1581779" y="2127856"/>
                  </a:lnTo>
                  <a:lnTo>
                    <a:pt x="1411397" y="2189870"/>
                  </a:lnTo>
                  <a:lnTo>
                    <a:pt x="1297919" y="1993308"/>
                  </a:lnTo>
                  <a:cubicBezTo>
                    <a:pt x="1178954" y="2017804"/>
                    <a:pt x="1056245" y="2017804"/>
                    <a:pt x="937280" y="1993308"/>
                  </a:cubicBezTo>
                  <a:lnTo>
                    <a:pt x="823803" y="2189870"/>
                  </a:lnTo>
                  <a:lnTo>
                    <a:pt x="653421" y="2127856"/>
                  </a:lnTo>
                  <a:lnTo>
                    <a:pt x="692839" y="1904338"/>
                  </a:lnTo>
                  <a:cubicBezTo>
                    <a:pt x="585960" y="1846634"/>
                    <a:pt x="491960" y="1767758"/>
                    <a:pt x="416573" y="1672523"/>
                  </a:cubicBezTo>
                  <a:lnTo>
                    <a:pt x="203296" y="1750157"/>
                  </a:lnTo>
                  <a:lnTo>
                    <a:pt x="112638" y="1593132"/>
                  </a:lnTo>
                  <a:lnTo>
                    <a:pt x="286508" y="1447245"/>
                  </a:lnTo>
                  <a:cubicBezTo>
                    <a:pt x="241726" y="1334342"/>
                    <a:pt x="220418" y="1213498"/>
                    <a:pt x="223884" y="1092087"/>
                  </a:cubicBezTo>
                  <a:lnTo>
                    <a:pt x="10603" y="1014466"/>
                  </a:lnTo>
                  <a:lnTo>
                    <a:pt x="42087" y="835904"/>
                  </a:lnTo>
                  <a:lnTo>
                    <a:pt x="269055" y="835909"/>
                  </a:lnTo>
                  <a:cubicBezTo>
                    <a:pt x="307323" y="720634"/>
                    <a:pt x="368678" y="614365"/>
                    <a:pt x="449375" y="523587"/>
                  </a:cubicBezTo>
                  <a:lnTo>
                    <a:pt x="335884" y="327030"/>
                  </a:lnTo>
                  <a:lnTo>
                    <a:pt x="474780" y="210482"/>
                  </a:lnTo>
                  <a:lnTo>
                    <a:pt x="648644" y="356378"/>
                  </a:lnTo>
                  <a:cubicBezTo>
                    <a:pt x="752056" y="292671"/>
                    <a:pt x="867365" y="250702"/>
                    <a:pt x="987534" y="233033"/>
                  </a:cubicBezTo>
                  <a:lnTo>
                    <a:pt x="1026941" y="9511"/>
                  </a:lnTo>
                  <a:lnTo>
                    <a:pt x="1208259" y="9511"/>
                  </a:lnTo>
                  <a:lnTo>
                    <a:pt x="1247666" y="233031"/>
                  </a:lnTo>
                  <a:cubicBezTo>
                    <a:pt x="1367835" y="250700"/>
                    <a:pt x="1483143" y="292669"/>
                    <a:pt x="1586556" y="356377"/>
                  </a:cubicBezTo>
                  <a:lnTo>
                    <a:pt x="1586556" y="356378"/>
                  </a:lnTo>
                  <a:close/>
                </a:path>
              </a:pathLst>
            </a:custGeom>
            <a:gradFill flip="none" rotWithShape="1">
              <a:gsLst>
                <a:gs pos="48000">
                  <a:schemeClr val="accent1">
                    <a:lumMod val="75000"/>
                  </a:schemeClr>
                </a:gs>
                <a:gs pos="69000">
                  <a:schemeClr val="accent1">
                    <a:lumMod val="60000"/>
                    <a:lumOff val="40000"/>
                    <a:alpha val="89000"/>
                  </a:schemeClr>
                </a:gs>
              </a:gsLst>
              <a:path path="circle">
                <a:fillToRect l="100000" t="100000"/>
              </a:path>
              <a:tileRect r="-100000" b="-100000"/>
            </a:gradFill>
            <a:ln w="34925" cap="rnd">
              <a:solidFill>
                <a:schemeClr val="tx2">
                  <a:lumMod val="75000"/>
                </a:schemeClr>
              </a:solidFill>
              <a:round/>
            </a:ln>
            <a:sp3d prstMaterial="softEdge">
              <a:bevelT prst="relaxedInset"/>
              <a:bevelB/>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6363" tIns="570577" rIns="496363" bIns="609666" numCol="1" spcCol="1270" anchor="ctr" anchorCtr="0">
              <a:noAutofit/>
            </a:bodyPr>
            <a:lstStyle/>
            <a:p>
              <a:pPr lvl="0" algn="ctr" defTabSz="1644650">
                <a:lnSpc>
                  <a:spcPct val="90000"/>
                </a:lnSpc>
                <a:spcBef>
                  <a:spcPct val="0"/>
                </a:spcBef>
                <a:spcAft>
                  <a:spcPct val="35000"/>
                </a:spcAft>
              </a:pPr>
              <a:endParaRPr lang="es-MX" sz="2000" b="1" kern="1200" dirty="0"/>
            </a:p>
          </p:txBody>
        </p:sp>
        <p:sp>
          <p:nvSpPr>
            <p:cNvPr id="29" name="Rectángulo 3"/>
            <p:cNvSpPr/>
            <p:nvPr/>
          </p:nvSpPr>
          <p:spPr>
            <a:xfrm>
              <a:off x="5181600" y="2286000"/>
              <a:ext cx="1752600" cy="523220"/>
            </a:xfrm>
            <a:prstGeom prst="rect">
              <a:avLst/>
            </a:prstGeom>
            <a:solidFill>
              <a:srgbClr val="FF9900">
                <a:alpha val="0"/>
              </a:srgbClr>
            </a:solidFill>
          </p:spPr>
          <p:txBody>
            <a:bodyPr wrap="square">
              <a:spAutoFit/>
            </a:bodyPr>
            <a:lstStyle/>
            <a:p>
              <a:pPr algn="ctr"/>
              <a:r>
                <a:rPr lang="es-MX" sz="2800" b="1" dirty="0">
                  <a:solidFill>
                    <a:schemeClr val="bg1"/>
                  </a:solidFill>
                  <a:effectLst>
                    <a:outerShdw blurRad="38100" dist="38100" dir="2700000" algn="tl">
                      <a:srgbClr val="000000">
                        <a:alpha val="43137"/>
                      </a:srgbClr>
                    </a:outerShdw>
                  </a:effectLst>
                </a:rPr>
                <a:t>Felicidad</a:t>
              </a:r>
              <a:endParaRPr lang="es-MX" sz="2400" b="1" dirty="0">
                <a:solidFill>
                  <a:schemeClr val="bg1"/>
                </a:solidFill>
                <a:effectLst>
                  <a:outerShdw blurRad="38100" dist="38100" dir="2700000" algn="tl">
                    <a:srgbClr val="000000">
                      <a:alpha val="43137"/>
                    </a:srgbClr>
                  </a:outerShdw>
                </a:effectLst>
              </a:endParaRPr>
            </a:p>
          </p:txBody>
        </p:sp>
      </p:grpSp>
      <p:grpSp>
        <p:nvGrpSpPr>
          <p:cNvPr id="34" name="33 Grupo"/>
          <p:cNvGrpSpPr/>
          <p:nvPr/>
        </p:nvGrpSpPr>
        <p:grpSpPr>
          <a:xfrm>
            <a:off x="5410200" y="3352800"/>
            <a:ext cx="2057400" cy="1981200"/>
            <a:chOff x="5943600" y="3581400"/>
            <a:chExt cx="2057400" cy="1981200"/>
          </a:xfrm>
        </p:grpSpPr>
        <p:sp>
          <p:nvSpPr>
            <p:cNvPr id="30" name="29 Forma libre"/>
            <p:cNvSpPr/>
            <p:nvPr/>
          </p:nvSpPr>
          <p:spPr>
            <a:xfrm>
              <a:off x="5943600" y="3581400"/>
              <a:ext cx="2057400" cy="1981200"/>
            </a:xfrm>
            <a:custGeom>
              <a:avLst/>
              <a:gdLst>
                <a:gd name="connsiteX0" fmla="*/ 1586556 w 2235200"/>
                <a:gd name="connsiteY0" fmla="*/ 356378 h 2235200"/>
                <a:gd name="connsiteX1" fmla="*/ 1760420 w 2235200"/>
                <a:gd name="connsiteY1" fmla="*/ 210482 h 2235200"/>
                <a:gd name="connsiteX2" fmla="*/ 1899316 w 2235200"/>
                <a:gd name="connsiteY2" fmla="*/ 327030 h 2235200"/>
                <a:gd name="connsiteX3" fmla="*/ 1785827 w 2235200"/>
                <a:gd name="connsiteY3" fmla="*/ 523587 h 2235200"/>
                <a:gd name="connsiteX4" fmla="*/ 1966146 w 2235200"/>
                <a:gd name="connsiteY4" fmla="*/ 835910 h 2235200"/>
                <a:gd name="connsiteX5" fmla="*/ 2193113 w 2235200"/>
                <a:gd name="connsiteY5" fmla="*/ 835904 h 2235200"/>
                <a:gd name="connsiteX6" fmla="*/ 2224597 w 2235200"/>
                <a:gd name="connsiteY6" fmla="*/ 1014466 h 2235200"/>
                <a:gd name="connsiteX7" fmla="*/ 2011316 w 2235200"/>
                <a:gd name="connsiteY7" fmla="*/ 1092087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1 w 2235200"/>
                <a:gd name="connsiteY12" fmla="*/ 1904338 h 2235200"/>
                <a:gd name="connsiteX13" fmla="*/ 1581779 w 2235200"/>
                <a:gd name="connsiteY13" fmla="*/ 2127856 h 2235200"/>
                <a:gd name="connsiteX14" fmla="*/ 1411397 w 2235200"/>
                <a:gd name="connsiteY14" fmla="*/ 2189870 h 2235200"/>
                <a:gd name="connsiteX15" fmla="*/ 1297919 w 2235200"/>
                <a:gd name="connsiteY15" fmla="*/ 1993308 h 2235200"/>
                <a:gd name="connsiteX16" fmla="*/ 937280 w 2235200"/>
                <a:gd name="connsiteY16" fmla="*/ 1993308 h 2235200"/>
                <a:gd name="connsiteX17" fmla="*/ 823803 w 2235200"/>
                <a:gd name="connsiteY17" fmla="*/ 2189870 h 2235200"/>
                <a:gd name="connsiteX18" fmla="*/ 653421 w 2235200"/>
                <a:gd name="connsiteY18" fmla="*/ 2127856 h 2235200"/>
                <a:gd name="connsiteX19" fmla="*/ 692839 w 2235200"/>
                <a:gd name="connsiteY19" fmla="*/ 1904338 h 2235200"/>
                <a:gd name="connsiteX20" fmla="*/ 416573 w 2235200"/>
                <a:gd name="connsiteY20" fmla="*/ 1672523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7 h 2235200"/>
                <a:gd name="connsiteX25" fmla="*/ 10603 w 2235200"/>
                <a:gd name="connsiteY25" fmla="*/ 1014466 h 2235200"/>
                <a:gd name="connsiteX26" fmla="*/ 42087 w 2235200"/>
                <a:gd name="connsiteY26" fmla="*/ 835904 h 2235200"/>
                <a:gd name="connsiteX27" fmla="*/ 269055 w 2235200"/>
                <a:gd name="connsiteY27" fmla="*/ 835909 h 2235200"/>
                <a:gd name="connsiteX28" fmla="*/ 449375 w 2235200"/>
                <a:gd name="connsiteY28" fmla="*/ 523587 h 2235200"/>
                <a:gd name="connsiteX29" fmla="*/ 335884 w 2235200"/>
                <a:gd name="connsiteY29" fmla="*/ 327030 h 2235200"/>
                <a:gd name="connsiteX30" fmla="*/ 474780 w 2235200"/>
                <a:gd name="connsiteY30" fmla="*/ 210482 h 2235200"/>
                <a:gd name="connsiteX31" fmla="*/ 648644 w 2235200"/>
                <a:gd name="connsiteY31" fmla="*/ 356378 h 2235200"/>
                <a:gd name="connsiteX32" fmla="*/ 987534 w 2235200"/>
                <a:gd name="connsiteY32" fmla="*/ 233033 h 2235200"/>
                <a:gd name="connsiteX33" fmla="*/ 1026941 w 2235200"/>
                <a:gd name="connsiteY33" fmla="*/ 9511 h 2235200"/>
                <a:gd name="connsiteX34" fmla="*/ 1208259 w 2235200"/>
                <a:gd name="connsiteY34" fmla="*/ 9511 h 2235200"/>
                <a:gd name="connsiteX35" fmla="*/ 1247666 w 2235200"/>
                <a:gd name="connsiteY35" fmla="*/ 233031 h 2235200"/>
                <a:gd name="connsiteX36" fmla="*/ 1586556 w 2235200"/>
                <a:gd name="connsiteY36" fmla="*/ 356377 h 2235200"/>
                <a:gd name="connsiteX37" fmla="*/ 1586556 w 2235200"/>
                <a:gd name="connsiteY37" fmla="*/ 356378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5200" h="2235200">
                  <a:moveTo>
                    <a:pt x="1586556" y="356378"/>
                  </a:moveTo>
                  <a:lnTo>
                    <a:pt x="1760420" y="210482"/>
                  </a:lnTo>
                  <a:lnTo>
                    <a:pt x="1899316" y="327030"/>
                  </a:lnTo>
                  <a:lnTo>
                    <a:pt x="1785827" y="523587"/>
                  </a:lnTo>
                  <a:cubicBezTo>
                    <a:pt x="1866524" y="614366"/>
                    <a:pt x="1927878" y="720635"/>
                    <a:pt x="1966146" y="835910"/>
                  </a:cubicBezTo>
                  <a:lnTo>
                    <a:pt x="2193113" y="835904"/>
                  </a:lnTo>
                  <a:lnTo>
                    <a:pt x="2224597" y="1014466"/>
                  </a:lnTo>
                  <a:lnTo>
                    <a:pt x="2011316" y="1092087"/>
                  </a:lnTo>
                  <a:cubicBezTo>
                    <a:pt x="2014782" y="1213498"/>
                    <a:pt x="1993474" y="1334342"/>
                    <a:pt x="1948692" y="1447245"/>
                  </a:cubicBezTo>
                  <a:lnTo>
                    <a:pt x="2122562" y="1593132"/>
                  </a:lnTo>
                  <a:lnTo>
                    <a:pt x="2031904" y="1750157"/>
                  </a:lnTo>
                  <a:lnTo>
                    <a:pt x="1818627" y="1672524"/>
                  </a:lnTo>
                  <a:cubicBezTo>
                    <a:pt x="1743240" y="1767759"/>
                    <a:pt x="1649240" y="1846635"/>
                    <a:pt x="1542361" y="1904338"/>
                  </a:cubicBezTo>
                  <a:lnTo>
                    <a:pt x="1581779" y="2127856"/>
                  </a:lnTo>
                  <a:lnTo>
                    <a:pt x="1411397" y="2189870"/>
                  </a:lnTo>
                  <a:lnTo>
                    <a:pt x="1297919" y="1993308"/>
                  </a:lnTo>
                  <a:cubicBezTo>
                    <a:pt x="1178954" y="2017804"/>
                    <a:pt x="1056245" y="2017804"/>
                    <a:pt x="937280" y="1993308"/>
                  </a:cubicBezTo>
                  <a:lnTo>
                    <a:pt x="823803" y="2189870"/>
                  </a:lnTo>
                  <a:lnTo>
                    <a:pt x="653421" y="2127856"/>
                  </a:lnTo>
                  <a:lnTo>
                    <a:pt x="692839" y="1904338"/>
                  </a:lnTo>
                  <a:cubicBezTo>
                    <a:pt x="585960" y="1846634"/>
                    <a:pt x="491960" y="1767758"/>
                    <a:pt x="416573" y="1672523"/>
                  </a:cubicBezTo>
                  <a:lnTo>
                    <a:pt x="203296" y="1750157"/>
                  </a:lnTo>
                  <a:lnTo>
                    <a:pt x="112638" y="1593132"/>
                  </a:lnTo>
                  <a:lnTo>
                    <a:pt x="286508" y="1447245"/>
                  </a:lnTo>
                  <a:cubicBezTo>
                    <a:pt x="241726" y="1334342"/>
                    <a:pt x="220418" y="1213498"/>
                    <a:pt x="223884" y="1092087"/>
                  </a:cubicBezTo>
                  <a:lnTo>
                    <a:pt x="10603" y="1014466"/>
                  </a:lnTo>
                  <a:lnTo>
                    <a:pt x="42087" y="835904"/>
                  </a:lnTo>
                  <a:lnTo>
                    <a:pt x="269055" y="835909"/>
                  </a:lnTo>
                  <a:cubicBezTo>
                    <a:pt x="307323" y="720634"/>
                    <a:pt x="368678" y="614365"/>
                    <a:pt x="449375" y="523587"/>
                  </a:cubicBezTo>
                  <a:lnTo>
                    <a:pt x="335884" y="327030"/>
                  </a:lnTo>
                  <a:lnTo>
                    <a:pt x="474780" y="210482"/>
                  </a:lnTo>
                  <a:lnTo>
                    <a:pt x="648644" y="356378"/>
                  </a:lnTo>
                  <a:cubicBezTo>
                    <a:pt x="752056" y="292671"/>
                    <a:pt x="867365" y="250702"/>
                    <a:pt x="987534" y="233033"/>
                  </a:cubicBezTo>
                  <a:lnTo>
                    <a:pt x="1026941" y="9511"/>
                  </a:lnTo>
                  <a:lnTo>
                    <a:pt x="1208259" y="9511"/>
                  </a:lnTo>
                  <a:lnTo>
                    <a:pt x="1247666" y="233031"/>
                  </a:lnTo>
                  <a:cubicBezTo>
                    <a:pt x="1367835" y="250700"/>
                    <a:pt x="1483143" y="292669"/>
                    <a:pt x="1586556" y="356377"/>
                  </a:cubicBezTo>
                  <a:lnTo>
                    <a:pt x="1586556" y="356378"/>
                  </a:lnTo>
                  <a:close/>
                </a:path>
              </a:pathLst>
            </a:custGeom>
            <a:gradFill flip="none" rotWithShape="1">
              <a:gsLst>
                <a:gs pos="48000">
                  <a:srgbClr val="FFCC00"/>
                </a:gs>
                <a:gs pos="27000">
                  <a:srgbClr val="FFCC66">
                    <a:alpha val="35000"/>
                  </a:srgbClr>
                </a:gs>
              </a:gsLst>
              <a:path path="circle">
                <a:fillToRect l="100000" b="100000"/>
              </a:path>
              <a:tileRect t="-100000" r="-100000"/>
            </a:gradFill>
            <a:ln w="34925" cap="rnd">
              <a:solidFill>
                <a:srgbClr val="CC9900"/>
              </a:solidFill>
              <a:round/>
            </a:ln>
            <a:sp3d prstMaterial="softEdge">
              <a:bevelT prst="relaxedInset"/>
              <a:bevelB/>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6363" tIns="570577" rIns="496363" bIns="609666" numCol="1" spcCol="1270" anchor="ctr" anchorCtr="0">
              <a:noAutofit/>
            </a:bodyPr>
            <a:lstStyle/>
            <a:p>
              <a:pPr lvl="0" algn="ctr" defTabSz="1644650">
                <a:lnSpc>
                  <a:spcPct val="90000"/>
                </a:lnSpc>
                <a:spcBef>
                  <a:spcPct val="0"/>
                </a:spcBef>
                <a:spcAft>
                  <a:spcPct val="35000"/>
                </a:spcAft>
              </a:pPr>
              <a:endParaRPr lang="es-MX" sz="2000" b="1" kern="1200" dirty="0"/>
            </a:p>
          </p:txBody>
        </p:sp>
        <p:sp>
          <p:nvSpPr>
            <p:cNvPr id="31" name="Rectángulo 3"/>
            <p:cNvSpPr/>
            <p:nvPr/>
          </p:nvSpPr>
          <p:spPr>
            <a:xfrm>
              <a:off x="6096000" y="4338935"/>
              <a:ext cx="1752600" cy="461665"/>
            </a:xfrm>
            <a:prstGeom prst="rect">
              <a:avLst/>
            </a:prstGeom>
            <a:solidFill>
              <a:srgbClr val="FF9900">
                <a:alpha val="0"/>
              </a:srgbClr>
            </a:solidFill>
          </p:spPr>
          <p:txBody>
            <a:bodyPr wrap="square">
              <a:spAutoFit/>
            </a:bodyPr>
            <a:lstStyle/>
            <a:p>
              <a:pPr algn="ctr"/>
              <a:r>
                <a:rPr lang="es-MX" sz="2400" b="1" dirty="0">
                  <a:solidFill>
                    <a:schemeClr val="bg1"/>
                  </a:solidFill>
                  <a:effectLst>
                    <a:outerShdw blurRad="38100" dist="38100" dir="2700000" algn="tl">
                      <a:srgbClr val="000000">
                        <a:alpha val="43137"/>
                      </a:srgbClr>
                    </a:outerShdw>
                  </a:effectLst>
                </a:rPr>
                <a:t>Bienestar</a:t>
              </a:r>
              <a:endParaRPr lang="es-MX" sz="2000" b="1" dirty="0">
                <a:solidFill>
                  <a:schemeClr val="bg1"/>
                </a:solidFill>
                <a:effectLst>
                  <a:outerShdw blurRad="38100" dist="38100" dir="2700000" algn="tl">
                    <a:srgbClr val="000000">
                      <a:alpha val="43137"/>
                    </a:srgbClr>
                  </a:outerShdw>
                </a:effectLst>
              </a:endParaRPr>
            </a:p>
          </p:txBody>
        </p:sp>
      </p:grpSp>
      <p:sp>
        <p:nvSpPr>
          <p:cNvPr id="37" name="36 Flecha circular"/>
          <p:cNvSpPr/>
          <p:nvPr/>
        </p:nvSpPr>
        <p:spPr>
          <a:xfrm rot="12251787">
            <a:off x="2154224" y="4576785"/>
            <a:ext cx="1856645" cy="1614095"/>
          </a:xfrm>
          <a:prstGeom prst="circularArrow">
            <a:avLst>
              <a:gd name="adj1" fmla="val 8088"/>
              <a:gd name="adj2" fmla="val 1142319"/>
              <a:gd name="adj3" fmla="val 20232691"/>
              <a:gd name="adj4" fmla="val 11746143"/>
              <a:gd name="adj5" fmla="val 18841"/>
            </a:avLst>
          </a:prstGeom>
          <a:solidFill>
            <a:srgbClr val="F2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38" name="37 Flecha circular"/>
          <p:cNvSpPr>
            <a:spLocks/>
          </p:cNvSpPr>
          <p:nvPr/>
        </p:nvSpPr>
        <p:spPr>
          <a:xfrm rot="19983096" flipV="1">
            <a:off x="5178395" y="4628351"/>
            <a:ext cx="2142423" cy="1844321"/>
          </a:xfrm>
          <a:prstGeom prst="circularArrow">
            <a:avLst>
              <a:gd name="adj1" fmla="val 8088"/>
              <a:gd name="adj2" fmla="val 1142319"/>
              <a:gd name="adj3" fmla="val 20232691"/>
              <a:gd name="adj4" fmla="val 12709156"/>
              <a:gd name="adj5" fmla="val 21315"/>
            </a:avLst>
          </a:prstGeom>
          <a:solidFill>
            <a:srgbClr val="F2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39" name="38 Flecha circular"/>
          <p:cNvSpPr/>
          <p:nvPr/>
        </p:nvSpPr>
        <p:spPr>
          <a:xfrm rot="14871867">
            <a:off x="4347820" y="3150428"/>
            <a:ext cx="1856645" cy="1258674"/>
          </a:xfrm>
          <a:prstGeom prst="circularArrow">
            <a:avLst>
              <a:gd name="adj1" fmla="val 9648"/>
              <a:gd name="adj2" fmla="val 695180"/>
              <a:gd name="adj3" fmla="val 20791888"/>
              <a:gd name="adj4" fmla="val 12435570"/>
              <a:gd name="adj5" fmla="val 18481"/>
            </a:avLst>
          </a:prstGeom>
          <a:solidFill>
            <a:srgbClr val="F2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41" name="40 Flecha circular"/>
          <p:cNvSpPr/>
          <p:nvPr/>
        </p:nvSpPr>
        <p:spPr>
          <a:xfrm rot="17232445" flipV="1">
            <a:off x="3153471" y="3050314"/>
            <a:ext cx="1856645" cy="1429936"/>
          </a:xfrm>
          <a:prstGeom prst="circularArrow">
            <a:avLst>
              <a:gd name="adj1" fmla="val 8088"/>
              <a:gd name="adj2" fmla="val 1142319"/>
              <a:gd name="adj3" fmla="val 20232691"/>
              <a:gd name="adj4" fmla="val 11746143"/>
              <a:gd name="adj5" fmla="val 23087"/>
            </a:avLst>
          </a:prstGeom>
          <a:solidFill>
            <a:srgbClr val="F2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pic>
        <p:nvPicPr>
          <p:cNvPr id="3" name="narration_01_13">
            <a:hlinkClick r:id="" action="ppaction://media"/>
            <a:extLst>
              <a:ext uri="{FF2B5EF4-FFF2-40B4-BE49-F238E27FC236}">
                <a16:creationId xmlns:a16="http://schemas.microsoft.com/office/drawing/2014/main" id="{C0B358BA-74BE-A789-E0A9-7C37AFF22A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3341611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83" fill="hold"/>
                                        <p:tgtEl>
                                          <p:spTgt spid="3"/>
                                        </p:tgtEl>
                                      </p:cBhvr>
                                    </p:cmd>
                                  </p:childTnLst>
                                </p:cTn>
                              </p:par>
                              <p:par>
                                <p:cTn id="7" presetID="7" presetClass="entr" presetSubtype="2"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1000" fill="hold"/>
                                        <p:tgtEl>
                                          <p:spTgt spid="17"/>
                                        </p:tgtEl>
                                        <p:attrNameLst>
                                          <p:attrName>ppt_x</p:attrName>
                                        </p:attrNameLst>
                                      </p:cBhvr>
                                      <p:tavLst>
                                        <p:tav tm="0">
                                          <p:val>
                                            <p:strVal val="1+#ppt_w/2"/>
                                          </p:val>
                                        </p:tav>
                                        <p:tav tm="100000">
                                          <p:val>
                                            <p:strVal val="#ppt_x"/>
                                          </p:val>
                                        </p:tav>
                                      </p:tavLst>
                                    </p:anim>
                                    <p:anim calcmode="lin" valueType="num">
                                      <p:cBhvr additive="base">
                                        <p:cTn id="10" dur="1000" fill="hold"/>
                                        <p:tgtEl>
                                          <p:spTgt spid="17"/>
                                        </p:tgtEl>
                                        <p:attrNameLst>
                                          <p:attrName>ppt_y</p:attrName>
                                        </p:attrNameLst>
                                      </p:cBhvr>
                                      <p:tavLst>
                                        <p:tav tm="0">
                                          <p:val>
                                            <p:strVal val="#ppt_y"/>
                                          </p:val>
                                        </p:tav>
                                        <p:tav tm="100000">
                                          <p:val>
                                            <p:strVal val="#ppt_y"/>
                                          </p:val>
                                        </p:tav>
                                      </p:tavLst>
                                    </p:anim>
                                  </p:childTnLst>
                                </p:cTn>
                              </p:par>
                              <p:par>
                                <p:cTn id="11" presetID="7" presetClass="entr" presetSubtype="8"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1000" fill="hold"/>
                                        <p:tgtEl>
                                          <p:spTgt spid="35"/>
                                        </p:tgtEl>
                                        <p:attrNameLst>
                                          <p:attrName>ppt_x</p:attrName>
                                        </p:attrNameLst>
                                      </p:cBhvr>
                                      <p:tavLst>
                                        <p:tav tm="0">
                                          <p:val>
                                            <p:strVal val="0-#ppt_w/2"/>
                                          </p:val>
                                        </p:tav>
                                        <p:tav tm="100000">
                                          <p:val>
                                            <p:strVal val="#ppt_x"/>
                                          </p:val>
                                        </p:tav>
                                      </p:tavLst>
                                    </p:anim>
                                    <p:anim calcmode="lin" valueType="num">
                                      <p:cBhvr additive="base">
                                        <p:cTn id="14" dur="1000" fill="hold"/>
                                        <p:tgtEl>
                                          <p:spTgt spid="35"/>
                                        </p:tgtEl>
                                        <p:attrNameLst>
                                          <p:attrName>ppt_y</p:attrName>
                                        </p:attrNameLst>
                                      </p:cBhvr>
                                      <p:tavLst>
                                        <p:tav tm="0">
                                          <p:val>
                                            <p:strVal val="#ppt_y"/>
                                          </p:val>
                                        </p:tav>
                                        <p:tav tm="100000">
                                          <p:val>
                                            <p:strVal val="#ppt_y"/>
                                          </p:val>
                                        </p:tav>
                                      </p:tavLst>
                                    </p:anim>
                                  </p:childTnLst>
                                </p:cTn>
                              </p:par>
                              <p:par>
                                <p:cTn id="15" presetID="4" presetClass="entr" presetSubtype="32"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ox(out)">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7" presetClass="entr" presetSubtype="8"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1000" fill="hold"/>
                                        <p:tgtEl>
                                          <p:spTgt spid="32"/>
                                        </p:tgtEl>
                                        <p:attrNameLst>
                                          <p:attrName>ppt_x</p:attrName>
                                        </p:attrNameLst>
                                      </p:cBhvr>
                                      <p:tavLst>
                                        <p:tav tm="0">
                                          <p:val>
                                            <p:strVal val="0-#ppt_w/2"/>
                                          </p:val>
                                        </p:tav>
                                        <p:tav tm="100000">
                                          <p:val>
                                            <p:strVal val="#ppt_x"/>
                                          </p:val>
                                        </p:tav>
                                      </p:tavLst>
                                    </p:anim>
                                    <p:anim calcmode="lin" valueType="num">
                                      <p:cBhvr additive="base">
                                        <p:cTn id="23" dur="1000" fill="hold"/>
                                        <p:tgtEl>
                                          <p:spTgt spid="32"/>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4" presetClass="entr" presetSubtype="16"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ox(in)">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7" presetClass="entr" presetSubtype="2"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1000" fill="hold"/>
                                        <p:tgtEl>
                                          <p:spTgt spid="34"/>
                                        </p:tgtEl>
                                        <p:attrNameLst>
                                          <p:attrName>ppt_x</p:attrName>
                                        </p:attrNameLst>
                                      </p:cBhvr>
                                      <p:tavLst>
                                        <p:tav tm="0">
                                          <p:val>
                                            <p:strVal val="1+#ppt_w/2"/>
                                          </p:val>
                                        </p:tav>
                                        <p:tav tm="100000">
                                          <p:val>
                                            <p:strVal val="#ppt_x"/>
                                          </p:val>
                                        </p:tav>
                                      </p:tavLst>
                                    </p:anim>
                                    <p:anim calcmode="lin" valueType="num">
                                      <p:cBhvr additive="base">
                                        <p:cTn id="33" dur="1000" fill="hold"/>
                                        <p:tgtEl>
                                          <p:spTgt spid="34"/>
                                        </p:tgtEl>
                                        <p:attrNameLst>
                                          <p:attrName>ppt_y</p:attrName>
                                        </p:attrNameLst>
                                      </p:cBhvr>
                                      <p:tavLst>
                                        <p:tav tm="0">
                                          <p:val>
                                            <p:strVal val="#ppt_y"/>
                                          </p:val>
                                        </p:tav>
                                        <p:tav tm="100000">
                                          <p:val>
                                            <p:strVal val="#ppt_y"/>
                                          </p:val>
                                        </p:tav>
                                      </p:tavLst>
                                    </p:anim>
                                  </p:childTnLst>
                                </p:cTn>
                              </p:par>
                            </p:childTnLst>
                          </p:cTn>
                        </p:par>
                        <p:par>
                          <p:cTn id="34" fill="hold">
                            <p:stCondLst>
                              <p:cond delay="1000"/>
                            </p:stCondLst>
                            <p:childTnLst>
                              <p:par>
                                <p:cTn id="35" presetID="4" presetClass="entr" presetSubtype="16"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box(in)">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7" presetClass="entr" presetSubtype="2"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1000" fill="hold"/>
                                        <p:tgtEl>
                                          <p:spTgt spid="33"/>
                                        </p:tgtEl>
                                        <p:attrNameLst>
                                          <p:attrName>ppt_x</p:attrName>
                                        </p:attrNameLst>
                                      </p:cBhvr>
                                      <p:tavLst>
                                        <p:tav tm="0">
                                          <p:val>
                                            <p:strVal val="1+#ppt_w/2"/>
                                          </p:val>
                                        </p:tav>
                                        <p:tav tm="100000">
                                          <p:val>
                                            <p:strVal val="#ppt_x"/>
                                          </p:val>
                                        </p:tav>
                                      </p:tavLst>
                                    </p:anim>
                                    <p:anim calcmode="lin" valueType="num">
                                      <p:cBhvr additive="base">
                                        <p:cTn id="43" dur="1000" fill="hold"/>
                                        <p:tgtEl>
                                          <p:spTgt spid="33"/>
                                        </p:tgtEl>
                                        <p:attrNameLst>
                                          <p:attrName>ppt_y</p:attrName>
                                        </p:attrNameLst>
                                      </p:cBhvr>
                                      <p:tavLst>
                                        <p:tav tm="0">
                                          <p:val>
                                            <p:strVal val="#ppt_y"/>
                                          </p:val>
                                        </p:tav>
                                        <p:tav tm="100000">
                                          <p:val>
                                            <p:strVal val="#ppt_y"/>
                                          </p:val>
                                        </p:tav>
                                      </p:tavLst>
                                    </p:anim>
                                  </p:childTnLst>
                                </p:cTn>
                              </p:par>
                            </p:childTnLst>
                          </p:cTn>
                        </p:par>
                        <p:par>
                          <p:cTn id="44" fill="hold">
                            <p:stCondLst>
                              <p:cond delay="1000"/>
                            </p:stCondLst>
                            <p:childTnLst>
                              <p:par>
                                <p:cTn id="45" presetID="4" presetClass="entr" presetSubtype="16" fill="hold" grpId="0"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ox(in)">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78788">
                <p:cTn id="48" fill="hold" display="0">
                  <p:stCondLst>
                    <p:cond delay="indefinite"/>
                  </p:stCondLst>
                  <p:endCondLst>
                    <p:cond evt="onStopAudio" delay="0">
                      <p:tgtEl>
                        <p:sldTgt/>
                      </p:tgtEl>
                    </p:cond>
                  </p:endCondLst>
                </p:cTn>
                <p:tgtEl>
                  <p:spTgt spid="3"/>
                </p:tgtEl>
              </p:cMediaNode>
            </p:audio>
          </p:childTnLst>
        </p:cTn>
      </p:par>
    </p:tnLst>
    <p:bldLst>
      <p:bldP spid="17" grpId="0" animBg="1"/>
      <p:bldP spid="37" grpId="0" animBg="1"/>
      <p:bldP spid="38" grpId="0" animBg="1"/>
      <p:bldP spid="39" grpId="0" animBg="1"/>
      <p:bldP spid="41"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itle 1"/>
          <p:cNvSpPr>
            <a:spLocks noGrp="1"/>
          </p:cNvSpPr>
          <p:nvPr>
            <p:ph type="title"/>
          </p:nvPr>
        </p:nvSpPr>
        <p:spPr>
          <a:xfrm>
            <a:off x="457200" y="228600"/>
            <a:ext cx="8229600" cy="1143000"/>
          </a:xfrm>
        </p:spPr>
        <p:txBody>
          <a:bodyPr>
            <a:noAutofit/>
          </a:bodyPr>
          <a:lstStyle/>
          <a:p>
            <a:pPr>
              <a:lnSpc>
                <a:spcPts val="3000"/>
              </a:lnSpc>
            </a:pPr>
            <a:r>
              <a:rPr lang="en-US" sz="3200" dirty="0"/>
              <a:t>Reglas de Horas de Servicio de los EUA para </a:t>
            </a:r>
            <a:r>
              <a:rPr lang="en-US" sz="3200" b="1" dirty="0"/>
              <a:t>Carga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94272805"/>
              </p:ext>
            </p:extLst>
          </p:nvPr>
        </p:nvGraphicFramePr>
        <p:xfrm>
          <a:off x="457200" y="1219200"/>
          <a:ext cx="8229600" cy="5582786"/>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351513">
                <a:tc>
                  <a:txBody>
                    <a:bodyPr/>
                    <a:lstStyle/>
                    <a:p>
                      <a:r>
                        <a:rPr lang="es-MX" noProof="0" dirty="0"/>
                        <a:t>Elementos de Horas de Servicio</a:t>
                      </a:r>
                    </a:p>
                  </a:txBody>
                  <a:tcPr marL="85134" marR="85134"/>
                </a:tc>
                <a:tc>
                  <a:txBody>
                    <a:bodyPr/>
                    <a:lstStyle/>
                    <a:p>
                      <a:pPr algn="ctr"/>
                      <a:r>
                        <a:rPr lang="es-MX" noProof="0" dirty="0"/>
                        <a:t>Regla</a:t>
                      </a:r>
                    </a:p>
                  </a:txBody>
                  <a:tcPr marL="85134" marR="85134"/>
                </a:tc>
                <a:extLst>
                  <a:ext uri="{0D108BD9-81ED-4DB2-BD59-A6C34878D82A}">
                    <a16:rowId xmlns:a16="http://schemas.microsoft.com/office/drawing/2014/main" val="10000"/>
                  </a:ext>
                </a:extLst>
              </a:tr>
              <a:tr h="351513">
                <a:tc>
                  <a:txBody>
                    <a:bodyPr/>
                    <a:lstStyle/>
                    <a:p>
                      <a:r>
                        <a:rPr lang="es-MX" noProof="0" dirty="0"/>
                        <a:t>Mínimo </a:t>
                      </a:r>
                      <a:r>
                        <a:rPr lang="es-MX" baseline="0" noProof="0" dirty="0"/>
                        <a:t>total de horas sin laborar</a:t>
                      </a:r>
                      <a:endParaRPr lang="es-MX" noProof="0" dirty="0"/>
                    </a:p>
                  </a:txBody>
                  <a:tcPr marL="85134" marR="85134"/>
                </a:tc>
                <a:tc>
                  <a:txBody>
                    <a:bodyPr/>
                    <a:lstStyle/>
                    <a:p>
                      <a:r>
                        <a:rPr lang="es-MX" noProof="0" dirty="0"/>
                        <a:t>10 consecutivas (antes</a:t>
                      </a:r>
                      <a:r>
                        <a:rPr lang="es-MX" baseline="0" noProof="0" dirty="0"/>
                        <a:t> de entrar al trabajo)</a:t>
                      </a:r>
                      <a:endParaRPr lang="es-MX" noProof="0" dirty="0"/>
                    </a:p>
                  </a:txBody>
                  <a:tcPr marL="85134" marR="85134"/>
                </a:tc>
                <a:extLst>
                  <a:ext uri="{0D108BD9-81ED-4DB2-BD59-A6C34878D82A}">
                    <a16:rowId xmlns:a16="http://schemas.microsoft.com/office/drawing/2014/main" val="10001"/>
                  </a:ext>
                </a:extLst>
              </a:tr>
              <a:tr h="615148">
                <a:tc>
                  <a:txBody>
                    <a:bodyPr/>
                    <a:lstStyle/>
                    <a:p>
                      <a:r>
                        <a:rPr lang="es-MX" noProof="0" dirty="0"/>
                        <a:t>Máximo de horas diarias trabajando y/o conduciendo</a:t>
                      </a:r>
                    </a:p>
                  </a:txBody>
                  <a:tcPr marL="85134" marR="85134"/>
                </a:tc>
                <a:tc>
                  <a:txBody>
                    <a:bodyPr/>
                    <a:lstStyle/>
                    <a:p>
                      <a:r>
                        <a:rPr lang="es-MX" noProof="0" dirty="0"/>
                        <a:t>11 (después de 10 horas consecutivas sin laborar, durante un turno en conducción)</a:t>
                      </a:r>
                    </a:p>
                  </a:txBody>
                  <a:tcPr marL="85134" marR="85134"/>
                </a:tc>
                <a:extLst>
                  <a:ext uri="{0D108BD9-81ED-4DB2-BD59-A6C34878D82A}">
                    <a16:rowId xmlns:a16="http://schemas.microsoft.com/office/drawing/2014/main" val="10002"/>
                  </a:ext>
                </a:extLst>
              </a:tr>
              <a:tr h="615148">
                <a:tc>
                  <a:txBody>
                    <a:bodyPr/>
                    <a:lstStyle/>
                    <a:p>
                      <a:r>
                        <a:rPr lang="es-MX" noProof="0" dirty="0"/>
                        <a:t>Periodo de turno</a:t>
                      </a:r>
                      <a:r>
                        <a:rPr lang="es-MX" baseline="0" noProof="0" dirty="0"/>
                        <a:t> de t</a:t>
                      </a:r>
                      <a:r>
                        <a:rPr lang="es-MX" noProof="0" dirty="0"/>
                        <a:t>rabajo conduciendo (después</a:t>
                      </a:r>
                      <a:r>
                        <a:rPr lang="es-MX" baseline="0" noProof="0" dirty="0"/>
                        <a:t> del cual no </a:t>
                      </a:r>
                      <a:r>
                        <a:rPr lang="es-MX" noProof="0" dirty="0"/>
                        <a:t>conduce)</a:t>
                      </a:r>
                    </a:p>
                  </a:txBody>
                  <a:tcPr marL="85134" marR="85134"/>
                </a:tc>
                <a:tc>
                  <a:txBody>
                    <a:bodyPr/>
                    <a:lstStyle/>
                    <a:p>
                      <a:r>
                        <a:rPr lang="es-MX" noProof="0" dirty="0"/>
                        <a:t>14</a:t>
                      </a:r>
                    </a:p>
                  </a:txBody>
                  <a:tcPr marL="85134" marR="85134"/>
                </a:tc>
                <a:extLst>
                  <a:ext uri="{0D108BD9-81ED-4DB2-BD59-A6C34878D82A}">
                    <a16:rowId xmlns:a16="http://schemas.microsoft.com/office/drawing/2014/main" val="10003"/>
                  </a:ext>
                </a:extLst>
              </a:tr>
              <a:tr h="615148">
                <a:tc>
                  <a:txBody>
                    <a:bodyPr/>
                    <a:lstStyle/>
                    <a:p>
                      <a:r>
                        <a:rPr lang="es-MX" noProof="0" dirty="0"/>
                        <a:t>Máximo de horas diarias en turno de trabajo (después</a:t>
                      </a:r>
                      <a:r>
                        <a:rPr lang="es-MX" baseline="0" noProof="0" dirty="0"/>
                        <a:t> del cual no </a:t>
                      </a:r>
                      <a:r>
                        <a:rPr lang="es-MX" noProof="0" dirty="0"/>
                        <a:t>conduce)</a:t>
                      </a:r>
                    </a:p>
                  </a:txBody>
                  <a:tcPr marL="85134" marR="85134"/>
                </a:tc>
                <a:tc>
                  <a:txBody>
                    <a:bodyPr/>
                    <a:lstStyle/>
                    <a:p>
                      <a:r>
                        <a:rPr lang="es-MX" noProof="0" dirty="0"/>
                        <a:t>NA</a:t>
                      </a:r>
                    </a:p>
                  </a:txBody>
                  <a:tcPr marL="85134" marR="85134"/>
                </a:tc>
                <a:extLst>
                  <a:ext uri="{0D108BD9-81ED-4DB2-BD59-A6C34878D82A}">
                    <a16:rowId xmlns:a16="http://schemas.microsoft.com/office/drawing/2014/main" val="10004"/>
                  </a:ext>
                </a:extLst>
              </a:tr>
              <a:tr h="615148">
                <a:tc>
                  <a:txBody>
                    <a:bodyPr/>
                    <a:lstStyle/>
                    <a:p>
                      <a:r>
                        <a:rPr lang="es-MX" noProof="0" dirty="0"/>
                        <a:t>Máximo de horas semanales</a:t>
                      </a:r>
                    </a:p>
                    <a:p>
                      <a:r>
                        <a:rPr lang="es-MX" noProof="0" dirty="0"/>
                        <a:t>(después</a:t>
                      </a:r>
                      <a:r>
                        <a:rPr lang="es-MX" baseline="0" noProof="0" dirty="0"/>
                        <a:t> del cual no </a:t>
                      </a:r>
                      <a:r>
                        <a:rPr lang="es-MX" noProof="0" dirty="0"/>
                        <a:t>conduce)</a:t>
                      </a:r>
                    </a:p>
                  </a:txBody>
                  <a:tcPr marL="85134" marR="85134"/>
                </a:tc>
                <a:tc>
                  <a:txBody>
                    <a:bodyPr/>
                    <a:lstStyle/>
                    <a:p>
                      <a:r>
                        <a:rPr lang="es-MX" noProof="0" dirty="0"/>
                        <a:t>60 en 7 días</a:t>
                      </a:r>
                    </a:p>
                    <a:p>
                      <a:r>
                        <a:rPr lang="es-MX" noProof="0" dirty="0"/>
                        <a:t>70 en 8 días</a:t>
                      </a:r>
                    </a:p>
                  </a:txBody>
                  <a:tcPr marL="85134" marR="85134"/>
                </a:tc>
                <a:extLst>
                  <a:ext uri="{0D108BD9-81ED-4DB2-BD59-A6C34878D82A}">
                    <a16:rowId xmlns:a16="http://schemas.microsoft.com/office/drawing/2014/main" val="10005"/>
                  </a:ext>
                </a:extLst>
              </a:tr>
              <a:tr h="462146">
                <a:tc>
                  <a:txBody>
                    <a:bodyPr/>
                    <a:lstStyle/>
                    <a:p>
                      <a:r>
                        <a:rPr lang="es-MX" noProof="0" dirty="0"/>
                        <a:t>Reinicio</a:t>
                      </a:r>
                    </a:p>
                  </a:txBody>
                  <a:tcPr marL="85134" marR="85134"/>
                </a:tc>
                <a:tc>
                  <a:txBody>
                    <a:bodyPr/>
                    <a:lstStyle/>
                    <a:p>
                      <a:r>
                        <a:rPr lang="es-MX" noProof="0" dirty="0"/>
                        <a:t>34 horas consecutivas</a:t>
                      </a:r>
                    </a:p>
                  </a:txBody>
                  <a:tcPr marL="85134" marR="85134"/>
                </a:tc>
                <a:extLst>
                  <a:ext uri="{0D108BD9-81ED-4DB2-BD59-A6C34878D82A}">
                    <a16:rowId xmlns:a16="http://schemas.microsoft.com/office/drawing/2014/main" val="10006"/>
                  </a:ext>
                </a:extLst>
              </a:tr>
              <a:tr h="615148">
                <a:tc>
                  <a:txBody>
                    <a:bodyPr/>
                    <a:lstStyle/>
                    <a:p>
                      <a:r>
                        <a:rPr lang="es-MX" noProof="0" dirty="0"/>
                        <a:t>Dividir  en 2 períodos las horas en camarote</a:t>
                      </a:r>
                    </a:p>
                  </a:txBody>
                  <a:tcPr marL="85134" marR="85134"/>
                </a:tc>
                <a:tc>
                  <a:txBody>
                    <a:bodyPr/>
                    <a:lstStyle/>
                    <a:p>
                      <a:r>
                        <a:rPr lang="es-MX" noProof="0" dirty="0"/>
                        <a:t>8+ (camarote) y 2+ (sin laborar y/o en camarote)</a:t>
                      </a:r>
                    </a:p>
                  </a:txBody>
                  <a:tcPr marL="85134" marR="85134"/>
                </a:tc>
                <a:extLst>
                  <a:ext uri="{0D108BD9-81ED-4DB2-BD59-A6C34878D82A}">
                    <a16:rowId xmlns:a16="http://schemas.microsoft.com/office/drawing/2014/main" val="10007"/>
                  </a:ext>
                </a:extLst>
              </a:tr>
              <a:tr h="615148">
                <a:tc>
                  <a:txBody>
                    <a:bodyPr/>
                    <a:lstStyle/>
                    <a:p>
                      <a:r>
                        <a:rPr lang="es-MX" noProof="0" dirty="0"/>
                        <a:t>Otra</a:t>
                      </a:r>
                    </a:p>
                  </a:txBody>
                  <a:tcPr marL="85134" marR="85134"/>
                </a:tc>
                <a:tc>
                  <a:txBody>
                    <a:bodyPr/>
                    <a:lstStyle/>
                    <a:p>
                      <a:r>
                        <a:rPr lang="es-MX" noProof="0" dirty="0"/>
                        <a:t>El tiempo</a:t>
                      </a:r>
                      <a:r>
                        <a:rPr lang="es-MX" baseline="0" noProof="0" dirty="0"/>
                        <a:t> dedicado a  descansar en un vehículo de autotransporte estacionado puede ser considerado “sin laborar”</a:t>
                      </a:r>
                      <a:endParaRPr lang="es-MX" noProof="0" dirty="0"/>
                    </a:p>
                  </a:txBody>
                  <a:tcPr marL="85134" marR="85134"/>
                </a:tc>
                <a:extLst>
                  <a:ext uri="{0D108BD9-81ED-4DB2-BD59-A6C34878D82A}">
                    <a16:rowId xmlns:a16="http://schemas.microsoft.com/office/drawing/2014/main" val="10008"/>
                  </a:ext>
                </a:extLst>
              </a:tr>
            </a:tbl>
          </a:graphicData>
        </a:graphic>
      </p:graphicFrame>
      <p:pic>
        <p:nvPicPr>
          <p:cNvPr id="2" name="narration_05_15">
            <a:hlinkClick r:id="" action="ppaction://media"/>
            <a:extLst>
              <a:ext uri="{FF2B5EF4-FFF2-40B4-BE49-F238E27FC236}">
                <a16:creationId xmlns:a16="http://schemas.microsoft.com/office/drawing/2014/main" id="{85CABF5A-2FCD-89A2-D3B9-1EC804A1DC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Title 1"/>
          <p:cNvSpPr>
            <a:spLocks noGrp="1"/>
          </p:cNvSpPr>
          <p:nvPr>
            <p:ph type="title"/>
          </p:nvPr>
        </p:nvSpPr>
        <p:spPr>
          <a:xfrm>
            <a:off x="533400" y="152400"/>
            <a:ext cx="8229600" cy="1143000"/>
          </a:xfrm>
        </p:spPr>
        <p:txBody>
          <a:bodyPr>
            <a:noAutofit/>
          </a:bodyPr>
          <a:lstStyle/>
          <a:p>
            <a:pPr>
              <a:lnSpc>
                <a:spcPts val="3000"/>
              </a:lnSpc>
            </a:pPr>
            <a:r>
              <a:rPr lang="en-US" sz="3200" dirty="0"/>
              <a:t>Reglas de Horas de Servicio de los EUA para </a:t>
            </a:r>
            <a:r>
              <a:rPr lang="en-US" sz="3200" b="1" dirty="0"/>
              <a:t>Autobús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57812242"/>
              </p:ext>
            </p:extLst>
          </p:nvPr>
        </p:nvGraphicFramePr>
        <p:xfrm>
          <a:off x="457200" y="1199014"/>
          <a:ext cx="8229600" cy="5582786"/>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351513">
                <a:tc>
                  <a:txBody>
                    <a:bodyPr/>
                    <a:lstStyle/>
                    <a:p>
                      <a:r>
                        <a:rPr lang="es-MX" noProof="0" dirty="0"/>
                        <a:t>Elementos de Horas de Servicio</a:t>
                      </a:r>
                    </a:p>
                  </a:txBody>
                  <a:tcPr marL="85134" marR="85134"/>
                </a:tc>
                <a:tc>
                  <a:txBody>
                    <a:bodyPr/>
                    <a:lstStyle/>
                    <a:p>
                      <a:pPr algn="ctr"/>
                      <a:r>
                        <a:rPr lang="es-MX" noProof="0" dirty="0"/>
                        <a:t>Regla</a:t>
                      </a:r>
                    </a:p>
                  </a:txBody>
                  <a:tcPr marL="85134" marR="85134"/>
                </a:tc>
                <a:extLst>
                  <a:ext uri="{0D108BD9-81ED-4DB2-BD59-A6C34878D82A}">
                    <a16:rowId xmlns:a16="http://schemas.microsoft.com/office/drawing/2014/main" val="10000"/>
                  </a:ext>
                </a:extLst>
              </a:tr>
              <a:tr h="351513">
                <a:tc>
                  <a:txBody>
                    <a:bodyPr/>
                    <a:lstStyle/>
                    <a:p>
                      <a:r>
                        <a:rPr lang="es-MX" noProof="0" dirty="0"/>
                        <a:t>Mínimo de horas totales sin laborar</a:t>
                      </a:r>
                    </a:p>
                  </a:txBody>
                  <a:tcPr marL="85134" marR="85134"/>
                </a:tc>
                <a:tc>
                  <a:txBody>
                    <a:bodyPr/>
                    <a:lstStyle/>
                    <a:p>
                      <a:r>
                        <a:rPr lang="es-MX" noProof="0" dirty="0"/>
                        <a:t>8 consecutivas (antes del turno de trabajo</a:t>
                      </a:r>
                      <a:r>
                        <a:rPr lang="es-MX" baseline="0" noProof="0" dirty="0"/>
                        <a:t>)</a:t>
                      </a:r>
                      <a:endParaRPr lang="es-MX" noProof="0" dirty="0"/>
                    </a:p>
                  </a:txBody>
                  <a:tcPr marL="85134" marR="85134"/>
                </a:tc>
                <a:extLst>
                  <a:ext uri="{0D108BD9-81ED-4DB2-BD59-A6C34878D82A}">
                    <a16:rowId xmlns:a16="http://schemas.microsoft.com/office/drawing/2014/main" val="10001"/>
                  </a:ext>
                </a:extLst>
              </a:tr>
              <a:tr h="615148">
                <a:tc>
                  <a:txBody>
                    <a:bodyPr/>
                    <a:lstStyle/>
                    <a:p>
                      <a:r>
                        <a:rPr lang="es-MX" noProof="0" dirty="0"/>
                        <a:t>Máximo de horas diarias por turno de trabajo y/o conduciendo</a:t>
                      </a:r>
                    </a:p>
                  </a:txBody>
                  <a:tcPr marL="85134" marR="85134"/>
                </a:tc>
                <a:tc>
                  <a:txBody>
                    <a:bodyPr/>
                    <a:lstStyle/>
                    <a:p>
                      <a:r>
                        <a:rPr lang="es-MX" noProof="0" dirty="0"/>
                        <a:t>10 (después de 8 horas consecutivas</a:t>
                      </a:r>
                      <a:r>
                        <a:rPr lang="es-MX" baseline="0" noProof="0" dirty="0"/>
                        <a:t> sin laborar</a:t>
                      </a:r>
                      <a:r>
                        <a:rPr lang="es-MX" noProof="0" dirty="0"/>
                        <a:t>; durante un turno de trabajo)</a:t>
                      </a:r>
                    </a:p>
                  </a:txBody>
                  <a:tcPr marL="85134" marR="85134"/>
                </a:tc>
                <a:extLst>
                  <a:ext uri="{0D108BD9-81ED-4DB2-BD59-A6C34878D82A}">
                    <a16:rowId xmlns:a16="http://schemas.microsoft.com/office/drawing/2014/main" val="10002"/>
                  </a:ext>
                </a:extLst>
              </a:tr>
              <a:tr h="615148">
                <a:tc>
                  <a:txBody>
                    <a:bodyPr/>
                    <a:lstStyle/>
                    <a:p>
                      <a:r>
                        <a:rPr lang="es-MX" noProof="0" dirty="0"/>
                        <a:t>Periodo de turno de trabajo conduciendo (después del cual no conduce)</a:t>
                      </a:r>
                    </a:p>
                  </a:txBody>
                  <a:tcPr marL="85134" marR="85134"/>
                </a:tc>
                <a:tc>
                  <a:txBody>
                    <a:bodyPr/>
                    <a:lstStyle/>
                    <a:p>
                      <a:r>
                        <a:rPr lang="es-MX" noProof="0" dirty="0"/>
                        <a:t>NA</a:t>
                      </a:r>
                    </a:p>
                  </a:txBody>
                  <a:tcPr marL="85134" marR="85134"/>
                </a:tc>
                <a:extLst>
                  <a:ext uri="{0D108BD9-81ED-4DB2-BD59-A6C34878D82A}">
                    <a16:rowId xmlns:a16="http://schemas.microsoft.com/office/drawing/2014/main" val="10003"/>
                  </a:ext>
                </a:extLst>
              </a:tr>
              <a:tr h="615148">
                <a:tc>
                  <a:txBody>
                    <a:bodyPr/>
                    <a:lstStyle/>
                    <a:p>
                      <a:r>
                        <a:rPr lang="es-MX" noProof="0" dirty="0"/>
                        <a:t>Máximo de horas diarias en turno de trabajo (después del cual</a:t>
                      </a:r>
                      <a:r>
                        <a:rPr lang="es-MX" baseline="0" noProof="0" dirty="0"/>
                        <a:t>, no </a:t>
                      </a:r>
                      <a:r>
                        <a:rPr lang="es-MX" noProof="0" dirty="0"/>
                        <a:t>conduce</a:t>
                      </a:r>
                      <a:r>
                        <a:rPr lang="es-MX" baseline="0" noProof="0" dirty="0"/>
                        <a:t>)</a:t>
                      </a:r>
                      <a:endParaRPr lang="es-MX" noProof="0" dirty="0"/>
                    </a:p>
                  </a:txBody>
                  <a:tcPr marL="85134" marR="85134"/>
                </a:tc>
                <a:tc>
                  <a:txBody>
                    <a:bodyPr/>
                    <a:lstStyle/>
                    <a:p>
                      <a:r>
                        <a:rPr lang="es-MX" noProof="0" dirty="0"/>
                        <a:t>15 (turno de trabajo)</a:t>
                      </a:r>
                    </a:p>
                  </a:txBody>
                  <a:tcPr marL="85134" marR="85134"/>
                </a:tc>
                <a:extLst>
                  <a:ext uri="{0D108BD9-81ED-4DB2-BD59-A6C34878D82A}">
                    <a16:rowId xmlns:a16="http://schemas.microsoft.com/office/drawing/2014/main" val="10004"/>
                  </a:ext>
                </a:extLst>
              </a:tr>
              <a:tr h="615148">
                <a:tc>
                  <a:txBody>
                    <a:bodyPr/>
                    <a:lstStyle/>
                    <a:p>
                      <a:r>
                        <a:rPr lang="es-MX" noProof="0" dirty="0"/>
                        <a:t>Máximo de horas semanales</a:t>
                      </a:r>
                    </a:p>
                    <a:p>
                      <a:r>
                        <a:rPr lang="es-MX" noProof="0" dirty="0"/>
                        <a:t>(después</a:t>
                      </a:r>
                      <a:r>
                        <a:rPr lang="es-MX" baseline="0" noProof="0" dirty="0"/>
                        <a:t> del cual no </a:t>
                      </a:r>
                      <a:r>
                        <a:rPr lang="es-MX" noProof="0" dirty="0"/>
                        <a:t>conduce)</a:t>
                      </a:r>
                    </a:p>
                  </a:txBody>
                  <a:tcPr marL="85134" marR="85134"/>
                </a:tc>
                <a:tc>
                  <a:txBody>
                    <a:bodyPr/>
                    <a:lstStyle/>
                    <a:p>
                      <a:r>
                        <a:rPr lang="es-MX" noProof="0" dirty="0"/>
                        <a:t>60 en 7 días</a:t>
                      </a:r>
                    </a:p>
                    <a:p>
                      <a:r>
                        <a:rPr lang="es-MX" noProof="0" dirty="0"/>
                        <a:t>70 in 8 días</a:t>
                      </a:r>
                    </a:p>
                  </a:txBody>
                  <a:tcPr marL="85134" marR="85134"/>
                </a:tc>
                <a:extLst>
                  <a:ext uri="{0D108BD9-81ED-4DB2-BD59-A6C34878D82A}">
                    <a16:rowId xmlns:a16="http://schemas.microsoft.com/office/drawing/2014/main" val="10005"/>
                  </a:ext>
                </a:extLst>
              </a:tr>
              <a:tr h="462146">
                <a:tc>
                  <a:txBody>
                    <a:bodyPr/>
                    <a:lstStyle/>
                    <a:p>
                      <a:r>
                        <a:rPr lang="es-MX" noProof="0" dirty="0"/>
                        <a:t>Reinicio</a:t>
                      </a:r>
                    </a:p>
                  </a:txBody>
                  <a:tcPr marL="85134" marR="85134"/>
                </a:tc>
                <a:tc>
                  <a:txBody>
                    <a:bodyPr/>
                    <a:lstStyle/>
                    <a:p>
                      <a:r>
                        <a:rPr lang="es-MX" noProof="0" dirty="0"/>
                        <a:t>NA</a:t>
                      </a:r>
                    </a:p>
                  </a:txBody>
                  <a:tcPr marL="85134" marR="85134"/>
                </a:tc>
                <a:extLst>
                  <a:ext uri="{0D108BD9-81ED-4DB2-BD59-A6C34878D82A}">
                    <a16:rowId xmlns:a16="http://schemas.microsoft.com/office/drawing/2014/main" val="10006"/>
                  </a:ext>
                </a:extLst>
              </a:tr>
              <a:tr h="615148">
                <a:tc>
                  <a:txBody>
                    <a:bodyPr/>
                    <a:lstStyle/>
                    <a:p>
                      <a:r>
                        <a:rPr lang="es-MX" noProof="0" dirty="0"/>
                        <a:t>Dividir  en 2 períodos las horas en camarote</a:t>
                      </a:r>
                    </a:p>
                  </a:txBody>
                  <a:tcPr marL="85134" marR="85134"/>
                </a:tc>
                <a:tc>
                  <a:txBody>
                    <a:bodyPr/>
                    <a:lstStyle/>
                    <a:p>
                      <a:r>
                        <a:rPr lang="es-MX" noProof="0" dirty="0"/>
                        <a:t>2+ y 2+ (camarote, ambos periodos);</a:t>
                      </a:r>
                    </a:p>
                    <a:p>
                      <a:r>
                        <a:rPr lang="es-MX" noProof="0" dirty="0"/>
                        <a:t>8 total</a:t>
                      </a:r>
                    </a:p>
                  </a:txBody>
                  <a:tcPr marL="85134" marR="85134"/>
                </a:tc>
                <a:extLst>
                  <a:ext uri="{0D108BD9-81ED-4DB2-BD59-A6C34878D82A}">
                    <a16:rowId xmlns:a16="http://schemas.microsoft.com/office/drawing/2014/main" val="10007"/>
                  </a:ext>
                </a:extLst>
              </a:tr>
              <a:tr h="615148">
                <a:tc>
                  <a:txBody>
                    <a:bodyPr/>
                    <a:lstStyle/>
                    <a:p>
                      <a:r>
                        <a:rPr lang="es-MX" noProof="0" dirty="0"/>
                        <a:t>Otros</a:t>
                      </a:r>
                    </a:p>
                  </a:txBody>
                  <a:tcPr marL="85134" marR="85134"/>
                </a:tc>
                <a:tc>
                  <a:txBody>
                    <a:bodyPr/>
                    <a:lstStyle/>
                    <a:p>
                      <a:r>
                        <a:rPr lang="es-MX" noProof="0" dirty="0"/>
                        <a:t>El tiempo</a:t>
                      </a:r>
                      <a:r>
                        <a:rPr lang="es-MX" baseline="0" noProof="0" dirty="0"/>
                        <a:t> dedicado a descansar en un vehículo de autotransporte estacionado puede ser considerado “sin laborar”</a:t>
                      </a:r>
                      <a:endParaRPr lang="es-MX" noProof="0" dirty="0"/>
                    </a:p>
                  </a:txBody>
                  <a:tcPr marL="85134" marR="85134"/>
                </a:tc>
                <a:extLst>
                  <a:ext uri="{0D108BD9-81ED-4DB2-BD59-A6C34878D82A}">
                    <a16:rowId xmlns:a16="http://schemas.microsoft.com/office/drawing/2014/main" val="10008"/>
                  </a:ext>
                </a:extLst>
              </a:tr>
            </a:tbl>
          </a:graphicData>
        </a:graphic>
      </p:graphicFrame>
      <p:pic>
        <p:nvPicPr>
          <p:cNvPr id="2" name="narration_05_16">
            <a:hlinkClick r:id="" action="ppaction://media"/>
            <a:extLst>
              <a:ext uri="{FF2B5EF4-FFF2-40B4-BE49-F238E27FC236}">
                <a16:creationId xmlns:a16="http://schemas.microsoft.com/office/drawing/2014/main" id="{EA2BE47E-3CAE-F2BE-EC47-49A3285AD6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itle 1"/>
          <p:cNvSpPr>
            <a:spLocks noGrp="1"/>
          </p:cNvSpPr>
          <p:nvPr>
            <p:ph type="title"/>
          </p:nvPr>
        </p:nvSpPr>
        <p:spPr>
          <a:xfrm>
            <a:off x="457200" y="152400"/>
            <a:ext cx="8229600" cy="1143000"/>
          </a:xfrm>
        </p:spPr>
        <p:txBody>
          <a:bodyPr>
            <a:noAutofit/>
          </a:bodyPr>
          <a:lstStyle/>
          <a:p>
            <a:pPr>
              <a:lnSpc>
                <a:spcPts val="4575"/>
              </a:lnSpc>
            </a:pPr>
            <a:r>
              <a:rPr lang="en-US" sz="3600" dirty="0"/>
              <a:t>Reglas Canadienses para </a:t>
            </a:r>
            <a:r>
              <a:rPr lang="en-US" sz="3600" b="1" dirty="0"/>
              <a:t>Camiones y Autobuses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87329086"/>
              </p:ext>
            </p:extLst>
          </p:nvPr>
        </p:nvGraphicFramePr>
        <p:xfrm>
          <a:off x="457200" y="1219200"/>
          <a:ext cx="8229600" cy="5653017"/>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349497">
                <a:tc>
                  <a:txBody>
                    <a:bodyPr/>
                    <a:lstStyle/>
                    <a:p>
                      <a:r>
                        <a:rPr lang="es-MX" sz="1600" noProof="0" dirty="0"/>
                        <a:t>Elementos de Horas de Servicio</a:t>
                      </a:r>
                    </a:p>
                  </a:txBody>
                  <a:tcPr marL="85134" marR="85134"/>
                </a:tc>
                <a:tc>
                  <a:txBody>
                    <a:bodyPr/>
                    <a:lstStyle/>
                    <a:p>
                      <a:pPr algn="ctr"/>
                      <a:r>
                        <a:rPr lang="es-MX" sz="1600" noProof="0" dirty="0"/>
                        <a:t>Regla</a:t>
                      </a:r>
                    </a:p>
                  </a:txBody>
                  <a:tcPr marL="85134" marR="85134"/>
                </a:tc>
                <a:extLst>
                  <a:ext uri="{0D108BD9-81ED-4DB2-BD59-A6C34878D82A}">
                    <a16:rowId xmlns:a16="http://schemas.microsoft.com/office/drawing/2014/main" val="10000"/>
                  </a:ext>
                </a:extLst>
              </a:tr>
              <a:tr h="540131">
                <a:tc>
                  <a:txBody>
                    <a:bodyPr/>
                    <a:lstStyle/>
                    <a:p>
                      <a:r>
                        <a:rPr lang="es-MX" sz="1500" noProof="0" dirty="0"/>
                        <a:t>Mínimo</a:t>
                      </a:r>
                      <a:r>
                        <a:rPr lang="es-MX" sz="1500" baseline="0" noProof="0" dirty="0"/>
                        <a:t> total de horas sin laborar</a:t>
                      </a:r>
                      <a:endParaRPr lang="es-MX" sz="1500" noProof="0" dirty="0"/>
                    </a:p>
                  </a:txBody>
                  <a:tcPr marL="85134" marR="85134"/>
                </a:tc>
                <a:tc>
                  <a:txBody>
                    <a:bodyPr/>
                    <a:lstStyle/>
                    <a:p>
                      <a:r>
                        <a:rPr lang="es-MX" sz="1500" noProof="0" dirty="0"/>
                        <a:t>10 (mínimo diario);</a:t>
                      </a:r>
                      <a:r>
                        <a:rPr lang="es-MX" sz="1500" baseline="0" noProof="0" dirty="0"/>
                        <a:t> 8 consecutivas (antes del turno de trabajo); 24 consecutivas (dentro de los últimos  14 días)</a:t>
                      </a:r>
                      <a:endParaRPr lang="es-MX" sz="1500" noProof="0" dirty="0"/>
                    </a:p>
                  </a:txBody>
                  <a:tcPr marL="85134" marR="85134"/>
                </a:tc>
                <a:extLst>
                  <a:ext uri="{0D108BD9-81ED-4DB2-BD59-A6C34878D82A}">
                    <a16:rowId xmlns:a16="http://schemas.microsoft.com/office/drawing/2014/main" val="10001"/>
                  </a:ext>
                </a:extLst>
              </a:tr>
              <a:tr h="527842">
                <a:tc>
                  <a:txBody>
                    <a:bodyPr/>
                    <a:lstStyle/>
                    <a:p>
                      <a:r>
                        <a:rPr lang="es-MX" sz="1500" noProof="0" dirty="0"/>
                        <a:t>Máximo de horas conduciendo</a:t>
                      </a:r>
                      <a:r>
                        <a:rPr lang="es-MX" sz="1500" baseline="0" noProof="0" dirty="0"/>
                        <a:t> y/o en el turno de trabajo</a:t>
                      </a:r>
                      <a:endParaRPr lang="es-MX" sz="1500" noProof="0" dirty="0"/>
                    </a:p>
                  </a:txBody>
                  <a:tcPr marL="85134" marR="85134"/>
                </a:tc>
                <a:tc>
                  <a:txBody>
                    <a:bodyPr/>
                    <a:lstStyle/>
                    <a:p>
                      <a:r>
                        <a:rPr lang="es-MX" sz="1500" noProof="0" dirty="0"/>
                        <a:t>13 (diarias y</a:t>
                      </a:r>
                      <a:r>
                        <a:rPr lang="es-MX" sz="1500" baseline="0" noProof="0" dirty="0"/>
                        <a:t> turno de trabajo</a:t>
                      </a:r>
                      <a:r>
                        <a:rPr lang="es-MX" sz="1500" noProof="0" dirty="0"/>
                        <a:t>)</a:t>
                      </a:r>
                    </a:p>
                  </a:txBody>
                  <a:tcPr marL="85134" marR="85134"/>
                </a:tc>
                <a:extLst>
                  <a:ext uri="{0D108BD9-81ED-4DB2-BD59-A6C34878D82A}">
                    <a16:rowId xmlns:a16="http://schemas.microsoft.com/office/drawing/2014/main" val="10002"/>
                  </a:ext>
                </a:extLst>
              </a:tr>
              <a:tr h="540131">
                <a:tc>
                  <a:txBody>
                    <a:bodyPr/>
                    <a:lstStyle/>
                    <a:p>
                      <a:r>
                        <a:rPr lang="es-MX" sz="1500" noProof="0" dirty="0"/>
                        <a:t>Periodo de Turno de trabajo </a:t>
                      </a:r>
                      <a:r>
                        <a:rPr lang="es-MX" sz="1500" baseline="0" noProof="0" dirty="0"/>
                        <a:t>(</a:t>
                      </a:r>
                      <a:r>
                        <a:rPr lang="es-MX" sz="1500" noProof="0" dirty="0"/>
                        <a:t>después</a:t>
                      </a:r>
                      <a:r>
                        <a:rPr lang="es-MX" sz="1500" baseline="0" noProof="0" dirty="0"/>
                        <a:t> del cual no </a:t>
                      </a:r>
                      <a:r>
                        <a:rPr lang="es-MX" sz="1500" noProof="0" dirty="0"/>
                        <a:t>conduce</a:t>
                      </a:r>
                      <a:r>
                        <a:rPr lang="es-MX" sz="1500" baseline="0" noProof="0" dirty="0"/>
                        <a:t>)</a:t>
                      </a:r>
                      <a:endParaRPr lang="es-MX" sz="1500" noProof="0" dirty="0"/>
                    </a:p>
                  </a:txBody>
                  <a:tcPr marL="85134" marR="85134"/>
                </a:tc>
                <a:tc>
                  <a:txBody>
                    <a:bodyPr/>
                    <a:lstStyle/>
                    <a:p>
                      <a:r>
                        <a:rPr lang="es-MX" sz="1500" noProof="0" dirty="0"/>
                        <a:t>16 consecutivas después  de reiniciar el</a:t>
                      </a:r>
                      <a:r>
                        <a:rPr lang="es-MX" sz="1500" baseline="0" noProof="0" dirty="0"/>
                        <a:t> turno de trabajo</a:t>
                      </a:r>
                      <a:endParaRPr lang="es-MX" sz="1500" noProof="0" dirty="0"/>
                    </a:p>
                  </a:txBody>
                  <a:tcPr marL="85134" marR="85134"/>
                </a:tc>
                <a:extLst>
                  <a:ext uri="{0D108BD9-81ED-4DB2-BD59-A6C34878D82A}">
                    <a16:rowId xmlns:a16="http://schemas.microsoft.com/office/drawing/2014/main" val="10003"/>
                  </a:ext>
                </a:extLst>
              </a:tr>
              <a:tr h="540131">
                <a:tc>
                  <a:txBody>
                    <a:bodyPr/>
                    <a:lstStyle/>
                    <a:p>
                      <a:r>
                        <a:rPr lang="es-MX" sz="1500" noProof="0" dirty="0"/>
                        <a:t>Máximo de horas laborando diarias y</a:t>
                      </a:r>
                      <a:r>
                        <a:rPr lang="es-MX" sz="1500" baseline="0" noProof="0" dirty="0"/>
                        <a:t> en</a:t>
                      </a:r>
                      <a:r>
                        <a:rPr lang="es-MX" sz="1500" noProof="0" dirty="0"/>
                        <a:t> turno de trabajo (después</a:t>
                      </a:r>
                      <a:r>
                        <a:rPr lang="es-MX" sz="1500" baseline="0" noProof="0" dirty="0"/>
                        <a:t> del cual no </a:t>
                      </a:r>
                      <a:r>
                        <a:rPr lang="es-MX" sz="1500" noProof="0" dirty="0"/>
                        <a:t>conduce</a:t>
                      </a:r>
                      <a:r>
                        <a:rPr lang="es-MX" sz="1500" baseline="0" noProof="0" dirty="0"/>
                        <a:t>)</a:t>
                      </a:r>
                      <a:endParaRPr lang="es-MX" sz="1500" noProof="0" dirty="0"/>
                    </a:p>
                  </a:txBody>
                  <a:tcPr marL="85134" marR="85134"/>
                </a:tc>
                <a:tc>
                  <a:txBody>
                    <a:bodyPr/>
                    <a:lstStyle/>
                    <a:p>
                      <a:r>
                        <a:rPr lang="es-MX" sz="1500" noProof="0" dirty="0"/>
                        <a:t>14 (diarias y  turno de trabajo)</a:t>
                      </a:r>
                    </a:p>
                  </a:txBody>
                  <a:tcPr marL="85134" marR="85134"/>
                </a:tc>
                <a:extLst>
                  <a:ext uri="{0D108BD9-81ED-4DB2-BD59-A6C34878D82A}">
                    <a16:rowId xmlns:a16="http://schemas.microsoft.com/office/drawing/2014/main" val="10004"/>
                  </a:ext>
                </a:extLst>
              </a:tr>
              <a:tr h="540131">
                <a:tc>
                  <a:txBody>
                    <a:bodyPr/>
                    <a:lstStyle/>
                    <a:p>
                      <a:r>
                        <a:rPr lang="es-MX" sz="1500" noProof="0" dirty="0"/>
                        <a:t>Máximo de horas semanales</a:t>
                      </a:r>
                    </a:p>
                    <a:p>
                      <a:r>
                        <a:rPr lang="es-MX" sz="1500" noProof="0" dirty="0"/>
                        <a:t>(después</a:t>
                      </a:r>
                      <a:r>
                        <a:rPr lang="es-MX" sz="1500" baseline="0" noProof="0" dirty="0"/>
                        <a:t> del cual no </a:t>
                      </a:r>
                      <a:r>
                        <a:rPr lang="es-MX" sz="1500" noProof="0" dirty="0"/>
                        <a:t>conduce)</a:t>
                      </a:r>
                    </a:p>
                  </a:txBody>
                  <a:tcPr marL="85134" marR="85134"/>
                </a:tc>
                <a:tc>
                  <a:txBody>
                    <a:bodyPr/>
                    <a:lstStyle/>
                    <a:p>
                      <a:r>
                        <a:rPr lang="es-MX" sz="1500" noProof="0" dirty="0"/>
                        <a:t>70 en 7 días (1)</a:t>
                      </a:r>
                    </a:p>
                    <a:p>
                      <a:r>
                        <a:rPr lang="es-MX" sz="1500" noProof="0" dirty="0"/>
                        <a:t>120 en 14 días (2)</a:t>
                      </a:r>
                    </a:p>
                  </a:txBody>
                  <a:tcPr marL="85134" marR="85134"/>
                </a:tc>
                <a:extLst>
                  <a:ext uri="{0D108BD9-81ED-4DB2-BD59-A6C34878D82A}">
                    <a16:rowId xmlns:a16="http://schemas.microsoft.com/office/drawing/2014/main" val="10005"/>
                  </a:ext>
                </a:extLst>
              </a:tr>
              <a:tr h="540131">
                <a:tc>
                  <a:txBody>
                    <a:bodyPr/>
                    <a:lstStyle/>
                    <a:p>
                      <a:r>
                        <a:rPr lang="es-MX" sz="1500" noProof="0" dirty="0"/>
                        <a:t>Reinicio</a:t>
                      </a:r>
                    </a:p>
                  </a:txBody>
                  <a:tcPr marL="85134" marR="85134"/>
                </a:tc>
                <a:tc>
                  <a:txBody>
                    <a:bodyPr/>
                    <a:lstStyle/>
                    <a:p>
                      <a:r>
                        <a:rPr lang="es-MX" sz="1500" noProof="0" dirty="0"/>
                        <a:t>36 consecutivas horas (1)</a:t>
                      </a:r>
                    </a:p>
                    <a:p>
                      <a:r>
                        <a:rPr lang="es-MX" sz="1500" noProof="0" dirty="0"/>
                        <a:t>72 consecutivas horas (2)</a:t>
                      </a:r>
                    </a:p>
                  </a:txBody>
                  <a:tcPr marL="85134" marR="85134"/>
                </a:tc>
                <a:extLst>
                  <a:ext uri="{0D108BD9-81ED-4DB2-BD59-A6C34878D82A}">
                    <a16:rowId xmlns:a16="http://schemas.microsoft.com/office/drawing/2014/main" val="10006"/>
                  </a:ext>
                </a:extLst>
              </a:tr>
              <a:tr h="540131">
                <a:tc>
                  <a:txBody>
                    <a:bodyPr/>
                    <a:lstStyle/>
                    <a:p>
                      <a:r>
                        <a:rPr lang="es-MX" sz="1500" noProof="0" dirty="0"/>
                        <a:t>Dividir  en 2 períodos las horas en camarote</a:t>
                      </a:r>
                    </a:p>
                  </a:txBody>
                  <a:tcPr marL="85134" marR="85134"/>
                </a:tc>
                <a:tc>
                  <a:txBody>
                    <a:bodyPr/>
                    <a:lstStyle/>
                    <a:p>
                      <a:r>
                        <a:rPr lang="es-MX" sz="1500" noProof="0" dirty="0"/>
                        <a:t>Simple: 2+ y 2+ (camarote, ambos periodos), 10 en total.  Equipo: 4+ y 4+ (camarote, ambos periodos), 8 en total. El límite de 10-horas diarias</a:t>
                      </a:r>
                      <a:r>
                        <a:rPr lang="es-MX" sz="1500" baseline="0" noProof="0" dirty="0"/>
                        <a:t> en</a:t>
                      </a:r>
                      <a:r>
                        <a:rPr lang="es-MX" sz="1500" noProof="0" dirty="0"/>
                        <a:t> total sin laborar aún aplica</a:t>
                      </a:r>
                    </a:p>
                  </a:txBody>
                  <a:tcPr marL="85134" marR="85134"/>
                </a:tc>
                <a:extLst>
                  <a:ext uri="{0D108BD9-81ED-4DB2-BD59-A6C34878D82A}">
                    <a16:rowId xmlns:a16="http://schemas.microsoft.com/office/drawing/2014/main" val="10007"/>
                  </a:ext>
                </a:extLst>
              </a:tr>
              <a:tr h="540131">
                <a:tc>
                  <a:txBody>
                    <a:bodyPr/>
                    <a:lstStyle/>
                    <a:p>
                      <a:r>
                        <a:rPr lang="es-MX" sz="1500" noProof="0" dirty="0"/>
                        <a:t>Otra </a:t>
                      </a:r>
                    </a:p>
                  </a:txBody>
                  <a:tcPr marL="85134" marR="85134"/>
                </a:tc>
                <a:tc>
                  <a:txBody>
                    <a:bodyPr/>
                    <a:lstStyle/>
                    <a:p>
                      <a:r>
                        <a:rPr lang="es-MX" sz="1500" noProof="0" dirty="0"/>
                        <a:t>El tiempo</a:t>
                      </a:r>
                      <a:r>
                        <a:rPr lang="es-MX" sz="1500" baseline="0" noProof="0" dirty="0"/>
                        <a:t> dedicado a descansar en un vehículo de autotransporte estacionado puede ser considerado “sin laborar”</a:t>
                      </a:r>
                      <a:endParaRPr lang="es-MX" sz="1500" noProof="0" dirty="0"/>
                    </a:p>
                  </a:txBody>
                  <a:tcPr marL="85134" marR="85134"/>
                </a:tc>
                <a:extLst>
                  <a:ext uri="{0D108BD9-81ED-4DB2-BD59-A6C34878D82A}">
                    <a16:rowId xmlns:a16="http://schemas.microsoft.com/office/drawing/2014/main" val="10008"/>
                  </a:ext>
                </a:extLst>
              </a:tr>
            </a:tbl>
          </a:graphicData>
        </a:graphic>
      </p:graphicFrame>
      <p:pic>
        <p:nvPicPr>
          <p:cNvPr id="2" name="narration_05_17">
            <a:hlinkClick r:id="" action="ppaction://media"/>
            <a:extLst>
              <a:ext uri="{FF2B5EF4-FFF2-40B4-BE49-F238E27FC236}">
                <a16:creationId xmlns:a16="http://schemas.microsoft.com/office/drawing/2014/main" id="{B7668155-ADC2-5102-4488-EC41C9FA3E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Title 1"/>
          <p:cNvSpPr>
            <a:spLocks noGrp="1"/>
          </p:cNvSpPr>
          <p:nvPr>
            <p:ph type="title"/>
          </p:nvPr>
        </p:nvSpPr>
        <p:spPr/>
        <p:txBody>
          <a:bodyPr>
            <a:normAutofit/>
          </a:bodyPr>
          <a:lstStyle/>
          <a:p>
            <a:pPr>
              <a:lnSpc>
                <a:spcPts val="4575"/>
              </a:lnSpc>
            </a:pPr>
            <a:r>
              <a:rPr lang="en-US" dirty="0"/>
              <a:t>Reglas de Horas de Servicio</a:t>
            </a:r>
          </a:p>
        </p:txBody>
      </p:sp>
      <p:sp>
        <p:nvSpPr>
          <p:cNvPr id="286722" name="Content Placeholder 2"/>
          <p:cNvSpPr>
            <a:spLocks noGrp="1"/>
          </p:cNvSpPr>
          <p:nvPr>
            <p:ph idx="1"/>
          </p:nvPr>
        </p:nvSpPr>
        <p:spPr>
          <a:xfrm>
            <a:off x="457200" y="1600200"/>
            <a:ext cx="5486400" cy="4525963"/>
          </a:xfrm>
        </p:spPr>
        <p:txBody>
          <a:bodyPr>
            <a:normAutofit/>
          </a:bodyPr>
          <a:lstStyle/>
          <a:p>
            <a:r>
              <a:rPr lang="es-MX" sz="2800" dirty="0"/>
              <a:t>Relativamente simples</a:t>
            </a:r>
          </a:p>
          <a:p>
            <a:r>
              <a:rPr lang="es-MX" sz="2800" dirty="0"/>
              <a:t>Generalmente se hacen cumplir</a:t>
            </a:r>
          </a:p>
          <a:p>
            <a:r>
              <a:rPr lang="es-MX" sz="2800" dirty="0"/>
              <a:t>Permite la </a:t>
            </a:r>
            <a:r>
              <a:rPr lang="es-MX" sz="2800" i="1" dirty="0"/>
              <a:t>oportunidad</a:t>
            </a:r>
            <a:r>
              <a:rPr lang="es-MX" sz="2800" dirty="0"/>
              <a:t> para dormir y descansar lo suficiente </a:t>
            </a:r>
          </a:p>
          <a:p>
            <a:r>
              <a:rPr lang="es-MX" sz="2800" dirty="0"/>
              <a:t>“Nivela el campo de juego”</a:t>
            </a:r>
          </a:p>
          <a:p>
            <a:r>
              <a:rPr lang="es-MX" sz="2800" dirty="0"/>
              <a:t>Ayuda a proteger a trabajadores</a:t>
            </a:r>
          </a:p>
          <a:p>
            <a:r>
              <a:rPr lang="es-MX" sz="2800" dirty="0"/>
              <a:t>Transportistas y conductores que cumplen tienen tasas de choques más bajas</a:t>
            </a:r>
          </a:p>
        </p:txBody>
      </p:sp>
      <p:pic>
        <p:nvPicPr>
          <p:cNvPr id="6" name="Picture 5"/>
          <p:cNvPicPr>
            <a:picLocks noChangeAspect="1"/>
          </p:cNvPicPr>
          <p:nvPr/>
        </p:nvPicPr>
        <p:blipFill>
          <a:blip r:embed="rId5" cstate="print"/>
          <a:stretch>
            <a:fillRect/>
          </a:stretch>
        </p:blipFill>
        <p:spPr>
          <a:xfrm>
            <a:off x="6096000" y="1981200"/>
            <a:ext cx="2571750" cy="3429000"/>
          </a:xfrm>
          <a:prstGeom prst="rect">
            <a:avLst/>
          </a:prstGeom>
        </p:spPr>
      </p:pic>
      <p:pic>
        <p:nvPicPr>
          <p:cNvPr id="2" name="narration_05_18">
            <a:hlinkClick r:id="" action="ppaction://media"/>
            <a:extLst>
              <a:ext uri="{FF2B5EF4-FFF2-40B4-BE49-F238E27FC236}">
                <a16:creationId xmlns:a16="http://schemas.microsoft.com/office/drawing/2014/main" id="{82317788-13D1-8624-3F27-1E99A677AD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descr="P:\457407\Working\Documents\Module Content\istock photos\Module 3\smiling trucker.jpg"/>
          <p:cNvPicPr>
            <a:picLocks noChangeAspect="1" noChangeArrowheads="1"/>
          </p:cNvPicPr>
          <p:nvPr/>
        </p:nvPicPr>
        <p:blipFill>
          <a:blip r:embed="rId5" cstate="print"/>
          <a:srcRect/>
          <a:stretch>
            <a:fillRect/>
          </a:stretch>
        </p:blipFill>
        <p:spPr bwMode="auto">
          <a:xfrm>
            <a:off x="3352800" y="139700"/>
            <a:ext cx="2362200" cy="3538538"/>
          </a:xfrm>
          <a:prstGeom prst="rect">
            <a:avLst/>
          </a:prstGeom>
          <a:noFill/>
          <a:ln w="9525">
            <a:noFill/>
            <a:miter lim="800000"/>
            <a:headEnd/>
            <a:tailEnd/>
          </a:ln>
        </p:spPr>
      </p:pic>
      <p:grpSp>
        <p:nvGrpSpPr>
          <p:cNvPr id="2" name="Group 33"/>
          <p:cNvGrpSpPr>
            <a:grpSpLocks/>
          </p:cNvGrpSpPr>
          <p:nvPr/>
        </p:nvGrpSpPr>
        <p:grpSpPr bwMode="auto">
          <a:xfrm>
            <a:off x="381000" y="3097509"/>
            <a:ext cx="2796299" cy="1476443"/>
            <a:chOff x="380985" y="3098186"/>
            <a:chExt cx="2796658" cy="1475452"/>
          </a:xfrm>
        </p:grpSpPr>
        <p:sp>
          <p:nvSpPr>
            <p:cNvPr id="290840" name="TextBox 5"/>
            <p:cNvSpPr txBox="1">
              <a:spLocks noChangeArrowheads="1"/>
            </p:cNvSpPr>
            <p:nvPr/>
          </p:nvSpPr>
          <p:spPr bwMode="auto">
            <a:xfrm>
              <a:off x="380985" y="3505602"/>
              <a:ext cx="2438713" cy="1068036"/>
            </a:xfrm>
            <a:prstGeom prst="rect">
              <a:avLst/>
            </a:prstGeom>
            <a:noFill/>
            <a:ln w="9525">
              <a:noFill/>
              <a:miter lim="800000"/>
              <a:headEnd/>
              <a:tailEnd/>
            </a:ln>
          </p:spPr>
          <p:txBody>
            <a:bodyPr wrap="square">
              <a:spAutoFit/>
            </a:bodyPr>
            <a:lstStyle/>
            <a:p>
              <a:pPr>
                <a:lnSpc>
                  <a:spcPts val="2500"/>
                </a:lnSpc>
              </a:pPr>
              <a:r>
                <a:rPr lang="es-MX" sz="2800" dirty="0">
                  <a:latin typeface="Calibri" pitchFamily="34" charset="0"/>
                </a:rPr>
                <a:t>Cumplimiento de horas de servicio</a:t>
              </a:r>
            </a:p>
          </p:txBody>
        </p:sp>
        <p:sp>
          <p:nvSpPr>
            <p:cNvPr id="7" name="Right Arrow 6"/>
            <p:cNvSpPr/>
            <p:nvPr/>
          </p:nvSpPr>
          <p:spPr>
            <a:xfrm rot="19785035">
              <a:off x="1983690" y="3098186"/>
              <a:ext cx="1193953" cy="33156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dirty="0"/>
            </a:p>
          </p:txBody>
        </p:sp>
      </p:grpSp>
      <p:grpSp>
        <p:nvGrpSpPr>
          <p:cNvPr id="3" name="Group 37"/>
          <p:cNvGrpSpPr>
            <a:grpSpLocks/>
          </p:cNvGrpSpPr>
          <p:nvPr/>
        </p:nvGrpSpPr>
        <p:grpSpPr bwMode="auto">
          <a:xfrm>
            <a:off x="3082925" y="3352798"/>
            <a:ext cx="5994400" cy="2243645"/>
            <a:chOff x="3082799" y="3352232"/>
            <a:chExt cx="5993919" cy="2244014"/>
          </a:xfrm>
        </p:grpSpPr>
        <p:grpSp>
          <p:nvGrpSpPr>
            <p:cNvPr id="4" name="Group 1"/>
            <p:cNvGrpSpPr>
              <a:grpSpLocks/>
            </p:cNvGrpSpPr>
            <p:nvPr/>
          </p:nvGrpSpPr>
          <p:grpSpPr bwMode="auto">
            <a:xfrm>
              <a:off x="3082799" y="3730119"/>
              <a:ext cx="2046303" cy="1796970"/>
              <a:chOff x="2908028" y="3991854"/>
              <a:chExt cx="2209800" cy="1904435"/>
            </a:xfrm>
          </p:grpSpPr>
          <p:sp>
            <p:nvSpPr>
              <p:cNvPr id="290838" name="TextBox 8"/>
              <p:cNvSpPr txBox="1">
                <a:spLocks noChangeArrowheads="1"/>
              </p:cNvSpPr>
              <p:nvPr/>
            </p:nvSpPr>
            <p:spPr bwMode="auto">
              <a:xfrm>
                <a:off x="2908028" y="5079474"/>
                <a:ext cx="2209800" cy="816815"/>
              </a:xfrm>
              <a:prstGeom prst="rect">
                <a:avLst/>
              </a:prstGeom>
              <a:noFill/>
              <a:ln w="9525">
                <a:noFill/>
                <a:miter lim="800000"/>
                <a:headEnd/>
                <a:tailEnd/>
              </a:ln>
            </p:spPr>
            <p:txBody>
              <a:bodyPr>
                <a:spAutoFit/>
              </a:bodyPr>
              <a:lstStyle/>
              <a:p>
                <a:pPr algn="ctr">
                  <a:lnSpc>
                    <a:spcPts val="2600"/>
                  </a:lnSpc>
                </a:pPr>
                <a:r>
                  <a:rPr lang="es-MX" sz="2800" dirty="0">
                    <a:latin typeface="Calibri" pitchFamily="34" charset="0"/>
                  </a:rPr>
                  <a:t>Cantidad de Sueño</a:t>
                </a:r>
              </a:p>
            </p:txBody>
          </p:sp>
          <p:sp>
            <p:nvSpPr>
              <p:cNvPr id="12" name="Right Arrow 11"/>
              <p:cNvSpPr/>
              <p:nvPr/>
            </p:nvSpPr>
            <p:spPr>
              <a:xfrm rot="16200000">
                <a:off x="3358026" y="4422956"/>
                <a:ext cx="1193045" cy="33084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dirty="0"/>
              </a:p>
            </p:txBody>
          </p:sp>
        </p:grpSp>
        <p:grpSp>
          <p:nvGrpSpPr>
            <p:cNvPr id="5" name="Group 2"/>
            <p:cNvGrpSpPr>
              <a:grpSpLocks/>
            </p:cNvGrpSpPr>
            <p:nvPr/>
          </p:nvGrpSpPr>
          <p:grpSpPr bwMode="auto">
            <a:xfrm>
              <a:off x="5446240" y="3731708"/>
              <a:ext cx="1940315" cy="1864538"/>
              <a:chOff x="5548539" y="4066694"/>
              <a:chExt cx="2209800" cy="2043747"/>
            </a:xfrm>
          </p:grpSpPr>
          <p:sp>
            <p:nvSpPr>
              <p:cNvPr id="290836" name="TextBox 9"/>
              <p:cNvSpPr txBox="1">
                <a:spLocks noChangeArrowheads="1"/>
              </p:cNvSpPr>
              <p:nvPr/>
            </p:nvSpPr>
            <p:spPr bwMode="auto">
              <a:xfrm>
                <a:off x="5548539" y="5290244"/>
                <a:ext cx="2209800" cy="820197"/>
              </a:xfrm>
              <a:prstGeom prst="rect">
                <a:avLst/>
              </a:prstGeom>
              <a:noFill/>
              <a:ln w="9525">
                <a:noFill/>
                <a:miter lim="800000"/>
                <a:headEnd/>
                <a:tailEnd/>
              </a:ln>
            </p:spPr>
            <p:txBody>
              <a:bodyPr>
                <a:spAutoFit/>
              </a:bodyPr>
              <a:lstStyle/>
              <a:p>
                <a:pPr algn="ctr">
                  <a:lnSpc>
                    <a:spcPts val="2500"/>
                  </a:lnSpc>
                </a:pPr>
                <a:r>
                  <a:rPr lang="es-MX" sz="2800" dirty="0">
                    <a:latin typeface="Calibri" pitchFamily="34" charset="0"/>
                  </a:rPr>
                  <a:t>Ritmo Circadiano</a:t>
                </a:r>
              </a:p>
            </p:txBody>
          </p:sp>
          <p:sp>
            <p:nvSpPr>
              <p:cNvPr id="13" name="Right Arrow 12"/>
              <p:cNvSpPr/>
              <p:nvPr/>
            </p:nvSpPr>
            <p:spPr>
              <a:xfrm rot="14844437">
                <a:off x="5149729" y="4498224"/>
                <a:ext cx="1193893" cy="33083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dirty="0"/>
              </a:p>
            </p:txBody>
          </p:sp>
        </p:grpSp>
        <p:grpSp>
          <p:nvGrpSpPr>
            <p:cNvPr id="6" name="Group 14"/>
            <p:cNvGrpSpPr>
              <a:grpSpLocks/>
            </p:cNvGrpSpPr>
            <p:nvPr/>
          </p:nvGrpSpPr>
          <p:grpSpPr bwMode="auto">
            <a:xfrm>
              <a:off x="5870226" y="3352232"/>
              <a:ext cx="3206492" cy="842217"/>
              <a:chOff x="5913770" y="3875430"/>
              <a:chExt cx="3506693" cy="953900"/>
            </a:xfrm>
          </p:grpSpPr>
          <p:sp>
            <p:nvSpPr>
              <p:cNvPr id="290834" name="TextBox 10"/>
              <p:cNvSpPr txBox="1">
                <a:spLocks noChangeArrowheads="1"/>
              </p:cNvSpPr>
              <p:nvPr/>
            </p:nvSpPr>
            <p:spPr bwMode="auto">
              <a:xfrm>
                <a:off x="6960662" y="4007251"/>
                <a:ext cx="2459801" cy="822079"/>
              </a:xfrm>
              <a:prstGeom prst="rect">
                <a:avLst/>
              </a:prstGeom>
              <a:noFill/>
              <a:ln w="9525">
                <a:noFill/>
                <a:miter lim="800000"/>
                <a:headEnd/>
                <a:tailEnd/>
              </a:ln>
            </p:spPr>
            <p:txBody>
              <a:bodyPr>
                <a:spAutoFit/>
              </a:bodyPr>
              <a:lstStyle/>
              <a:p>
                <a:pPr algn="ctr">
                  <a:lnSpc>
                    <a:spcPts val="2400"/>
                  </a:lnSpc>
                </a:pPr>
                <a:r>
                  <a:rPr lang="es-MX" sz="2800" dirty="0">
                    <a:latin typeface="Calibri" pitchFamily="34" charset="0"/>
                  </a:rPr>
                  <a:t>Tiempo despierto</a:t>
                </a:r>
              </a:p>
            </p:txBody>
          </p:sp>
          <p:sp>
            <p:nvSpPr>
              <p:cNvPr id="14" name="Right Arrow 13"/>
              <p:cNvSpPr/>
              <p:nvPr/>
            </p:nvSpPr>
            <p:spPr>
              <a:xfrm rot="13136483">
                <a:off x="5913770" y="3875430"/>
                <a:ext cx="1194359" cy="3308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dirty="0"/>
              </a:p>
            </p:txBody>
          </p:sp>
        </p:grpSp>
      </p:grpSp>
      <p:grpSp>
        <p:nvGrpSpPr>
          <p:cNvPr id="8" name="Group 39"/>
          <p:cNvGrpSpPr>
            <a:grpSpLocks/>
          </p:cNvGrpSpPr>
          <p:nvPr/>
        </p:nvGrpSpPr>
        <p:grpSpPr bwMode="auto">
          <a:xfrm>
            <a:off x="396875" y="3454401"/>
            <a:ext cx="8639743" cy="3353037"/>
            <a:chOff x="396473" y="3454069"/>
            <a:chExt cx="8640587" cy="3353931"/>
          </a:xfrm>
        </p:grpSpPr>
        <p:grpSp>
          <p:nvGrpSpPr>
            <p:cNvPr id="9" name="Group 21"/>
            <p:cNvGrpSpPr>
              <a:grpSpLocks/>
            </p:cNvGrpSpPr>
            <p:nvPr/>
          </p:nvGrpSpPr>
          <p:grpSpPr bwMode="auto">
            <a:xfrm>
              <a:off x="396473" y="3752597"/>
              <a:ext cx="2475154" cy="2489145"/>
              <a:chOff x="396473" y="3752597"/>
              <a:chExt cx="2475154" cy="2489145"/>
            </a:xfrm>
          </p:grpSpPr>
          <p:sp>
            <p:nvSpPr>
              <p:cNvPr id="16" name="Right Arrow 15"/>
              <p:cNvSpPr/>
              <p:nvPr/>
            </p:nvSpPr>
            <p:spPr>
              <a:xfrm rot="18502163">
                <a:off x="1787897" y="4504507"/>
                <a:ext cx="1835639" cy="331820"/>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dirty="0"/>
              </a:p>
            </p:txBody>
          </p:sp>
          <p:sp>
            <p:nvSpPr>
              <p:cNvPr id="290830" name="TextBox 16"/>
              <p:cNvSpPr txBox="1">
                <a:spLocks noChangeArrowheads="1"/>
              </p:cNvSpPr>
              <p:nvPr/>
            </p:nvSpPr>
            <p:spPr bwMode="auto">
              <a:xfrm>
                <a:off x="396473" y="5493389"/>
                <a:ext cx="2407454" cy="748353"/>
              </a:xfrm>
              <a:prstGeom prst="rect">
                <a:avLst/>
              </a:prstGeom>
              <a:noFill/>
              <a:ln w="9525">
                <a:noFill/>
                <a:miter lim="800000"/>
                <a:headEnd/>
                <a:tailEnd/>
              </a:ln>
            </p:spPr>
            <p:txBody>
              <a:bodyPr>
                <a:spAutoFit/>
              </a:bodyPr>
              <a:lstStyle/>
              <a:p>
                <a:pPr>
                  <a:lnSpc>
                    <a:spcPts val="2500"/>
                  </a:lnSpc>
                </a:pPr>
                <a:r>
                  <a:rPr lang="es-MX" sz="2800" dirty="0">
                    <a:latin typeface="Calibri" pitchFamily="34" charset="0"/>
                  </a:rPr>
                  <a:t>Susceptibilidad individual</a:t>
                </a:r>
              </a:p>
            </p:txBody>
          </p:sp>
        </p:grpSp>
        <p:grpSp>
          <p:nvGrpSpPr>
            <p:cNvPr id="10" name="Group 34"/>
            <p:cNvGrpSpPr>
              <a:grpSpLocks/>
            </p:cNvGrpSpPr>
            <p:nvPr/>
          </p:nvGrpSpPr>
          <p:grpSpPr bwMode="auto">
            <a:xfrm>
              <a:off x="3432476" y="3855813"/>
              <a:ext cx="3225391" cy="2952187"/>
              <a:chOff x="3432476" y="3855813"/>
              <a:chExt cx="3225391" cy="2952187"/>
            </a:xfrm>
          </p:grpSpPr>
          <p:sp>
            <p:nvSpPr>
              <p:cNvPr id="290827" name="TextBox 17"/>
              <p:cNvSpPr txBox="1">
                <a:spLocks noChangeArrowheads="1"/>
              </p:cNvSpPr>
              <p:nvPr/>
            </p:nvSpPr>
            <p:spPr bwMode="auto">
              <a:xfrm>
                <a:off x="3432476" y="5915210"/>
                <a:ext cx="3225391" cy="892790"/>
              </a:xfrm>
              <a:prstGeom prst="rect">
                <a:avLst/>
              </a:prstGeom>
              <a:noFill/>
              <a:ln w="9525">
                <a:noFill/>
                <a:miter lim="800000"/>
                <a:headEnd/>
                <a:tailEnd/>
              </a:ln>
            </p:spPr>
            <p:txBody>
              <a:bodyPr>
                <a:spAutoFit/>
              </a:bodyPr>
              <a:lstStyle/>
              <a:p>
                <a:pPr algn="ctr"/>
                <a:r>
                  <a:rPr lang="es-MX" sz="2600" dirty="0">
                    <a:latin typeface="Calibri" pitchFamily="34" charset="0"/>
                  </a:rPr>
                  <a:t>Tareas y factores ambientales</a:t>
                </a:r>
              </a:p>
            </p:txBody>
          </p:sp>
          <p:sp>
            <p:nvSpPr>
              <p:cNvPr id="19" name="Right Arrow 18"/>
              <p:cNvSpPr/>
              <p:nvPr/>
            </p:nvSpPr>
            <p:spPr>
              <a:xfrm rot="16044610">
                <a:off x="4086801" y="4731581"/>
                <a:ext cx="2083355" cy="331820"/>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dirty="0"/>
              </a:p>
            </p:txBody>
          </p:sp>
        </p:grpSp>
        <p:grpSp>
          <p:nvGrpSpPr>
            <p:cNvPr id="11" name="Group 22"/>
            <p:cNvGrpSpPr>
              <a:grpSpLocks/>
            </p:cNvGrpSpPr>
            <p:nvPr/>
          </p:nvGrpSpPr>
          <p:grpSpPr bwMode="auto">
            <a:xfrm>
              <a:off x="6116793" y="3454069"/>
              <a:ext cx="2920267" cy="1353476"/>
              <a:chOff x="6116793" y="3454069"/>
              <a:chExt cx="2920267" cy="1353476"/>
            </a:xfrm>
          </p:grpSpPr>
          <p:sp>
            <p:nvSpPr>
              <p:cNvPr id="290825" name="TextBox 19"/>
              <p:cNvSpPr txBox="1">
                <a:spLocks noChangeArrowheads="1"/>
              </p:cNvSpPr>
              <p:nvPr/>
            </p:nvSpPr>
            <p:spPr bwMode="auto">
              <a:xfrm>
                <a:off x="6629606" y="4284325"/>
                <a:ext cx="2407454" cy="523220"/>
              </a:xfrm>
              <a:prstGeom prst="rect">
                <a:avLst/>
              </a:prstGeom>
              <a:noFill/>
              <a:ln w="9525">
                <a:noFill/>
                <a:miter lim="800000"/>
                <a:headEnd/>
                <a:tailEnd/>
              </a:ln>
            </p:spPr>
            <p:txBody>
              <a:bodyPr>
                <a:spAutoFit/>
              </a:bodyPr>
              <a:lstStyle/>
              <a:p>
                <a:pPr algn="ctr"/>
                <a:r>
                  <a:rPr lang="es-MX" sz="2800" dirty="0">
                    <a:latin typeface="Calibri" pitchFamily="34" charset="0"/>
                  </a:rPr>
                  <a:t>Autoconciencia</a:t>
                </a:r>
              </a:p>
            </p:txBody>
          </p:sp>
          <p:sp>
            <p:nvSpPr>
              <p:cNvPr id="21" name="Right Arrow 20"/>
              <p:cNvSpPr/>
              <p:nvPr/>
            </p:nvSpPr>
            <p:spPr>
              <a:xfrm rot="13522092">
                <a:off x="5735660" y="3835202"/>
                <a:ext cx="1129014" cy="366748"/>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dirty="0"/>
              </a:p>
            </p:txBody>
          </p:sp>
        </p:grpSp>
      </p:grpSp>
      <p:sp>
        <p:nvSpPr>
          <p:cNvPr id="290821" name="TextBox 24"/>
          <p:cNvSpPr txBox="1">
            <a:spLocks noChangeArrowheads="1"/>
          </p:cNvSpPr>
          <p:nvPr/>
        </p:nvSpPr>
        <p:spPr bwMode="auto">
          <a:xfrm>
            <a:off x="3352800" y="2286000"/>
            <a:ext cx="2362200" cy="1384995"/>
          </a:xfrm>
          <a:prstGeom prst="rect">
            <a:avLst/>
          </a:prstGeom>
          <a:noFill/>
          <a:ln w="9525">
            <a:noFill/>
            <a:miter lim="800000"/>
            <a:headEnd/>
            <a:tailEnd/>
          </a:ln>
        </p:spPr>
        <p:txBody>
          <a:bodyPr>
            <a:spAutoFit/>
          </a:bodyPr>
          <a:lstStyle/>
          <a:p>
            <a:pPr algn="ctr"/>
            <a:r>
              <a:rPr lang="es-MX" sz="2800" b="1" dirty="0">
                <a:solidFill>
                  <a:srgbClr val="FFFF00"/>
                </a:solidFill>
                <a:latin typeface="Calibri" pitchFamily="34" charset="0"/>
              </a:rPr>
              <a:t>Su estado de Alerta y Desempeño</a:t>
            </a:r>
          </a:p>
        </p:txBody>
      </p:sp>
      <p:pic>
        <p:nvPicPr>
          <p:cNvPr id="15" name="narration_05_19">
            <a:hlinkClick r:id="" action="ppaction://media"/>
            <a:extLst>
              <a:ext uri="{FF2B5EF4-FFF2-40B4-BE49-F238E27FC236}">
                <a16:creationId xmlns:a16="http://schemas.microsoft.com/office/drawing/2014/main" id="{D9AD2F03-3F1E-9AEF-C1D5-597223FE58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69" fill="hold"/>
                                        <p:tgtEl>
                                          <p:spTgt spid="15"/>
                                        </p:tgtEl>
                                      </p:cBhvr>
                                    </p:cmd>
                                  </p:childTnLst>
                                </p:cTn>
                              </p:par>
                              <p:par>
                                <p:cTn id="7" presetID="2" presetClass="entr" presetSubtype="4" fill="hold" nodeType="withEffect">
                                  <p:stCondLst>
                                    <p:cond delay="130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2000" fill="hold"/>
                                        <p:tgtEl>
                                          <p:spTgt spid="2"/>
                                        </p:tgtEl>
                                        <p:attrNameLst>
                                          <p:attrName>ppt_x</p:attrName>
                                        </p:attrNameLst>
                                      </p:cBhvr>
                                      <p:tavLst>
                                        <p:tav tm="0">
                                          <p:val>
                                            <p:strVal val="#ppt_x"/>
                                          </p:val>
                                        </p:tav>
                                        <p:tav tm="100000">
                                          <p:val>
                                            <p:strVal val="#ppt_x"/>
                                          </p:val>
                                        </p:tav>
                                      </p:tavLst>
                                    </p:anim>
                                    <p:anim calcmode="lin" valueType="num">
                                      <p:cBhvr additive="base">
                                        <p:cTn id="10" dur="2000" fill="hold"/>
                                        <p:tgtEl>
                                          <p:spTgt spid="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120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2000" fill="hold"/>
                                        <p:tgtEl>
                                          <p:spTgt spid="3"/>
                                        </p:tgtEl>
                                        <p:attrNameLst>
                                          <p:attrName>ppt_x</p:attrName>
                                        </p:attrNameLst>
                                      </p:cBhvr>
                                      <p:tavLst>
                                        <p:tav tm="0">
                                          <p:val>
                                            <p:strVal val="#ppt_x"/>
                                          </p:val>
                                        </p:tav>
                                        <p:tav tm="100000">
                                          <p:val>
                                            <p:strVal val="#ppt_x"/>
                                          </p:val>
                                        </p:tav>
                                      </p:tavLst>
                                    </p:anim>
                                    <p:anim calcmode="lin" valueType="num">
                                      <p:cBhvr additive="base">
                                        <p:cTn id="14" dur="20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250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3000" fill="hold"/>
                                        <p:tgtEl>
                                          <p:spTgt spid="8"/>
                                        </p:tgtEl>
                                        <p:attrNameLst>
                                          <p:attrName>ppt_x</p:attrName>
                                        </p:attrNameLst>
                                      </p:cBhvr>
                                      <p:tavLst>
                                        <p:tav tm="0">
                                          <p:val>
                                            <p:strVal val="#ppt_x"/>
                                          </p:val>
                                        </p:tav>
                                        <p:tav tm="100000">
                                          <p:val>
                                            <p:strVal val="#ppt_x"/>
                                          </p:val>
                                        </p:tav>
                                      </p:tavLst>
                                    </p:anim>
                                    <p:anim calcmode="lin" valueType="num">
                                      <p:cBhvr additive="base">
                                        <p:cTn id="18" dur="3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5"/>
                </p:tgtEl>
              </p:cMediaNode>
            </p:audio>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Title 1"/>
          <p:cNvSpPr>
            <a:spLocks noGrp="1"/>
          </p:cNvSpPr>
          <p:nvPr>
            <p:ph type="title"/>
          </p:nvPr>
        </p:nvSpPr>
        <p:spPr/>
        <p:txBody>
          <a:bodyPr/>
          <a:lstStyle/>
          <a:p>
            <a:pPr>
              <a:lnSpc>
                <a:spcPts val="4575"/>
              </a:lnSpc>
            </a:pPr>
            <a:r>
              <a:rPr lang="es-MX" dirty="0"/>
              <a:t>Obligaciones del Conductor</a:t>
            </a:r>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es-MX" dirty="0"/>
              <a:t>Las reglas de las HDS son esenciales</a:t>
            </a:r>
          </a:p>
          <a:p>
            <a:pPr fontAlgn="auto">
              <a:spcAft>
                <a:spcPts val="0"/>
              </a:spcAft>
              <a:buFont typeface="Arial" pitchFamily="34" charset="0"/>
              <a:buChar char="•"/>
              <a:defRPr/>
            </a:pPr>
            <a:r>
              <a:rPr lang="es-MX" dirty="0"/>
              <a:t>Tiene dos obligaciones generales de seguridad:</a:t>
            </a:r>
          </a:p>
          <a:p>
            <a:pPr lvl="1" fontAlgn="auto">
              <a:spcAft>
                <a:spcPts val="0"/>
              </a:spcAft>
              <a:buFont typeface="Arial" pitchFamily="34" charset="0"/>
              <a:buChar char="–"/>
              <a:defRPr/>
            </a:pPr>
            <a:r>
              <a:rPr lang="es-MX" dirty="0"/>
              <a:t>(1) Cumplir con las leyes y reglamentos</a:t>
            </a:r>
          </a:p>
          <a:p>
            <a:pPr lvl="1" fontAlgn="auto">
              <a:spcAft>
                <a:spcPts val="0"/>
              </a:spcAft>
              <a:buFont typeface="Arial" pitchFamily="34" charset="0"/>
              <a:buChar char="–"/>
              <a:defRPr/>
            </a:pPr>
            <a:r>
              <a:rPr lang="es-MX" dirty="0"/>
              <a:t>(2) Ejercer el buen juicio más allá del simple cumplimiento de las reglas</a:t>
            </a:r>
          </a:p>
          <a:p>
            <a:pPr fontAlgn="auto">
              <a:spcAft>
                <a:spcPts val="0"/>
              </a:spcAft>
              <a:buFont typeface="Arial" pitchFamily="34" charset="0"/>
              <a:buChar char="•"/>
              <a:defRPr/>
            </a:pPr>
            <a:r>
              <a:rPr lang="es-MX" dirty="0"/>
              <a:t>Del mismo modo, tiene dos obligaciones de seguridad relacionadas con el sueño y el estado de alerta:</a:t>
            </a:r>
          </a:p>
          <a:p>
            <a:pPr lvl="1" fontAlgn="auto">
              <a:spcAft>
                <a:spcPts val="0"/>
              </a:spcAft>
              <a:buFont typeface="Arial" pitchFamily="34" charset="0"/>
              <a:buChar char="–"/>
              <a:defRPr/>
            </a:pPr>
            <a:r>
              <a:rPr lang="es-MX" dirty="0"/>
              <a:t>(1) Cumplir con las reglas de HDS</a:t>
            </a:r>
          </a:p>
          <a:p>
            <a:pPr lvl="1" fontAlgn="auto">
              <a:spcAft>
                <a:spcPts val="0"/>
              </a:spcAft>
              <a:buFont typeface="Arial" pitchFamily="34" charset="0"/>
              <a:buChar char="–"/>
              <a:defRPr/>
            </a:pPr>
            <a:r>
              <a:rPr lang="es-MX" dirty="0"/>
              <a:t>(2) Administrar su fatiga y estado de alerta más allá del cumplimiento de HDS</a:t>
            </a:r>
          </a:p>
        </p:txBody>
      </p:sp>
      <p:pic>
        <p:nvPicPr>
          <p:cNvPr id="2" name="narration_05_20">
            <a:hlinkClick r:id="" action="ppaction://media"/>
            <a:extLst>
              <a:ext uri="{FF2B5EF4-FFF2-40B4-BE49-F238E27FC236}">
                <a16:creationId xmlns:a16="http://schemas.microsoft.com/office/drawing/2014/main" id="{7F15DDAF-8DE9-D2D0-6EFF-1F59228FC4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9748926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1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Title 1"/>
          <p:cNvSpPr>
            <a:spLocks noGrp="1"/>
          </p:cNvSpPr>
          <p:nvPr>
            <p:ph type="title"/>
          </p:nvPr>
        </p:nvSpPr>
        <p:spPr/>
        <p:txBody>
          <a:bodyPr/>
          <a:lstStyle/>
          <a:p>
            <a:pPr>
              <a:lnSpc>
                <a:spcPts val="4575"/>
              </a:lnSpc>
            </a:pPr>
            <a:r>
              <a:rPr lang="es-MX" dirty="0"/>
              <a:t>Conducción en Equipo</a:t>
            </a:r>
          </a:p>
        </p:txBody>
      </p:sp>
      <p:sp>
        <p:nvSpPr>
          <p:cNvPr id="294914" name="Content Placeholder 2"/>
          <p:cNvSpPr>
            <a:spLocks noGrp="1"/>
          </p:cNvSpPr>
          <p:nvPr>
            <p:ph idx="1"/>
          </p:nvPr>
        </p:nvSpPr>
        <p:spPr/>
        <p:txBody>
          <a:bodyPr/>
          <a:lstStyle/>
          <a:p>
            <a:pPr>
              <a:buFont typeface="Arial" charset="0"/>
              <a:buNone/>
            </a:pPr>
            <a:r>
              <a:rPr lang="es-MX" u="sng" dirty="0"/>
              <a:t>Temas</a:t>
            </a:r>
            <a:r>
              <a:rPr lang="es-MX" dirty="0"/>
              <a:t>:</a:t>
            </a:r>
          </a:p>
          <a:p>
            <a:r>
              <a:rPr lang="es-MX" dirty="0"/>
              <a:t>Ventajas y desventajas</a:t>
            </a:r>
          </a:p>
          <a:p>
            <a:r>
              <a:rPr lang="es-MX" dirty="0"/>
              <a:t>Reglas clave de EUA y Canadá de HDS respecto al camarote  para dormir</a:t>
            </a:r>
          </a:p>
          <a:p>
            <a:r>
              <a:rPr lang="es-MX" dirty="0"/>
              <a:t>Cumplimiento y uso seguro del camarote para dormir en la conducción en equipo</a:t>
            </a:r>
          </a:p>
          <a:p>
            <a:r>
              <a:rPr lang="es-MX" dirty="0"/>
              <a:t>Mejorar la conducción en equipo</a:t>
            </a:r>
          </a:p>
          <a:p>
            <a:pPr>
              <a:buFont typeface="Arial" charset="0"/>
              <a:buNone/>
            </a:pPr>
            <a:endParaRPr lang="es-MX" dirty="0"/>
          </a:p>
        </p:txBody>
      </p:sp>
      <p:pic>
        <p:nvPicPr>
          <p:cNvPr id="2" name="narration_05_21">
            <a:hlinkClick r:id="" action="ppaction://media"/>
            <a:extLst>
              <a:ext uri="{FF2B5EF4-FFF2-40B4-BE49-F238E27FC236}">
                <a16:creationId xmlns:a16="http://schemas.microsoft.com/office/drawing/2014/main" id="{A1077C28-89D9-6373-B863-06427E0FA8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17346039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Title 1"/>
          <p:cNvSpPr>
            <a:spLocks noGrp="1"/>
          </p:cNvSpPr>
          <p:nvPr>
            <p:ph type="title"/>
          </p:nvPr>
        </p:nvSpPr>
        <p:spPr/>
        <p:txBody>
          <a:bodyPr>
            <a:normAutofit/>
          </a:bodyPr>
          <a:lstStyle/>
          <a:p>
            <a:pPr>
              <a:lnSpc>
                <a:spcPts val="4575"/>
              </a:lnSpc>
            </a:pPr>
            <a:r>
              <a:rPr lang="es-MX" dirty="0"/>
              <a:t>Conducción en Equipo: Ventajas  </a:t>
            </a:r>
          </a:p>
        </p:txBody>
      </p:sp>
      <p:sp>
        <p:nvSpPr>
          <p:cNvPr id="296962" name="Content Placeholder 3"/>
          <p:cNvSpPr>
            <a:spLocks noGrp="1"/>
          </p:cNvSpPr>
          <p:nvPr>
            <p:ph idx="1"/>
          </p:nvPr>
        </p:nvSpPr>
        <p:spPr>
          <a:xfrm>
            <a:off x="457200" y="1600200"/>
            <a:ext cx="7086600" cy="5181600"/>
          </a:xfrm>
        </p:spPr>
        <p:txBody>
          <a:bodyPr>
            <a:normAutofit/>
          </a:bodyPr>
          <a:lstStyle/>
          <a:p>
            <a:r>
              <a:rPr lang="es-MX" sz="2800" dirty="0"/>
              <a:t>Los conductores se ayudan mutuamente a mantenerse despiertos</a:t>
            </a:r>
          </a:p>
          <a:p>
            <a:r>
              <a:rPr lang="es-MX" sz="2800" dirty="0"/>
              <a:t>Los conductores tienen más horas </a:t>
            </a:r>
          </a:p>
          <a:p>
            <a:pPr>
              <a:buNone/>
            </a:pPr>
            <a:r>
              <a:rPr lang="es-MX" sz="2800" dirty="0"/>
              <a:t>    de sueño</a:t>
            </a:r>
          </a:p>
          <a:p>
            <a:r>
              <a:rPr lang="es-MX" sz="2800" dirty="0"/>
              <a:t>Los conductores pueden descansar               cuando están cansados</a:t>
            </a:r>
          </a:p>
          <a:p>
            <a:r>
              <a:rPr lang="es-MX" sz="2800" dirty="0"/>
              <a:t>Reduce tiempo dedicado a la tarea</a:t>
            </a:r>
          </a:p>
          <a:p>
            <a:r>
              <a:rPr lang="es-MX" sz="2800" dirty="0"/>
              <a:t>Es menos probable que conductores            en equipo se “esfuercen así mismo al límite"</a:t>
            </a:r>
          </a:p>
          <a:p>
            <a:pPr>
              <a:buFont typeface="Arial" charset="0"/>
              <a:buNone/>
            </a:pPr>
            <a:endParaRPr lang="es-MX" dirty="0"/>
          </a:p>
        </p:txBody>
      </p:sp>
      <p:pic>
        <p:nvPicPr>
          <p:cNvPr id="296963" name="Picture 2"/>
          <p:cNvPicPr>
            <a:picLocks noChangeAspect="1" noChangeArrowheads="1"/>
          </p:cNvPicPr>
          <p:nvPr/>
        </p:nvPicPr>
        <p:blipFill>
          <a:blip r:embed="rId5" cstate="print"/>
          <a:srcRect/>
          <a:stretch>
            <a:fillRect/>
          </a:stretch>
        </p:blipFill>
        <p:spPr bwMode="auto">
          <a:xfrm>
            <a:off x="6629400" y="2286000"/>
            <a:ext cx="2035175" cy="3048000"/>
          </a:xfrm>
          <a:prstGeom prst="rect">
            <a:avLst/>
          </a:prstGeom>
          <a:noFill/>
          <a:ln w="9525">
            <a:noFill/>
            <a:miter lim="800000"/>
            <a:headEnd/>
            <a:tailEnd/>
          </a:ln>
        </p:spPr>
      </p:pic>
      <p:pic>
        <p:nvPicPr>
          <p:cNvPr id="2" name="narration_05_22">
            <a:hlinkClick r:id="" action="ppaction://media"/>
            <a:extLst>
              <a:ext uri="{FF2B5EF4-FFF2-40B4-BE49-F238E27FC236}">
                <a16:creationId xmlns:a16="http://schemas.microsoft.com/office/drawing/2014/main" id="{BD95B10C-67DA-9499-1849-E5DBD04F89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p:cNvSpPr>
            <a:spLocks noGrp="1"/>
          </p:cNvSpPr>
          <p:nvPr>
            <p:ph type="title"/>
          </p:nvPr>
        </p:nvSpPr>
        <p:spPr/>
        <p:txBody>
          <a:bodyPr>
            <a:normAutofit fontScale="90000"/>
          </a:bodyPr>
          <a:lstStyle/>
          <a:p>
            <a:pPr>
              <a:lnSpc>
                <a:spcPts val="4575"/>
              </a:lnSpc>
            </a:pPr>
            <a:r>
              <a:rPr lang="es-MX" dirty="0"/>
              <a:t>Conducción en Equipo: Desventajas </a:t>
            </a:r>
          </a:p>
        </p:txBody>
      </p:sp>
      <p:sp>
        <p:nvSpPr>
          <p:cNvPr id="299010" name="Content Placeholder 4"/>
          <p:cNvSpPr>
            <a:spLocks noGrp="1"/>
          </p:cNvSpPr>
          <p:nvPr>
            <p:ph idx="1"/>
          </p:nvPr>
        </p:nvSpPr>
        <p:spPr>
          <a:xfrm>
            <a:off x="457200" y="1600200"/>
            <a:ext cx="5791200" cy="4525963"/>
          </a:xfrm>
        </p:spPr>
        <p:txBody>
          <a:bodyPr>
            <a:normAutofit fontScale="92500" lnSpcReduction="10000"/>
          </a:bodyPr>
          <a:lstStyle/>
          <a:p>
            <a:r>
              <a:rPr lang="es-MX" dirty="0"/>
              <a:t>Calidad de sueño más baja en vehículos en movimiento</a:t>
            </a:r>
          </a:p>
          <a:p>
            <a:r>
              <a:rPr lang="es-MX" dirty="0"/>
              <a:t>El mayor uso de sueño fraccionado puede alterar los patrones de sueño</a:t>
            </a:r>
          </a:p>
          <a:p>
            <a:r>
              <a:rPr lang="es-MX" dirty="0"/>
              <a:t>Puede significar descansos más cortos cuando el vehículo está parado</a:t>
            </a:r>
          </a:p>
          <a:p>
            <a:r>
              <a:rPr lang="es-MX" dirty="0"/>
              <a:t>Puede significar una mayor fatiga al inicio del viaje</a:t>
            </a:r>
          </a:p>
        </p:txBody>
      </p:sp>
      <p:pic>
        <p:nvPicPr>
          <p:cNvPr id="299011" name="Picture 2"/>
          <p:cNvPicPr>
            <a:picLocks noChangeAspect="1" noChangeArrowheads="1"/>
          </p:cNvPicPr>
          <p:nvPr/>
        </p:nvPicPr>
        <p:blipFill>
          <a:blip r:embed="rId5" cstate="print"/>
          <a:srcRect/>
          <a:stretch>
            <a:fillRect/>
          </a:stretch>
        </p:blipFill>
        <p:spPr bwMode="auto">
          <a:xfrm>
            <a:off x="6604000" y="2514600"/>
            <a:ext cx="2035175" cy="3048000"/>
          </a:xfrm>
          <a:prstGeom prst="rect">
            <a:avLst/>
          </a:prstGeom>
          <a:noFill/>
          <a:ln w="9525">
            <a:noFill/>
            <a:miter lim="800000"/>
            <a:headEnd/>
            <a:tailEnd/>
          </a:ln>
        </p:spPr>
      </p:pic>
      <p:pic>
        <p:nvPicPr>
          <p:cNvPr id="2" name="narration_05_23">
            <a:hlinkClick r:id="" action="ppaction://media"/>
            <a:extLst>
              <a:ext uri="{FF2B5EF4-FFF2-40B4-BE49-F238E27FC236}">
                <a16:creationId xmlns:a16="http://schemas.microsoft.com/office/drawing/2014/main" id="{886403DB-A677-F9BB-4B38-C6F02E7548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Title 1"/>
          <p:cNvSpPr>
            <a:spLocks noGrp="1"/>
          </p:cNvSpPr>
          <p:nvPr>
            <p:ph type="title"/>
          </p:nvPr>
        </p:nvSpPr>
        <p:spPr/>
        <p:txBody>
          <a:bodyPr>
            <a:normAutofit fontScale="90000"/>
          </a:bodyPr>
          <a:lstStyle/>
          <a:p>
            <a:pPr>
              <a:lnSpc>
                <a:spcPts val="4575"/>
              </a:lnSpc>
            </a:pPr>
            <a:r>
              <a:rPr lang="es-ES" dirty="0"/>
              <a:t>Reglas Clave del Camarote para Dormir de EUA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37162468"/>
              </p:ext>
            </p:extLst>
          </p:nvPr>
        </p:nvGraphicFramePr>
        <p:xfrm>
          <a:off x="457200" y="1600200"/>
          <a:ext cx="8229600" cy="478536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4191000">
                <a:tc>
                  <a:txBody>
                    <a:bodyPr/>
                    <a:lstStyle/>
                    <a:p>
                      <a:r>
                        <a:rPr lang="es-ES" sz="2800" b="1" u="sng" dirty="0"/>
                        <a:t>Camiones: </a:t>
                      </a:r>
                      <a:r>
                        <a:rPr lang="es-ES" sz="2800" b="1" u="none" dirty="0"/>
                        <a:t>Los conductores que utilicen la disposición del camarote para dormir deben pasar al menos 8 horas consecutivas en el camarote, más 2 horas consecutivas separadas ya sea en el camarote, sin laborar, o cualquier combinación de las dos.</a:t>
                      </a:r>
                      <a:r>
                        <a:rPr lang="en-US" sz="2800" b="1" dirty="0"/>
                        <a:t> </a:t>
                      </a:r>
                    </a:p>
                  </a:txBody>
                  <a:tcPr marL="85874" marR="85874"/>
                </a:tc>
                <a:tc>
                  <a:txBody>
                    <a:bodyPr/>
                    <a:lstStyle/>
                    <a:p>
                      <a:r>
                        <a:rPr lang="es-ES" sz="2800" b="1" u="sng" dirty="0"/>
                        <a:t>Autobuses: </a:t>
                      </a:r>
                      <a:r>
                        <a:rPr lang="es-ES" sz="2800" b="1" u="none" dirty="0"/>
                        <a:t>Los conductores que utilicen un camarote deben permanecer al menos 8 horas en el camarote y pueden dividir el tiempo del camarote en dos períodos, siempre que ninguno sea inferior a 2 horas</a:t>
                      </a:r>
                      <a:r>
                        <a:rPr lang="en-US" sz="2800" b="1" dirty="0"/>
                        <a:t>. </a:t>
                      </a:r>
                    </a:p>
                  </a:txBody>
                  <a:tcPr marL="85874" marR="85874"/>
                </a:tc>
                <a:extLst>
                  <a:ext uri="{0D108BD9-81ED-4DB2-BD59-A6C34878D82A}">
                    <a16:rowId xmlns:a16="http://schemas.microsoft.com/office/drawing/2014/main" val="10000"/>
                  </a:ext>
                </a:extLst>
              </a:tr>
            </a:tbl>
          </a:graphicData>
        </a:graphic>
      </p:graphicFrame>
      <p:pic>
        <p:nvPicPr>
          <p:cNvPr id="2" name="narration_05_24">
            <a:hlinkClick r:id="" action="ppaction://media"/>
            <a:extLst>
              <a:ext uri="{FF2B5EF4-FFF2-40B4-BE49-F238E27FC236}">
                <a16:creationId xmlns:a16="http://schemas.microsoft.com/office/drawing/2014/main" id="{721DABA9-D6D9-B1FF-F2D8-143110322F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Reto y Responsabilidad</a:t>
            </a:r>
          </a:p>
        </p:txBody>
      </p:sp>
      <p:sp>
        <p:nvSpPr>
          <p:cNvPr id="3" name="Content Placeholder 2"/>
          <p:cNvSpPr>
            <a:spLocks noGrp="1"/>
          </p:cNvSpPr>
          <p:nvPr>
            <p:ph idx="1"/>
          </p:nvPr>
        </p:nvSpPr>
        <p:spPr>
          <a:xfrm>
            <a:off x="457200" y="1600200"/>
            <a:ext cx="5688215" cy="4525963"/>
          </a:xfrm>
        </p:spPr>
        <p:txBody>
          <a:bodyPr>
            <a:normAutofit fontScale="92500" lnSpcReduction="20000"/>
          </a:bodyPr>
          <a:lstStyle/>
          <a:p>
            <a:pPr lvl="0"/>
            <a:r>
              <a:rPr lang="es-MX" dirty="0"/>
              <a:t>Conducir un vehículo de autotransporte es un trabajo exigente bajo condiciones a menudo difíciles </a:t>
            </a:r>
          </a:p>
          <a:p>
            <a:pPr lvl="0"/>
            <a:r>
              <a:rPr lang="es-MX" dirty="0"/>
              <a:t>Cada conductor tiene la responsabilidad personal de administrar inteligentemente su propio sueño, su salud y  su estilo de vida </a:t>
            </a:r>
          </a:p>
          <a:p>
            <a:pPr lvl="0"/>
            <a:r>
              <a:rPr lang="es-MX" b="1" dirty="0"/>
              <a:t>Higiene del sueño ≈ auto-administración</a:t>
            </a:r>
            <a:r>
              <a:rPr lang="es-MX" dirty="0"/>
              <a:t>. </a:t>
            </a:r>
            <a:endParaRPr lang="es-MX" sz="2400" dirty="0"/>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981200"/>
            <a:ext cx="2668587" cy="3998166"/>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1_14">
            <a:hlinkClick r:id="" action="ppaction://media"/>
            <a:extLst>
              <a:ext uri="{FF2B5EF4-FFF2-40B4-BE49-F238E27FC236}">
                <a16:creationId xmlns:a16="http://schemas.microsoft.com/office/drawing/2014/main" id="{4A1B5CC9-935E-9284-38D5-E01C7EF0B2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9436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4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normAutofit fontScale="90000"/>
          </a:bodyPr>
          <a:lstStyle/>
          <a:p>
            <a:pPr>
              <a:lnSpc>
                <a:spcPts val="4575"/>
              </a:lnSpc>
            </a:pPr>
            <a:r>
              <a:rPr lang="es-MX" dirty="0"/>
              <a:t>Reglas Clave del Camarote para Dormir Canadienses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15592197"/>
              </p:ext>
            </p:extLst>
          </p:nvPr>
        </p:nvGraphicFramePr>
        <p:xfrm>
          <a:off x="381000" y="1600200"/>
          <a:ext cx="8382000" cy="4846320"/>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3079630">
                <a:tc>
                  <a:txBody>
                    <a:bodyPr/>
                    <a:lstStyle/>
                    <a:p>
                      <a:r>
                        <a:rPr lang="es-MX" sz="2400" b="1" u="sng" noProof="0" dirty="0"/>
                        <a:t>Conductores</a:t>
                      </a:r>
                      <a:r>
                        <a:rPr lang="es-MX" sz="2400" b="1" u="sng" dirty="0"/>
                        <a:t> en solitario (camión o autobús)</a:t>
                      </a:r>
                      <a:r>
                        <a:rPr lang="es-MX" sz="2400" b="1" dirty="0"/>
                        <a:t>:  Conductores en solitario pueden dividir sus 10 horas sin laborar en no más de 2 períodos siempre que:</a:t>
                      </a:r>
                    </a:p>
                    <a:p>
                      <a:r>
                        <a:rPr lang="es-MX" sz="2400" b="1" i="0" kern="1200" baseline="0" dirty="0">
                          <a:solidFill>
                            <a:schemeClr val="bg1"/>
                          </a:solidFill>
                          <a:latin typeface="+mn-lt"/>
                          <a:ea typeface="+mn-ea"/>
                          <a:cs typeface="+mn-cs"/>
                        </a:rPr>
                        <a:t>(a) ningún período en el camarote para dormir sea inferior a 2 horas;</a:t>
                      </a:r>
                    </a:p>
                    <a:p>
                      <a:r>
                        <a:rPr lang="es-MX" sz="2400" b="1" i="0" kern="1200" baseline="0" dirty="0">
                          <a:solidFill>
                            <a:schemeClr val="bg1"/>
                          </a:solidFill>
                          <a:latin typeface="+mn-lt"/>
                          <a:ea typeface="+mn-ea"/>
                          <a:cs typeface="+mn-cs"/>
                        </a:rPr>
                        <a:t>(b) el total de los 2 períodos en el camarote sea de al menos 10 horas.</a:t>
                      </a:r>
                      <a:endParaRPr lang="es-MX" sz="2400" b="1" i="0" dirty="0">
                        <a:solidFill>
                          <a:schemeClr val="bg1"/>
                        </a:solidFill>
                      </a:endParaRPr>
                    </a:p>
                  </a:txBody>
                  <a:tcPr marL="87394" marR="87394">
                    <a:solidFill>
                      <a:srgbClr val="AF3E1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2400" b="1" u="sng" dirty="0"/>
                        <a:t>Conductores en Equipo (camión o autobús): </a:t>
                      </a:r>
                      <a:r>
                        <a:rPr lang="es-MX" sz="2400" b="1" u="none" dirty="0"/>
                        <a:t>los conductores en equipo pueden dividir sus 10 horas sin laborar pasando 2 períodos en el camarote para obtener al menos 8 o esas horas, siempre que:</a:t>
                      </a:r>
                    </a:p>
                    <a:p>
                      <a:pPr marL="0" marR="0" indent="0" algn="l" defTabSz="914400" rtl="0" eaLnBrk="1" fontAlgn="auto" latinLnBrk="0" hangingPunct="1">
                        <a:lnSpc>
                          <a:spcPct val="100000"/>
                        </a:lnSpc>
                        <a:spcBef>
                          <a:spcPts val="0"/>
                        </a:spcBef>
                        <a:spcAft>
                          <a:spcPts val="0"/>
                        </a:spcAft>
                        <a:buClrTx/>
                        <a:buSzTx/>
                        <a:buFontTx/>
                        <a:buAutoNum type="alphaLcParenBoth"/>
                        <a:tabLst/>
                        <a:defRPr/>
                      </a:pPr>
                      <a:r>
                        <a:rPr lang="es-MX" sz="2400" b="1" u="none" dirty="0"/>
                        <a:t> ningún período en el camarote sea inferior a 4 horas;</a:t>
                      </a:r>
                    </a:p>
                    <a:p>
                      <a:pPr marL="0" marR="0" indent="0" algn="l" defTabSz="914400" rtl="0" eaLnBrk="1" fontAlgn="auto" latinLnBrk="0" hangingPunct="1">
                        <a:lnSpc>
                          <a:spcPct val="100000"/>
                        </a:lnSpc>
                        <a:spcBef>
                          <a:spcPts val="0"/>
                        </a:spcBef>
                        <a:spcAft>
                          <a:spcPts val="0"/>
                        </a:spcAft>
                        <a:buClrTx/>
                        <a:buSzTx/>
                        <a:buFontTx/>
                        <a:buAutoNum type="alphaLcParenBoth"/>
                        <a:tabLst/>
                        <a:defRPr/>
                      </a:pPr>
                      <a:r>
                        <a:rPr lang="es-MX" sz="2400" b="1" u="none" dirty="0"/>
                        <a:t> el total de los 2 períodos en el camarote sea al menos 8 horas</a:t>
                      </a:r>
                      <a:r>
                        <a:rPr lang="es-MX" sz="2400" b="1" i="0" u="none" kern="1200" baseline="0" dirty="0">
                          <a:solidFill>
                            <a:schemeClr val="bg1"/>
                          </a:solidFill>
                          <a:latin typeface="+mn-lt"/>
                          <a:ea typeface="+mn-ea"/>
                          <a:cs typeface="+mn-cs"/>
                        </a:rPr>
                        <a:t>.</a:t>
                      </a:r>
                      <a:endParaRPr lang="es-MX" sz="2400" b="1" i="0" u="none" dirty="0">
                        <a:solidFill>
                          <a:schemeClr val="bg1"/>
                        </a:solidFill>
                      </a:endParaRPr>
                    </a:p>
                    <a:p>
                      <a:endParaRPr lang="es-MX" sz="2400" b="1" dirty="0"/>
                    </a:p>
                  </a:txBody>
                  <a:tcPr marL="87394" marR="87394"/>
                </a:tc>
                <a:extLst>
                  <a:ext uri="{0D108BD9-81ED-4DB2-BD59-A6C34878D82A}">
                    <a16:rowId xmlns:a16="http://schemas.microsoft.com/office/drawing/2014/main" val="10000"/>
                  </a:ext>
                </a:extLst>
              </a:tr>
            </a:tbl>
          </a:graphicData>
        </a:graphic>
      </p:graphicFrame>
      <p:pic>
        <p:nvPicPr>
          <p:cNvPr id="2" name="narration_05_25">
            <a:hlinkClick r:id="" action="ppaction://media"/>
            <a:extLst>
              <a:ext uri="{FF2B5EF4-FFF2-40B4-BE49-F238E27FC236}">
                <a16:creationId xmlns:a16="http://schemas.microsoft.com/office/drawing/2014/main" id="{BF7E89CA-7A39-7E57-09D1-E2761AEBA5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s-MX" sz="4900" dirty="0"/>
              <a:t>Cumplimiento y Uso Seguro del Camarote</a:t>
            </a:r>
            <a:endParaRPr lang="es-MX" dirty="0"/>
          </a:p>
        </p:txBody>
      </p:sp>
      <p:sp>
        <p:nvSpPr>
          <p:cNvPr id="305154" name="Content Placeholder 2"/>
          <p:cNvSpPr>
            <a:spLocks noGrp="1"/>
          </p:cNvSpPr>
          <p:nvPr>
            <p:ph idx="1"/>
          </p:nvPr>
        </p:nvSpPr>
        <p:spPr/>
        <p:txBody>
          <a:bodyPr>
            <a:normAutofit fontScale="92500" lnSpcReduction="20000"/>
          </a:bodyPr>
          <a:lstStyle/>
          <a:p>
            <a:r>
              <a:rPr lang="es-MX" dirty="0"/>
              <a:t>Planee los períodos en el camarote con antelación para que cumplan y sean benéficos</a:t>
            </a:r>
          </a:p>
          <a:p>
            <a:r>
              <a:rPr lang="es-MX" dirty="0"/>
              <a:t>Cuando sea posible, duerma durante períodos de valles circadianos</a:t>
            </a:r>
          </a:p>
          <a:p>
            <a:r>
              <a:rPr lang="es-MX" dirty="0"/>
              <a:t>Evite tanto la cafeína como la actividad vigorosa en horas previas a los descansos</a:t>
            </a:r>
          </a:p>
          <a:p>
            <a:r>
              <a:rPr lang="es-MX" dirty="0"/>
              <a:t>Mantenga el camarote totalmente oscuro o use antifaz</a:t>
            </a:r>
          </a:p>
          <a:p>
            <a:r>
              <a:rPr lang="es-MX" dirty="0"/>
              <a:t>No conduzca inmediatamente después de despertar</a:t>
            </a:r>
          </a:p>
        </p:txBody>
      </p:sp>
      <p:pic>
        <p:nvPicPr>
          <p:cNvPr id="3" name="narration_05_26">
            <a:hlinkClick r:id="" action="ppaction://media"/>
            <a:extLst>
              <a:ext uri="{FF2B5EF4-FFF2-40B4-BE49-F238E27FC236}">
                <a16:creationId xmlns:a16="http://schemas.microsoft.com/office/drawing/2014/main" id="{DC636154-0CD3-C91F-F008-1A4581DA61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Title 1"/>
          <p:cNvSpPr>
            <a:spLocks noGrp="1"/>
          </p:cNvSpPr>
          <p:nvPr>
            <p:ph type="title"/>
          </p:nvPr>
        </p:nvSpPr>
        <p:spPr/>
        <p:txBody>
          <a:bodyPr>
            <a:normAutofit/>
          </a:bodyPr>
          <a:lstStyle/>
          <a:p>
            <a:pPr>
              <a:lnSpc>
                <a:spcPts val="4575"/>
              </a:lnSpc>
            </a:pPr>
            <a:r>
              <a:rPr lang="es-ES" dirty="0"/>
              <a:t>Mejore la Conducción en Equipo</a:t>
            </a:r>
            <a:endParaRPr lang="en-US" dirty="0"/>
          </a:p>
        </p:txBody>
      </p:sp>
      <p:sp>
        <p:nvSpPr>
          <p:cNvPr id="3" name="Content Placeholder 2"/>
          <p:cNvSpPr>
            <a:spLocks noGrp="1"/>
          </p:cNvSpPr>
          <p:nvPr>
            <p:ph idx="1"/>
          </p:nvPr>
        </p:nvSpPr>
        <p:spPr>
          <a:xfrm>
            <a:off x="457200" y="1600200"/>
            <a:ext cx="5105400" cy="4525963"/>
          </a:xfrm>
        </p:spPr>
        <p:txBody>
          <a:bodyPr rtlCol="0">
            <a:normAutofit fontScale="92500" lnSpcReduction="20000"/>
          </a:bodyPr>
          <a:lstStyle/>
          <a:p>
            <a:pPr>
              <a:defRPr/>
            </a:pPr>
            <a:r>
              <a:rPr lang="es-ES" dirty="0"/>
              <a:t>¡La conducción en equipo es una sociedad!</a:t>
            </a:r>
          </a:p>
          <a:p>
            <a:pPr>
              <a:defRPr/>
            </a:pPr>
            <a:r>
              <a:rPr lang="es-ES" dirty="0"/>
              <a:t>Para dormir bien, cada conductor debe tener plena confianza en el otro</a:t>
            </a:r>
            <a:endParaRPr lang="en-US" dirty="0"/>
          </a:p>
          <a:p>
            <a:pPr>
              <a:defRPr/>
            </a:pPr>
            <a:r>
              <a:rPr lang="es-ES" dirty="0"/>
              <a:t>El conductor debe esforzarse por ser “operador tranquilo</a:t>
            </a:r>
            <a:r>
              <a:rPr lang="en-US" dirty="0"/>
              <a:t>”</a:t>
            </a:r>
          </a:p>
          <a:p>
            <a:pPr>
              <a:defRPr/>
            </a:pPr>
            <a:r>
              <a:rPr lang="es-ES" dirty="0"/>
              <a:t>Póngase de acuerdo sobre un plan para dormir y descansar que satisfaga las necesidades de cada conductor</a:t>
            </a:r>
            <a:endParaRPr lang="en-US" dirty="0"/>
          </a:p>
        </p:txBody>
      </p:sp>
      <p:pic>
        <p:nvPicPr>
          <p:cNvPr id="307203" name="Picture 2"/>
          <p:cNvPicPr>
            <a:picLocks noChangeAspect="1" noChangeArrowheads="1"/>
          </p:cNvPicPr>
          <p:nvPr/>
        </p:nvPicPr>
        <p:blipFill>
          <a:blip r:embed="rId5" cstate="print"/>
          <a:srcRect/>
          <a:stretch>
            <a:fillRect/>
          </a:stretch>
        </p:blipFill>
        <p:spPr bwMode="auto">
          <a:xfrm>
            <a:off x="6269038" y="2205038"/>
            <a:ext cx="2189162" cy="3281362"/>
          </a:xfrm>
          <a:prstGeom prst="rect">
            <a:avLst/>
          </a:prstGeom>
          <a:noFill/>
          <a:ln w="9525">
            <a:noFill/>
            <a:miter lim="800000"/>
            <a:headEnd/>
            <a:tailEnd/>
          </a:ln>
        </p:spPr>
      </p:pic>
      <p:pic>
        <p:nvPicPr>
          <p:cNvPr id="2" name="narration_05_27">
            <a:hlinkClick r:id="" action="ppaction://media"/>
            <a:extLst>
              <a:ext uri="{FF2B5EF4-FFF2-40B4-BE49-F238E27FC236}">
                <a16:creationId xmlns:a16="http://schemas.microsoft.com/office/drawing/2014/main" id="{789EDB8B-9193-976D-4F9B-4BFCC19F52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4"/>
          <p:cNvSpPr>
            <a:spLocks noGrp="1"/>
          </p:cNvSpPr>
          <p:nvPr>
            <p:ph type="title"/>
          </p:nvPr>
        </p:nvSpPr>
        <p:spPr/>
        <p:txBody>
          <a:bodyPr/>
          <a:lstStyle/>
          <a:p>
            <a:pPr>
              <a:lnSpc>
                <a:spcPts val="4575"/>
              </a:lnSpc>
            </a:pPr>
            <a:r>
              <a:rPr lang="es-MX" dirty="0">
                <a:latin typeface="Arial" pitchFamily="34" charset="0"/>
                <a:cs typeface="Arial" pitchFamily="34" charset="0"/>
              </a:rPr>
              <a:t>Cuestionario de Lección 4</a:t>
            </a:r>
            <a:endParaRPr lang="es-MX" dirty="0"/>
          </a:p>
        </p:txBody>
      </p:sp>
      <p:sp>
        <p:nvSpPr>
          <p:cNvPr id="3" name="Content Placeholder 2"/>
          <p:cNvSpPr>
            <a:spLocks noGrp="1"/>
          </p:cNvSpPr>
          <p:nvPr>
            <p:ph idx="1"/>
          </p:nvPr>
        </p:nvSpPr>
        <p:spPr/>
        <p:txBody>
          <a:bodyPr rtlCol="0">
            <a:normAutofit/>
          </a:bodyPr>
          <a:lstStyle/>
          <a:p>
            <a:pPr marL="514350" indent="-514350" fontAlgn="auto">
              <a:spcAft>
                <a:spcPts val="0"/>
              </a:spcAft>
              <a:buNone/>
              <a:defRPr/>
            </a:pPr>
            <a:r>
              <a:rPr lang="es-MX" dirty="0"/>
              <a:t>1) ¿Cuál sería una buena estrategia “para relajarse" antes de ir a la cama?</a:t>
            </a:r>
          </a:p>
          <a:p>
            <a:pPr marL="514350" indent="-514350" fontAlgn="auto">
              <a:spcAft>
                <a:spcPts val="0"/>
              </a:spcAft>
              <a:buFont typeface="+mj-lt"/>
              <a:buAutoNum type="alphaLcParenR"/>
              <a:defRPr/>
            </a:pPr>
            <a:r>
              <a:rPr lang="es-MX" dirty="0"/>
              <a:t>Ir a dar una caminata enérgica</a:t>
            </a:r>
          </a:p>
          <a:p>
            <a:pPr marL="514350" indent="-514350" fontAlgn="auto">
              <a:spcAft>
                <a:spcPts val="0"/>
              </a:spcAft>
              <a:buFont typeface="+mj-lt"/>
              <a:buAutoNum type="alphaLcParenR"/>
              <a:defRPr/>
            </a:pPr>
            <a:r>
              <a:rPr lang="es-MX" dirty="0"/>
              <a:t>Bajar las luces</a:t>
            </a:r>
          </a:p>
          <a:p>
            <a:pPr marL="514350" indent="-514350" fontAlgn="auto">
              <a:spcAft>
                <a:spcPts val="0"/>
              </a:spcAft>
              <a:buFont typeface="+mj-lt"/>
              <a:buAutoNum type="alphaLcParenR"/>
              <a:defRPr/>
            </a:pPr>
            <a:r>
              <a:rPr lang="es-MX" dirty="0"/>
              <a:t>Ambas a y b</a:t>
            </a:r>
          </a:p>
          <a:p>
            <a:pPr marL="514350" indent="-514350" fontAlgn="auto">
              <a:spcAft>
                <a:spcPts val="0"/>
              </a:spcAft>
              <a:buFont typeface="+mj-lt"/>
              <a:buAutoNum type="alphaLcParenR"/>
              <a:defRPr/>
            </a:pPr>
            <a:r>
              <a:rPr lang="es-MX" dirty="0"/>
              <a:t>Ni a ni b</a:t>
            </a:r>
          </a:p>
        </p:txBody>
      </p:sp>
    </p:spTree>
  </p:cSld>
  <p:clrMapOvr>
    <a:masterClrMapping/>
  </p:clrMapOvr>
  <p:transition spd="slow">
    <p:wip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4"/>
          <p:cNvSpPr>
            <a:spLocks noGrp="1"/>
          </p:cNvSpPr>
          <p:nvPr>
            <p:ph type="title"/>
          </p:nvPr>
        </p:nvSpPr>
        <p:spPr/>
        <p:txBody>
          <a:bodyPr/>
          <a:lstStyle/>
          <a:p>
            <a:pPr>
              <a:lnSpc>
                <a:spcPts val="4575"/>
              </a:lnSpc>
            </a:pPr>
            <a:r>
              <a:rPr lang="en-US" dirty="0">
                <a:latin typeface="Arial" pitchFamily="34" charset="0"/>
                <a:cs typeface="Arial" pitchFamily="34" charset="0"/>
              </a:rPr>
              <a:t>Cuestionario de Lección 4</a:t>
            </a:r>
            <a:endParaRPr lang="en-US" dirty="0"/>
          </a:p>
        </p:txBody>
      </p:sp>
      <p:sp>
        <p:nvSpPr>
          <p:cNvPr id="3" name="Content Placeholder 2"/>
          <p:cNvSpPr>
            <a:spLocks noGrp="1"/>
          </p:cNvSpPr>
          <p:nvPr>
            <p:ph idx="1"/>
          </p:nvPr>
        </p:nvSpPr>
        <p:spPr/>
        <p:txBody>
          <a:bodyPr rtlCol="0">
            <a:normAutofit/>
          </a:bodyPr>
          <a:lstStyle/>
          <a:p>
            <a:pPr marL="514350" indent="-514350" fontAlgn="auto">
              <a:spcAft>
                <a:spcPts val="0"/>
              </a:spcAft>
              <a:buNone/>
              <a:defRPr/>
            </a:pPr>
            <a:r>
              <a:rPr lang="es-MX" dirty="0"/>
              <a:t>2)	De los siguientes, el mejor momento para tomar una siesta de dos horas en el camarote probablemente sería:</a:t>
            </a:r>
          </a:p>
          <a:p>
            <a:pPr marL="914400" lvl="1" indent="-514350" fontAlgn="auto">
              <a:spcAft>
                <a:spcPts val="0"/>
              </a:spcAft>
              <a:buFont typeface="+mj-lt"/>
              <a:buAutoNum type="alphaLcParenR"/>
              <a:defRPr/>
            </a:pPr>
            <a:r>
              <a:rPr lang="es-MX" dirty="0"/>
              <a:t>Temprano en la madrugada (3:00 a 5:00am)</a:t>
            </a:r>
          </a:p>
          <a:p>
            <a:pPr marL="914400" lvl="1" indent="-514350" fontAlgn="auto">
              <a:spcAft>
                <a:spcPts val="0"/>
              </a:spcAft>
              <a:buFont typeface="+mj-lt"/>
              <a:buAutoNum type="alphaLcParenR"/>
              <a:defRPr/>
            </a:pPr>
            <a:r>
              <a:rPr lang="es-MX" dirty="0"/>
              <a:t>En la mañana (8:00 a 10:00am)</a:t>
            </a:r>
          </a:p>
          <a:p>
            <a:pPr marL="914400" lvl="1" indent="-514350" fontAlgn="auto">
              <a:spcAft>
                <a:spcPts val="0"/>
              </a:spcAft>
              <a:buFont typeface="+mj-lt"/>
              <a:buAutoNum type="alphaLcParenR"/>
              <a:defRPr/>
            </a:pPr>
            <a:r>
              <a:rPr lang="es-MX" dirty="0"/>
              <a:t>A media mañana (10:00 al medio día)</a:t>
            </a:r>
          </a:p>
          <a:p>
            <a:pPr marL="914400" lvl="1" indent="-514350" fontAlgn="auto">
              <a:spcAft>
                <a:spcPts val="0"/>
              </a:spcAft>
              <a:buFont typeface="+mj-lt"/>
              <a:buAutoNum type="alphaLcParenR"/>
              <a:defRPr/>
            </a:pPr>
            <a:r>
              <a:rPr lang="es-MX" dirty="0"/>
              <a:t>Por la tarde /noche (6:00 a 8:00pm)</a:t>
            </a:r>
          </a:p>
          <a:p>
            <a:pPr fontAlgn="auto">
              <a:spcAft>
                <a:spcPts val="0"/>
              </a:spcAft>
              <a:buFont typeface="Arial" pitchFamily="34" charset="0"/>
              <a:buChar char="•"/>
              <a:defRPr/>
            </a:pPr>
            <a:endParaRPr lang="es-MX" dirty="0"/>
          </a:p>
        </p:txBody>
      </p:sp>
    </p:spTree>
    <p:extLst>
      <p:ext uri="{BB962C8B-B14F-4D97-AF65-F5344CB8AC3E}">
        <p14:creationId xmlns:p14="http://schemas.microsoft.com/office/powerpoint/2010/main" val="116314486"/>
      </p:ext>
    </p:extLst>
  </p:cSld>
  <p:clrMapOvr>
    <a:masterClrMapping/>
  </p:clrMapOvr>
  <p:transition spd="slow">
    <p:wip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Title 4"/>
          <p:cNvSpPr>
            <a:spLocks noGrp="1"/>
          </p:cNvSpPr>
          <p:nvPr>
            <p:ph type="title"/>
          </p:nvPr>
        </p:nvSpPr>
        <p:spPr/>
        <p:txBody>
          <a:bodyPr/>
          <a:lstStyle/>
          <a:p>
            <a:pPr>
              <a:lnSpc>
                <a:spcPts val="4575"/>
              </a:lnSpc>
            </a:pPr>
            <a:r>
              <a:rPr lang="es-MX" dirty="0">
                <a:latin typeface="Arial" pitchFamily="34" charset="0"/>
                <a:cs typeface="Arial" pitchFamily="34" charset="0"/>
              </a:rPr>
              <a:t>Cuestionario de Lección 4</a:t>
            </a:r>
            <a:endParaRPr lang="es-MX" dirty="0"/>
          </a:p>
        </p:txBody>
      </p:sp>
      <p:sp>
        <p:nvSpPr>
          <p:cNvPr id="3" name="Content Placeholder 2"/>
          <p:cNvSpPr>
            <a:spLocks noGrp="1"/>
          </p:cNvSpPr>
          <p:nvPr>
            <p:ph idx="1"/>
          </p:nvPr>
        </p:nvSpPr>
        <p:spPr/>
        <p:txBody>
          <a:bodyPr rtlCol="0">
            <a:normAutofit/>
          </a:bodyPr>
          <a:lstStyle/>
          <a:p>
            <a:pPr marL="514350" indent="-514350" fontAlgn="auto">
              <a:spcAft>
                <a:spcPts val="0"/>
              </a:spcAft>
              <a:buNone/>
              <a:defRPr/>
            </a:pPr>
            <a:r>
              <a:rPr lang="es-MX" dirty="0"/>
              <a:t>3)	Sam trabaja 12 horas, seguido de 10 horas sin laborar durante cuatro días seguidos. Diríamos que Sam tiene:</a:t>
            </a:r>
          </a:p>
          <a:p>
            <a:pPr marL="914400" lvl="1" indent="-514350" fontAlgn="auto">
              <a:spcAft>
                <a:spcPts val="0"/>
              </a:spcAft>
              <a:buFont typeface="+mj-lt"/>
              <a:buAutoNum type="alphaLcParenR"/>
              <a:defRPr/>
            </a:pPr>
            <a:r>
              <a:rPr lang="es-MX" dirty="0"/>
              <a:t>Una enfermedad del sueño</a:t>
            </a:r>
          </a:p>
          <a:p>
            <a:pPr marL="914400" lvl="1" indent="-514350" fontAlgn="auto">
              <a:spcAft>
                <a:spcPts val="0"/>
              </a:spcAft>
              <a:buFont typeface="+mj-lt"/>
              <a:buAutoNum type="alphaLcParenR"/>
              <a:defRPr/>
            </a:pPr>
            <a:r>
              <a:rPr lang="es-MX" dirty="0"/>
              <a:t>Un horario regular de 24 horas</a:t>
            </a:r>
          </a:p>
          <a:p>
            <a:pPr marL="914400" lvl="1" indent="-514350" fontAlgn="auto">
              <a:spcAft>
                <a:spcPts val="0"/>
              </a:spcAft>
              <a:buFont typeface="+mj-lt"/>
              <a:buAutoNum type="alphaLcParenR"/>
              <a:defRPr/>
            </a:pPr>
            <a:r>
              <a:rPr lang="es-MX" dirty="0"/>
              <a:t>Una rotación de horario hacia delante</a:t>
            </a:r>
          </a:p>
          <a:p>
            <a:pPr marL="914400" lvl="1" indent="-514350" fontAlgn="auto">
              <a:spcAft>
                <a:spcPts val="0"/>
              </a:spcAft>
              <a:buFont typeface="+mj-lt"/>
              <a:buAutoNum type="alphaLcParenR"/>
              <a:defRPr/>
            </a:pPr>
            <a:r>
              <a:rPr lang="es-MX" dirty="0"/>
              <a:t>Una rotación de horario hacia atrás</a:t>
            </a:r>
          </a:p>
          <a:p>
            <a:pPr marL="914400" lvl="1" indent="-514350" fontAlgn="auto">
              <a:spcAft>
                <a:spcPts val="0"/>
              </a:spcAft>
              <a:buFont typeface="+mj-lt"/>
              <a:buAutoNum type="alphaLcParenR"/>
              <a:defRPr/>
            </a:pPr>
            <a:endParaRPr lang="es-MX" dirty="0"/>
          </a:p>
          <a:p>
            <a:pPr fontAlgn="auto">
              <a:spcAft>
                <a:spcPts val="0"/>
              </a:spcAft>
              <a:buFont typeface="Arial" pitchFamily="34" charset="0"/>
              <a:buChar char="•"/>
              <a:defRPr/>
            </a:pPr>
            <a:endParaRPr lang="es-MX" dirty="0"/>
          </a:p>
        </p:txBody>
      </p:sp>
    </p:spTree>
  </p:cSld>
  <p:clrMapOvr>
    <a:masterClrMapping/>
  </p:clrMapOvr>
  <p:transition spd="slow">
    <p:wip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Title 4"/>
          <p:cNvSpPr>
            <a:spLocks noGrp="1"/>
          </p:cNvSpPr>
          <p:nvPr>
            <p:ph type="title"/>
          </p:nvPr>
        </p:nvSpPr>
        <p:spPr/>
        <p:txBody>
          <a:bodyPr/>
          <a:lstStyle/>
          <a:p>
            <a:pPr>
              <a:lnSpc>
                <a:spcPts val="4575"/>
              </a:lnSpc>
            </a:pPr>
            <a:r>
              <a:rPr lang="en-US" dirty="0">
                <a:latin typeface="Arial" pitchFamily="34" charset="0"/>
                <a:cs typeface="Arial" pitchFamily="34" charset="0"/>
              </a:rPr>
              <a:t>Cuestionario de Lección 4</a:t>
            </a:r>
            <a:endParaRPr lang="en-US" dirty="0"/>
          </a:p>
        </p:txBody>
      </p:sp>
      <p:sp>
        <p:nvSpPr>
          <p:cNvPr id="3" name="Content Placeholder 2"/>
          <p:cNvSpPr>
            <a:spLocks noGrp="1"/>
          </p:cNvSpPr>
          <p:nvPr>
            <p:ph idx="1"/>
          </p:nvPr>
        </p:nvSpPr>
        <p:spPr/>
        <p:txBody>
          <a:bodyPr rtlCol="0">
            <a:normAutofit lnSpcReduction="10000"/>
          </a:bodyPr>
          <a:lstStyle/>
          <a:p>
            <a:pPr marL="514350" indent="-514350" fontAlgn="auto">
              <a:spcAft>
                <a:spcPts val="0"/>
              </a:spcAft>
              <a:buFont typeface="+mj-lt"/>
              <a:buAutoNum type="arabicParenR" startAt="4"/>
              <a:defRPr/>
            </a:pPr>
            <a:r>
              <a:rPr lang="es-ES" dirty="0"/>
              <a:t>Entre las ventajas importantes de las reglas de las HDS está</a:t>
            </a:r>
            <a:r>
              <a:rPr lang="en-US" dirty="0"/>
              <a:t>:</a:t>
            </a:r>
          </a:p>
          <a:p>
            <a:pPr marL="914400" lvl="1" indent="-514350" fontAlgn="auto">
              <a:spcAft>
                <a:spcPts val="0"/>
              </a:spcAft>
              <a:buFont typeface="+mj-lt"/>
              <a:buAutoNum type="alphaLcParenR"/>
              <a:defRPr/>
            </a:pPr>
            <a:r>
              <a:rPr lang="es-ES" dirty="0"/>
              <a:t>Las reglas de HDS permiten suficiente tiempo para que el conductor duerma</a:t>
            </a:r>
            <a:r>
              <a:rPr lang="en-US" dirty="0"/>
              <a:t>.</a:t>
            </a:r>
          </a:p>
          <a:p>
            <a:pPr marL="914400" lvl="1" indent="-514350" fontAlgn="auto">
              <a:spcAft>
                <a:spcPts val="0"/>
              </a:spcAft>
              <a:buFont typeface="+mj-lt"/>
              <a:buAutoNum type="alphaLcParenR"/>
              <a:defRPr/>
            </a:pPr>
            <a:r>
              <a:rPr lang="es-ES" dirty="0"/>
              <a:t>Las reglas de HDS obligan a los conductores a horarios irregulares</a:t>
            </a:r>
            <a:r>
              <a:rPr lang="en-US" dirty="0"/>
              <a:t>.</a:t>
            </a:r>
          </a:p>
          <a:p>
            <a:pPr marL="914400" lvl="1" indent="-514350" fontAlgn="auto">
              <a:spcAft>
                <a:spcPts val="0"/>
              </a:spcAft>
              <a:buFont typeface="+mj-lt"/>
              <a:buAutoNum type="alphaLcParenR"/>
              <a:defRPr/>
            </a:pPr>
            <a:r>
              <a:rPr lang="es-ES" dirty="0"/>
              <a:t>Las reglas de HDS no contemplan las diferencias individuales de los conductores</a:t>
            </a:r>
            <a:r>
              <a:rPr lang="en-US" dirty="0"/>
              <a:t>.</a:t>
            </a:r>
          </a:p>
          <a:p>
            <a:pPr marL="914400" lvl="1" indent="-514350" fontAlgn="auto">
              <a:spcAft>
                <a:spcPts val="0"/>
              </a:spcAft>
              <a:buFont typeface="+mj-lt"/>
              <a:buAutoNum type="alphaLcParenR"/>
              <a:defRPr/>
            </a:pPr>
            <a:r>
              <a:rPr lang="es-ES" dirty="0"/>
              <a:t>Los conductores que cumplen y los que no cumplen tienen los mismos índices de choques</a:t>
            </a:r>
            <a:r>
              <a:rPr lang="en-US" dirty="0"/>
              <a:t>. </a:t>
            </a:r>
          </a:p>
          <a:p>
            <a:pPr fontAlgn="auto">
              <a:spcAft>
                <a:spcPts val="0"/>
              </a:spcAft>
              <a:buFont typeface="Arial" pitchFamily="34" charset="0"/>
              <a:buChar char="•"/>
              <a:defRPr/>
            </a:pPr>
            <a:endParaRPr lang="en-US" dirty="0"/>
          </a:p>
        </p:txBody>
      </p:sp>
    </p:spTree>
  </p:cSld>
  <p:clrMapOvr>
    <a:masterClrMapping/>
  </p:clrMapOvr>
  <p:transition spd="slow">
    <p:wip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Title 4"/>
          <p:cNvSpPr>
            <a:spLocks noGrp="1"/>
          </p:cNvSpPr>
          <p:nvPr>
            <p:ph type="title"/>
          </p:nvPr>
        </p:nvSpPr>
        <p:spPr/>
        <p:txBody>
          <a:bodyPr/>
          <a:lstStyle/>
          <a:p>
            <a:pPr>
              <a:lnSpc>
                <a:spcPts val="4575"/>
              </a:lnSpc>
            </a:pPr>
            <a:r>
              <a:rPr lang="en-US" dirty="0">
                <a:latin typeface="Arial" pitchFamily="34" charset="0"/>
                <a:cs typeface="Arial" pitchFamily="34" charset="0"/>
              </a:rPr>
              <a:t>Cuestionario de Lección 4</a:t>
            </a:r>
            <a:endParaRPr lang="en-US" dirty="0"/>
          </a:p>
        </p:txBody>
      </p:sp>
      <p:sp>
        <p:nvSpPr>
          <p:cNvPr id="3" name="Content Placeholder 2"/>
          <p:cNvSpPr>
            <a:spLocks noGrp="1"/>
          </p:cNvSpPr>
          <p:nvPr>
            <p:ph idx="1"/>
          </p:nvPr>
        </p:nvSpPr>
        <p:spPr/>
        <p:txBody>
          <a:bodyPr rtlCol="0">
            <a:normAutofit fontScale="92500"/>
          </a:bodyPr>
          <a:lstStyle/>
          <a:p>
            <a:pPr marL="514350" indent="-514350">
              <a:buFont typeface="+mj-lt"/>
              <a:buAutoNum type="arabicParenR" startAt="5"/>
              <a:defRPr/>
            </a:pPr>
            <a:r>
              <a:rPr lang="es-ES" dirty="0"/>
              <a:t>Cuál es verdad de la </a:t>
            </a:r>
            <a:r>
              <a:rPr lang="es-ES" b="1" dirty="0"/>
              <a:t>conducción en equipo </a:t>
            </a:r>
            <a:r>
              <a:rPr lang="es-ES" dirty="0"/>
              <a:t>en comparación con la conducción en solitario?</a:t>
            </a:r>
          </a:p>
          <a:p>
            <a:pPr marL="914400" lvl="1" indent="-514350" fontAlgn="auto">
              <a:spcAft>
                <a:spcPts val="0"/>
              </a:spcAft>
              <a:buFont typeface="+mj-lt"/>
              <a:buAutoNum type="alphaLcParenR"/>
              <a:defRPr/>
            </a:pPr>
            <a:r>
              <a:rPr lang="es-ES" dirty="0"/>
              <a:t>Los conductores en equipo tienden a dormir más.</a:t>
            </a:r>
          </a:p>
          <a:p>
            <a:pPr marL="914400" lvl="1" indent="-514350" fontAlgn="auto">
              <a:spcAft>
                <a:spcPts val="0"/>
              </a:spcAft>
              <a:buFont typeface="+mj-lt"/>
              <a:buAutoNum type="alphaLcParenR"/>
              <a:defRPr/>
            </a:pPr>
            <a:r>
              <a:rPr lang="es-ES" dirty="0"/>
              <a:t>Los conductores en equipo tienden a tener mejor calidad del sueño.</a:t>
            </a:r>
          </a:p>
          <a:p>
            <a:pPr marL="914400" lvl="1" indent="-514350" fontAlgn="auto">
              <a:spcAft>
                <a:spcPts val="0"/>
              </a:spcAft>
              <a:buFont typeface="+mj-lt"/>
              <a:buAutoNum type="alphaLcParenR"/>
              <a:defRPr/>
            </a:pPr>
            <a:r>
              <a:rPr lang="es-ES" dirty="0"/>
              <a:t>Los conductores en equipo es más probable que se  “fuercen ellos mismos al límite.”</a:t>
            </a:r>
          </a:p>
          <a:p>
            <a:pPr marL="914400" lvl="1" indent="-514350" fontAlgn="auto">
              <a:spcAft>
                <a:spcPts val="0"/>
              </a:spcAft>
              <a:buFont typeface="+mj-lt"/>
              <a:buAutoNum type="alphaLcParenR"/>
              <a:defRPr/>
            </a:pPr>
            <a:r>
              <a:rPr lang="es-ES" dirty="0"/>
              <a:t>Los conductores en equipo tienden a tomar descansos más largos con el vehículo detenido</a:t>
            </a:r>
            <a:endParaRPr lang="en-US" dirty="0"/>
          </a:p>
        </p:txBody>
      </p:sp>
    </p:spTree>
  </p:cSld>
  <p:clrMapOvr>
    <a:masterClrMapping/>
  </p:clrMapOvr>
  <p:transition spd="slow">
    <p:wip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4"/>
          <p:cNvSpPr>
            <a:spLocks noGrp="1"/>
          </p:cNvSpPr>
          <p:nvPr>
            <p:ph type="ctrTitle"/>
          </p:nvPr>
        </p:nvSpPr>
        <p:spPr>
          <a:solidFill>
            <a:srgbClr val="C00000">
              <a:alpha val="59999"/>
            </a:srgbClr>
          </a:solidFill>
          <a:ln w="9525" cmpd="sng"/>
        </p:spPr>
        <p:txBody>
          <a:bodyPr/>
          <a:lstStyle/>
          <a:p>
            <a:r>
              <a:rPr lang="en-US" dirty="0"/>
              <a:t>Conclusiones: Revisión y Resumen</a:t>
            </a:r>
          </a:p>
        </p:txBody>
      </p:sp>
      <p:pic>
        <p:nvPicPr>
          <p:cNvPr id="2" name="narration_06_01">
            <a:hlinkClick r:id="" action="ppaction://media"/>
            <a:extLst>
              <a:ext uri="{FF2B5EF4-FFF2-40B4-BE49-F238E27FC236}">
                <a16:creationId xmlns:a16="http://schemas.microsoft.com/office/drawing/2014/main" id="{FE2CB87F-3D4C-0C20-C1FD-C54D11C4EB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br>
              <a:rPr lang="es-MX" sz="4000" i="1" dirty="0">
                <a:solidFill>
                  <a:srgbClr val="002060"/>
                </a:solidFill>
              </a:rPr>
            </a:br>
            <a:r>
              <a:rPr lang="es-MX" sz="4900" dirty="0"/>
              <a:t>Revisión</a:t>
            </a:r>
            <a:br>
              <a:rPr lang="es-MX" sz="4900" dirty="0"/>
            </a:br>
            <a:endParaRPr lang="es-MX" sz="4900" dirty="0"/>
          </a:p>
        </p:txBody>
      </p:sp>
      <p:sp>
        <p:nvSpPr>
          <p:cNvPr id="321538" name="Content Placeholder 2"/>
          <p:cNvSpPr>
            <a:spLocks noGrp="1"/>
          </p:cNvSpPr>
          <p:nvPr>
            <p:ph idx="1"/>
          </p:nvPr>
        </p:nvSpPr>
        <p:spPr/>
        <p:txBody>
          <a:bodyPr/>
          <a:lstStyle/>
          <a:p>
            <a:pPr>
              <a:buFont typeface="Arial" charset="0"/>
              <a:buNone/>
            </a:pPr>
            <a:r>
              <a:rPr lang="es-MX" u="sng" dirty="0"/>
              <a:t>Temas</a:t>
            </a:r>
            <a:r>
              <a:rPr lang="es-MX" dirty="0"/>
              <a:t>: </a:t>
            </a:r>
          </a:p>
          <a:p>
            <a:r>
              <a:rPr lang="es-MX" dirty="0"/>
              <a:t>Términos y conceptos clave</a:t>
            </a:r>
          </a:p>
          <a:p>
            <a:r>
              <a:rPr lang="es-MX" dirty="0"/>
              <a:t>Mitos (conceptos erróneos) sobre el sueño y el estado de alerta</a:t>
            </a:r>
          </a:p>
          <a:p>
            <a:r>
              <a:rPr lang="es-MX" dirty="0"/>
              <a:t>Resumen de lo que “se debe” y “no se debe” hacer en la administración de la fatiga</a:t>
            </a:r>
          </a:p>
          <a:p>
            <a:pPr>
              <a:buFont typeface="Arial" charset="0"/>
              <a:buNone/>
            </a:pPr>
            <a:endParaRPr lang="es-MX" dirty="0"/>
          </a:p>
        </p:txBody>
      </p:sp>
      <p:pic>
        <p:nvPicPr>
          <p:cNvPr id="3" name="narration_06_02">
            <a:hlinkClick r:id="" action="ppaction://media"/>
            <a:extLst>
              <a:ext uri="{FF2B5EF4-FFF2-40B4-BE49-F238E27FC236}">
                <a16:creationId xmlns:a16="http://schemas.microsoft.com/office/drawing/2014/main" id="{00F7831E-2A01-4E33-833D-54BED00B46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Autofit/>
          </a:bodyPr>
          <a:lstStyle/>
          <a:p>
            <a:r>
              <a:rPr lang="es-MX" dirty="0"/>
              <a:t>Lección</a:t>
            </a:r>
            <a:r>
              <a:rPr lang="en-US" dirty="0"/>
              <a:t> 1: </a:t>
            </a:r>
            <a:r>
              <a:rPr lang="es-MX" dirty="0"/>
              <a:t>Características de la Fatiga y Choques causados por Fatiga</a:t>
            </a:r>
            <a:endParaRPr lang="en-US" dirty="0"/>
          </a:p>
        </p:txBody>
      </p:sp>
      <p:pic>
        <p:nvPicPr>
          <p:cNvPr id="2" name="narration_02_01">
            <a:hlinkClick r:id="" action="ppaction://media"/>
            <a:extLst>
              <a:ext uri="{FF2B5EF4-FFF2-40B4-BE49-F238E27FC236}">
                <a16:creationId xmlns:a16="http://schemas.microsoft.com/office/drawing/2014/main" id="{A4C1E8D0-F3B7-1787-51D8-5CE128CEC1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10533000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s-ES" sz="4900" dirty="0"/>
              <a:t>Revisión: Términos y Conceptos Clave sobre la Fatiga (1 de 2)</a:t>
            </a:r>
            <a:r>
              <a:rPr lang="en-US" sz="4900" dirty="0"/>
              <a:t> </a:t>
            </a:r>
            <a:endParaRPr lang="en-US" dirty="0"/>
          </a:p>
        </p:txBody>
      </p:sp>
      <p:sp>
        <p:nvSpPr>
          <p:cNvPr id="323586" name="Content Placeholder 2"/>
          <p:cNvSpPr>
            <a:spLocks noGrp="1"/>
          </p:cNvSpPr>
          <p:nvPr>
            <p:ph idx="1"/>
          </p:nvPr>
        </p:nvSpPr>
        <p:spPr>
          <a:xfrm>
            <a:off x="457200" y="1828800"/>
            <a:ext cx="7543800" cy="4525963"/>
          </a:xfrm>
        </p:spPr>
        <p:txBody>
          <a:bodyPr/>
          <a:lstStyle/>
          <a:p>
            <a:r>
              <a:rPr lang="es-ES" sz="2900" dirty="0"/>
              <a:t>Higiene del sueño</a:t>
            </a:r>
          </a:p>
          <a:p>
            <a:r>
              <a:rPr lang="es-ES" sz="2900" dirty="0"/>
              <a:t>Autoevaluación subjetiva vs.                               objetiva</a:t>
            </a:r>
          </a:p>
          <a:p>
            <a:r>
              <a:rPr lang="es-ES" sz="2900" dirty="0"/>
              <a:t>Microsueños</a:t>
            </a:r>
          </a:p>
          <a:p>
            <a:r>
              <a:rPr lang="es-ES" sz="2900" dirty="0"/>
              <a:t>Volantazos</a:t>
            </a:r>
          </a:p>
          <a:p>
            <a:r>
              <a:rPr lang="es-ES" sz="2900" dirty="0"/>
              <a:t>Deudas de sueño y recuperación</a:t>
            </a:r>
          </a:p>
          <a:p>
            <a:r>
              <a:rPr lang="es-ES" sz="2900" dirty="0"/>
              <a:t>Estructura del sueño (p. ej., No-MOR frente a MOR</a:t>
            </a:r>
            <a:r>
              <a:rPr lang="en-US" sz="2800" dirty="0">
                <a:sym typeface="Wingdings" pitchFamily="2" charset="2"/>
              </a:rPr>
              <a:t>)</a:t>
            </a:r>
            <a:endParaRPr lang="en-US" sz="2900" dirty="0">
              <a:sym typeface="Wingdings" pitchFamily="2" charset="2"/>
            </a:endParaRPr>
          </a:p>
          <a:p>
            <a:endParaRPr lang="en-US" sz="1800" dirty="0">
              <a:solidFill>
                <a:srgbClr val="002060"/>
              </a:solidFill>
              <a:sym typeface="Wingdings" pitchFamily="2" charset="2"/>
            </a:endParaRPr>
          </a:p>
          <a:p>
            <a:endParaRPr lang="en-US" sz="1800" dirty="0">
              <a:solidFill>
                <a:srgbClr val="002060"/>
              </a:solidFill>
              <a:sym typeface="Wingdings" pitchFamily="2" charset="2"/>
            </a:endParaRPr>
          </a:p>
          <a:p>
            <a:endParaRPr lang="en-US" sz="2400" dirty="0">
              <a:solidFill>
                <a:srgbClr val="002060"/>
              </a:solidFill>
            </a:endParaRPr>
          </a:p>
        </p:txBody>
      </p:sp>
      <p:pic>
        <p:nvPicPr>
          <p:cNvPr id="323587" name="Picture 2" title="Man sleeping on recliner"/>
          <p:cNvPicPr>
            <a:picLocks noChangeAspect="1" noChangeArrowheads="1"/>
          </p:cNvPicPr>
          <p:nvPr/>
        </p:nvPicPr>
        <p:blipFill>
          <a:blip r:embed="rId5" cstate="print"/>
          <a:srcRect/>
          <a:stretch>
            <a:fillRect/>
          </a:stretch>
        </p:blipFill>
        <p:spPr bwMode="auto">
          <a:xfrm>
            <a:off x="5410200" y="1964985"/>
            <a:ext cx="3363913" cy="2409825"/>
          </a:xfrm>
          <a:prstGeom prst="rect">
            <a:avLst/>
          </a:prstGeom>
          <a:noFill/>
          <a:ln w="9525">
            <a:noFill/>
            <a:miter lim="800000"/>
            <a:headEnd/>
            <a:tailEnd/>
          </a:ln>
        </p:spPr>
      </p:pic>
      <p:pic>
        <p:nvPicPr>
          <p:cNvPr id="3" name="narration_06_03">
            <a:hlinkClick r:id="" action="ppaction://media"/>
            <a:extLst>
              <a:ext uri="{FF2B5EF4-FFF2-40B4-BE49-F238E27FC236}">
                <a16:creationId xmlns:a16="http://schemas.microsoft.com/office/drawing/2014/main" id="{5D2F644D-9265-5058-F0DF-E9B7E7A014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12572551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Content Placeholder 3"/>
          <p:cNvSpPr>
            <a:spLocks noGrp="1"/>
          </p:cNvSpPr>
          <p:nvPr>
            <p:ph idx="1"/>
          </p:nvPr>
        </p:nvSpPr>
        <p:spPr>
          <a:xfrm>
            <a:off x="457200" y="1600200"/>
            <a:ext cx="7086600" cy="4525963"/>
          </a:xfrm>
        </p:spPr>
        <p:txBody>
          <a:bodyPr>
            <a:normAutofit lnSpcReduction="10000"/>
          </a:bodyPr>
          <a:lstStyle/>
          <a:p>
            <a:r>
              <a:rPr lang="es-MX" sz="3000" dirty="0">
                <a:sym typeface="Wingdings" pitchFamily="2" charset="2"/>
              </a:rPr>
              <a:t>Fatiga interna vs. relacionada con la tarea</a:t>
            </a:r>
          </a:p>
          <a:p>
            <a:r>
              <a:rPr lang="es-MX" sz="3000" dirty="0">
                <a:sym typeface="Wingdings" pitchFamily="2" charset="2"/>
              </a:rPr>
              <a:t>Ritmos circadianos</a:t>
            </a:r>
          </a:p>
          <a:p>
            <a:r>
              <a:rPr lang="es-MX" sz="3000" dirty="0">
                <a:sym typeface="Wingdings" pitchFamily="2" charset="2"/>
              </a:rPr>
              <a:t>Tiempo despierto</a:t>
            </a:r>
          </a:p>
          <a:p>
            <a:r>
              <a:rPr lang="es-MX" sz="3000" dirty="0">
                <a:sym typeface="Wingdings" pitchFamily="2" charset="2"/>
              </a:rPr>
              <a:t>Tiempo en la tarea</a:t>
            </a:r>
          </a:p>
          <a:p>
            <a:r>
              <a:rPr lang="es-MX" sz="3000" dirty="0">
                <a:sym typeface="Wingdings" pitchFamily="2" charset="2"/>
              </a:rPr>
              <a:t>Diferencias individuales en la susceptibilidad a la fatiga</a:t>
            </a:r>
          </a:p>
          <a:p>
            <a:r>
              <a:rPr lang="es-MX" sz="3000" dirty="0">
                <a:sym typeface="Wingdings" pitchFamily="2" charset="2"/>
              </a:rPr>
              <a:t>Enfermedades del sueño (AOS, insomnio)</a:t>
            </a:r>
          </a:p>
          <a:p>
            <a:r>
              <a:rPr lang="es-MX" sz="3000" dirty="0">
                <a:sym typeface="Wingdings" pitchFamily="2" charset="2"/>
              </a:rPr>
              <a:t>Rotación de programación hacia adelante o hacia atrás</a:t>
            </a:r>
          </a:p>
          <a:p>
            <a:pPr>
              <a:buFont typeface="Arial" charset="0"/>
              <a:buNone/>
            </a:pPr>
            <a:endParaRPr lang="es-MX" dirty="0">
              <a:solidFill>
                <a:srgbClr val="800000"/>
              </a:solidFill>
              <a:sym typeface="Wingdings" pitchFamily="2" charset="2"/>
            </a:endParaRPr>
          </a:p>
        </p:txBody>
      </p:sp>
      <p:sp>
        <p:nvSpPr>
          <p:cNvPr id="325634" name="Title 2"/>
          <p:cNvSpPr>
            <a:spLocks noGrp="1"/>
          </p:cNvSpPr>
          <p:nvPr>
            <p:ph type="title"/>
          </p:nvPr>
        </p:nvSpPr>
        <p:spPr/>
        <p:txBody>
          <a:bodyPr>
            <a:normAutofit fontScale="90000"/>
          </a:bodyPr>
          <a:lstStyle/>
          <a:p>
            <a:pPr>
              <a:lnSpc>
                <a:spcPts val="4575"/>
              </a:lnSpc>
            </a:pPr>
            <a:r>
              <a:rPr lang="es-MX" sz="4400" dirty="0"/>
              <a:t>Revisión: Términos y Conceptos Clave sobre la Fatiga</a:t>
            </a:r>
            <a:r>
              <a:rPr lang="es-MX" dirty="0"/>
              <a:t> (2 de 2)</a:t>
            </a:r>
          </a:p>
        </p:txBody>
      </p:sp>
      <p:pic>
        <p:nvPicPr>
          <p:cNvPr id="325635" name="Picture 2" title="Sleep disorders with sad face written on chalk board"/>
          <p:cNvPicPr>
            <a:picLocks noChangeAspect="1" noChangeArrowheads="1"/>
          </p:cNvPicPr>
          <p:nvPr/>
        </p:nvPicPr>
        <p:blipFill>
          <a:blip r:embed="rId5" cstate="print"/>
          <a:srcRect/>
          <a:stretch>
            <a:fillRect/>
          </a:stretch>
        </p:blipFill>
        <p:spPr bwMode="auto">
          <a:xfrm>
            <a:off x="5943600" y="2239962"/>
            <a:ext cx="2938463" cy="1951038"/>
          </a:xfrm>
          <a:prstGeom prst="rect">
            <a:avLst/>
          </a:prstGeom>
          <a:noFill/>
          <a:ln w="9525">
            <a:noFill/>
            <a:miter lim="800000"/>
            <a:headEnd/>
            <a:tailEnd/>
          </a:ln>
        </p:spPr>
      </p:pic>
      <p:pic>
        <p:nvPicPr>
          <p:cNvPr id="2" name="narration_06_04">
            <a:hlinkClick r:id="" action="ppaction://media"/>
            <a:extLst>
              <a:ext uri="{FF2B5EF4-FFF2-40B4-BE49-F238E27FC236}">
                <a16:creationId xmlns:a16="http://schemas.microsoft.com/office/drawing/2014/main" id="{30102613-FE1F-CDE7-8361-C071682E1E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Title 1"/>
          <p:cNvSpPr>
            <a:spLocks noGrp="1"/>
          </p:cNvSpPr>
          <p:nvPr>
            <p:ph type="title"/>
          </p:nvPr>
        </p:nvSpPr>
        <p:spPr/>
        <p:txBody>
          <a:bodyPr/>
          <a:lstStyle/>
          <a:p>
            <a:pPr>
              <a:lnSpc>
                <a:spcPts val="4575"/>
              </a:lnSpc>
            </a:pPr>
            <a:r>
              <a:rPr lang="es-MX" dirty="0"/>
              <a:t>Mitos sobre la Fatiga (1 de 2) </a:t>
            </a:r>
          </a:p>
        </p:txBody>
      </p:sp>
      <p:sp>
        <p:nvSpPr>
          <p:cNvPr id="327682" name="Content Placeholder 2"/>
          <p:cNvSpPr>
            <a:spLocks noGrp="1"/>
          </p:cNvSpPr>
          <p:nvPr>
            <p:ph idx="1"/>
          </p:nvPr>
        </p:nvSpPr>
        <p:spPr>
          <a:xfrm>
            <a:off x="457200" y="1600200"/>
            <a:ext cx="5715000" cy="4525963"/>
          </a:xfrm>
        </p:spPr>
        <p:txBody>
          <a:bodyPr/>
          <a:lstStyle/>
          <a:p>
            <a:pPr marL="514350" indent="-514350">
              <a:buFont typeface="Calibri" pitchFamily="34" charset="0"/>
              <a:buAutoNum type="arabicPeriod"/>
            </a:pPr>
            <a:r>
              <a:rPr lang="es-MX" sz="3000" dirty="0"/>
              <a:t>“Puedo disciplinarme para arreglármelas con menos horas de sueño””</a:t>
            </a:r>
          </a:p>
          <a:p>
            <a:pPr marL="514350" indent="-514350">
              <a:buFont typeface="Calibri" pitchFamily="34" charset="0"/>
              <a:buAutoNum type="arabicPeriod"/>
            </a:pPr>
            <a:r>
              <a:rPr lang="es-MX" sz="3000" dirty="0"/>
              <a:t>“Puedo motivarme para seguir adelante aunque tenga sueño”</a:t>
            </a:r>
          </a:p>
          <a:p>
            <a:pPr marL="514350" indent="-514350">
              <a:buFont typeface="Calibri" pitchFamily="34" charset="0"/>
              <a:buAutoNum type="arabicPeriod"/>
            </a:pPr>
            <a:r>
              <a:rPr lang="es-MX" sz="3000" dirty="0"/>
              <a:t>“He dejado de dormir antes y lo he hecho bien”</a:t>
            </a:r>
          </a:p>
          <a:p>
            <a:pPr marL="514350" indent="-514350">
              <a:buFont typeface="Calibri" pitchFamily="34" charset="0"/>
              <a:buAutoNum type="arabicPeriod"/>
            </a:pPr>
            <a:r>
              <a:rPr lang="es-MX" sz="3000" dirty="0"/>
              <a:t>“Sé que tan somnoliento estoy”</a:t>
            </a:r>
          </a:p>
        </p:txBody>
      </p:sp>
      <p:pic>
        <p:nvPicPr>
          <p:cNvPr id="5" name="Picture 2" title="Man angry to be awakened by alarm clock"/>
          <p:cNvPicPr>
            <a:picLocks noChangeAspect="1" noChangeArrowheads="1"/>
          </p:cNvPicPr>
          <p:nvPr/>
        </p:nvPicPr>
        <p:blipFill>
          <a:blip r:embed="rId5" cstate="print"/>
          <a:srcRect/>
          <a:stretch>
            <a:fillRect/>
          </a:stretch>
        </p:blipFill>
        <p:spPr bwMode="auto">
          <a:xfrm>
            <a:off x="6172200" y="1752600"/>
            <a:ext cx="2695575" cy="4038600"/>
          </a:xfrm>
          <a:prstGeom prst="rect">
            <a:avLst/>
          </a:prstGeom>
          <a:noFill/>
          <a:ln w="9525">
            <a:noFill/>
            <a:miter lim="800000"/>
            <a:headEnd/>
            <a:tailEnd/>
          </a:ln>
        </p:spPr>
      </p:pic>
      <p:pic>
        <p:nvPicPr>
          <p:cNvPr id="2" name="narration_06_05">
            <a:hlinkClick r:id="" action="ppaction://media"/>
            <a:extLst>
              <a:ext uri="{FF2B5EF4-FFF2-40B4-BE49-F238E27FC236}">
                <a16:creationId xmlns:a16="http://schemas.microsoft.com/office/drawing/2014/main" id="{27C8B47C-2574-F8AA-1507-CBC655FA4E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itle 1"/>
          <p:cNvSpPr>
            <a:spLocks noGrp="1"/>
          </p:cNvSpPr>
          <p:nvPr>
            <p:ph type="title"/>
          </p:nvPr>
        </p:nvSpPr>
        <p:spPr/>
        <p:txBody>
          <a:bodyPr/>
          <a:lstStyle/>
          <a:p>
            <a:pPr>
              <a:lnSpc>
                <a:spcPts val="4575"/>
              </a:lnSpc>
            </a:pPr>
            <a:r>
              <a:rPr lang="es-MX" dirty="0"/>
              <a:t>Mitos sobre la Fatiga (2 de 2) </a:t>
            </a:r>
          </a:p>
        </p:txBody>
      </p:sp>
      <p:sp>
        <p:nvSpPr>
          <p:cNvPr id="3" name="Content Placeholder 2"/>
          <p:cNvSpPr>
            <a:spLocks noGrp="1"/>
          </p:cNvSpPr>
          <p:nvPr>
            <p:ph idx="1"/>
          </p:nvPr>
        </p:nvSpPr>
        <p:spPr>
          <a:xfrm>
            <a:off x="457200" y="1600200"/>
            <a:ext cx="5867400" cy="4525963"/>
          </a:xfrm>
        </p:spPr>
        <p:txBody>
          <a:bodyPr rtlCol="0">
            <a:normAutofit/>
          </a:bodyPr>
          <a:lstStyle/>
          <a:p>
            <a:pPr marL="514350" indent="-514350" fontAlgn="auto">
              <a:spcAft>
                <a:spcPts val="0"/>
              </a:spcAft>
              <a:buFont typeface="+mj-lt"/>
              <a:buAutoNum type="arabicPeriod" startAt="5"/>
              <a:defRPr/>
            </a:pPr>
            <a:r>
              <a:rPr lang="es-MX" sz="3000" dirty="0"/>
              <a:t>“Siempre puedo simplemente abrir las ventanas y subir el volumen de la radio”</a:t>
            </a:r>
          </a:p>
          <a:p>
            <a:pPr marL="514350" indent="-514350" fontAlgn="auto">
              <a:spcAft>
                <a:spcPts val="0"/>
              </a:spcAft>
              <a:buFont typeface="+mj-lt"/>
              <a:buAutoNum type="arabicPeriod" startAt="5"/>
              <a:defRPr/>
            </a:pPr>
            <a:r>
              <a:rPr lang="es-MX" sz="3000" dirty="0"/>
              <a:t>“Una siesta solo lo empeorará”</a:t>
            </a:r>
          </a:p>
          <a:p>
            <a:pPr marL="514350" indent="-514350" fontAlgn="auto">
              <a:spcAft>
                <a:spcPts val="0"/>
              </a:spcAft>
              <a:buFont typeface="+mj-lt"/>
              <a:buAutoNum type="arabicPeriod" startAt="5"/>
              <a:defRPr/>
            </a:pPr>
            <a:r>
              <a:rPr lang="es-MX" sz="3000" dirty="0"/>
              <a:t>“El alcohol me ayuda a dormir”</a:t>
            </a:r>
          </a:p>
          <a:p>
            <a:pPr marL="514350" indent="-514350" fontAlgn="auto">
              <a:spcAft>
                <a:spcPts val="0"/>
              </a:spcAft>
              <a:buFont typeface="+mj-lt"/>
              <a:buAutoNum type="arabicPeriod" startAt="5"/>
              <a:defRPr/>
            </a:pPr>
            <a:r>
              <a:rPr lang="es-MX" sz="3000" dirty="0"/>
              <a:t>“Lidiar con la fatiga del conductor es fácil”</a:t>
            </a:r>
            <a:endParaRPr lang="es-MX" sz="3600" dirty="0"/>
          </a:p>
          <a:p>
            <a:pPr fontAlgn="auto">
              <a:spcAft>
                <a:spcPts val="0"/>
              </a:spcAft>
              <a:buFont typeface="Arial" pitchFamily="34" charset="0"/>
              <a:buChar char="•"/>
              <a:defRPr/>
            </a:pPr>
            <a:endParaRPr lang="es-MX" dirty="0"/>
          </a:p>
        </p:txBody>
      </p:sp>
      <p:pic>
        <p:nvPicPr>
          <p:cNvPr id="329731" name="Picture 2" title="Man angry to be awakened by alarm clock"/>
          <p:cNvPicPr>
            <a:picLocks noChangeAspect="1" noChangeArrowheads="1"/>
          </p:cNvPicPr>
          <p:nvPr/>
        </p:nvPicPr>
        <p:blipFill>
          <a:blip r:embed="rId5" cstate="print"/>
          <a:srcRect/>
          <a:stretch>
            <a:fillRect/>
          </a:stretch>
        </p:blipFill>
        <p:spPr bwMode="auto">
          <a:xfrm>
            <a:off x="6124074" y="1752600"/>
            <a:ext cx="2593855" cy="3886200"/>
          </a:xfrm>
          <a:prstGeom prst="rect">
            <a:avLst/>
          </a:prstGeom>
          <a:noFill/>
          <a:ln w="9525">
            <a:noFill/>
            <a:miter lim="800000"/>
            <a:headEnd/>
            <a:tailEnd/>
          </a:ln>
        </p:spPr>
      </p:pic>
      <p:pic>
        <p:nvPicPr>
          <p:cNvPr id="2" name="narration_06_06">
            <a:hlinkClick r:id="" action="ppaction://media"/>
            <a:extLst>
              <a:ext uri="{FF2B5EF4-FFF2-40B4-BE49-F238E27FC236}">
                <a16:creationId xmlns:a16="http://schemas.microsoft.com/office/drawing/2014/main" id="{82DA8CF0-0222-04A1-7639-040BA0277D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itle 1"/>
          <p:cNvSpPr>
            <a:spLocks noGrp="1"/>
          </p:cNvSpPr>
          <p:nvPr>
            <p:ph type="title"/>
          </p:nvPr>
        </p:nvSpPr>
        <p:spPr/>
        <p:txBody>
          <a:bodyPr>
            <a:normAutofit fontScale="90000"/>
          </a:bodyPr>
          <a:lstStyle/>
          <a:p>
            <a:pPr>
              <a:lnSpc>
                <a:spcPts val="4575"/>
              </a:lnSpc>
            </a:pPr>
            <a:r>
              <a:rPr lang="es-ES" dirty="0"/>
              <a:t>Administración de la Fatiga “Hacer"</a:t>
            </a:r>
            <a:br>
              <a:rPr lang="en-US" dirty="0"/>
            </a:br>
            <a:r>
              <a:rPr lang="en-US" dirty="0"/>
              <a:t>(1 de 2) </a:t>
            </a:r>
          </a:p>
        </p:txBody>
      </p:sp>
      <p:sp>
        <p:nvSpPr>
          <p:cNvPr id="3" name="Content Placeholder 2"/>
          <p:cNvSpPr>
            <a:spLocks noGrp="1"/>
          </p:cNvSpPr>
          <p:nvPr>
            <p:ph idx="1"/>
          </p:nvPr>
        </p:nvSpPr>
        <p:spPr>
          <a:xfrm>
            <a:off x="457200" y="1600200"/>
            <a:ext cx="6324600" cy="4525963"/>
          </a:xfrm>
        </p:spPr>
        <p:txBody>
          <a:bodyPr rtlCol="0">
            <a:normAutofit fontScale="85000" lnSpcReduction="20000"/>
          </a:bodyPr>
          <a:lstStyle/>
          <a:p>
            <a:pPr fontAlgn="auto">
              <a:spcAft>
                <a:spcPts val="0"/>
              </a:spcAft>
              <a:buFont typeface="Arial" pitchFamily="34" charset="0"/>
              <a:buChar char="•"/>
              <a:defRPr/>
            </a:pPr>
            <a:r>
              <a:rPr lang="es-ES" dirty="0"/>
              <a:t>Valorar el estado de alerta y el bienestar</a:t>
            </a:r>
            <a:endParaRPr lang="en-US" dirty="0"/>
          </a:p>
          <a:p>
            <a:pPr fontAlgn="auto">
              <a:spcAft>
                <a:spcPts val="0"/>
              </a:spcAft>
              <a:buFont typeface="Arial" pitchFamily="34" charset="0"/>
              <a:buChar char="•"/>
              <a:defRPr/>
            </a:pPr>
            <a:r>
              <a:rPr lang="es-ES" dirty="0"/>
              <a:t>Reconocer el sueño como ingrediente principal</a:t>
            </a:r>
            <a:endParaRPr lang="en-US" dirty="0"/>
          </a:p>
          <a:p>
            <a:pPr fontAlgn="auto">
              <a:spcAft>
                <a:spcPts val="0"/>
              </a:spcAft>
              <a:buFont typeface="Arial" pitchFamily="34" charset="0"/>
              <a:buChar char="•"/>
              <a:defRPr/>
            </a:pPr>
            <a:r>
              <a:rPr lang="es-ES" dirty="0"/>
              <a:t>Sea consciente de los factores de fatiga que le afectan en cualquier momento</a:t>
            </a:r>
            <a:endParaRPr lang="en-US" dirty="0"/>
          </a:p>
          <a:p>
            <a:pPr fontAlgn="auto">
              <a:spcAft>
                <a:spcPts val="0"/>
              </a:spcAft>
              <a:buFont typeface="Arial" pitchFamily="34" charset="0"/>
              <a:buChar char="•"/>
              <a:defRPr/>
            </a:pPr>
            <a:r>
              <a:rPr lang="es-ES" dirty="0"/>
              <a:t>Autoevalúe su nivel de fatiga en función de señales </a:t>
            </a:r>
            <a:r>
              <a:rPr lang="es-ES" i="1" dirty="0"/>
              <a:t>objetivas</a:t>
            </a:r>
            <a:endParaRPr lang="en-US" i="1" dirty="0"/>
          </a:p>
          <a:p>
            <a:pPr fontAlgn="auto">
              <a:spcAft>
                <a:spcPts val="0"/>
              </a:spcAft>
              <a:buFont typeface="Arial" pitchFamily="34" charset="0"/>
              <a:buChar char="•"/>
              <a:defRPr/>
            </a:pPr>
            <a:r>
              <a:rPr lang="es-ES" dirty="0"/>
              <a:t>Trate de "ir con" sus ritmos circadianos, no contra ellos</a:t>
            </a:r>
            <a:endParaRPr lang="en-US" dirty="0"/>
          </a:p>
          <a:p>
            <a:pPr fontAlgn="auto">
              <a:spcAft>
                <a:spcPts val="0"/>
              </a:spcAft>
              <a:buFont typeface="Arial" pitchFamily="34" charset="0"/>
              <a:buChar char="•"/>
              <a:defRPr/>
            </a:pPr>
            <a:r>
              <a:rPr lang="es-ES" dirty="0"/>
              <a:t>Utilice la oscuridad y la luz como ayuda para la administración de la fatiga</a:t>
            </a:r>
            <a:endParaRPr lang="en-US" dirty="0"/>
          </a:p>
          <a:p>
            <a:pPr fontAlgn="auto">
              <a:spcAft>
                <a:spcPts val="0"/>
              </a:spcAft>
              <a:buFont typeface="Arial" pitchFamily="34" charset="0"/>
              <a:buChar char="•"/>
              <a:defRPr/>
            </a:pPr>
            <a:endParaRPr lang="en-US" dirty="0"/>
          </a:p>
          <a:p>
            <a:pPr fontAlgn="auto">
              <a:spcAft>
                <a:spcPts val="0"/>
              </a:spcAft>
              <a:buFont typeface="Arial" pitchFamily="34" charset="0"/>
              <a:buChar char="•"/>
              <a:defRPr/>
            </a:pPr>
            <a:endParaRPr lang="en-US" dirty="0"/>
          </a:p>
        </p:txBody>
      </p:sp>
      <p:pic>
        <p:nvPicPr>
          <p:cNvPr id="331779" name="Picture 4" title="Cartoon collage:  positive sleep practices"/>
          <p:cNvPicPr>
            <a:picLocks noChangeAspect="1" noChangeArrowheads="1"/>
          </p:cNvPicPr>
          <p:nvPr/>
        </p:nvPicPr>
        <p:blipFill>
          <a:blip r:embed="rId5" cstate="print"/>
          <a:srcRect l="13000" t="3334" r="13000" b="12666"/>
          <a:stretch>
            <a:fillRect/>
          </a:stretch>
        </p:blipFill>
        <p:spPr bwMode="auto">
          <a:xfrm>
            <a:off x="6635353" y="2057400"/>
            <a:ext cx="2508647" cy="2133600"/>
          </a:xfrm>
          <a:prstGeom prst="rect">
            <a:avLst/>
          </a:prstGeom>
          <a:noFill/>
          <a:ln w="9525">
            <a:noFill/>
            <a:miter lim="800000"/>
            <a:headEnd/>
            <a:tailEnd/>
          </a:ln>
        </p:spPr>
      </p:pic>
      <p:pic>
        <p:nvPicPr>
          <p:cNvPr id="2" name="narration_06_07">
            <a:hlinkClick r:id="" action="ppaction://media"/>
            <a:extLst>
              <a:ext uri="{FF2B5EF4-FFF2-40B4-BE49-F238E27FC236}">
                <a16:creationId xmlns:a16="http://schemas.microsoft.com/office/drawing/2014/main" id="{5C3AFA72-5F90-28EC-C8F6-F8BC15BDBE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title="Cartoon collage:  positive sleep practices"/>
          <p:cNvPicPr>
            <a:picLocks noChangeAspect="1" noChangeArrowheads="1"/>
          </p:cNvPicPr>
          <p:nvPr/>
        </p:nvPicPr>
        <p:blipFill>
          <a:blip r:embed="rId5" cstate="print"/>
          <a:srcRect l="13000" t="3334" r="13000" b="12666"/>
          <a:stretch>
            <a:fillRect/>
          </a:stretch>
        </p:blipFill>
        <p:spPr bwMode="auto">
          <a:xfrm>
            <a:off x="5638800" y="2095500"/>
            <a:ext cx="3135809" cy="2667000"/>
          </a:xfrm>
          <a:prstGeom prst="rect">
            <a:avLst/>
          </a:prstGeom>
          <a:noFill/>
          <a:ln w="9525">
            <a:noFill/>
            <a:miter lim="800000"/>
            <a:headEnd/>
            <a:tailEnd/>
          </a:ln>
        </p:spPr>
      </p:pic>
      <p:sp>
        <p:nvSpPr>
          <p:cNvPr id="2" name="Title 1"/>
          <p:cNvSpPr>
            <a:spLocks noGrp="1"/>
          </p:cNvSpPr>
          <p:nvPr>
            <p:ph type="title"/>
          </p:nvPr>
        </p:nvSpPr>
        <p:spPr/>
        <p:txBody>
          <a:bodyPr rtlCol="0">
            <a:normAutofit fontScale="90000"/>
          </a:bodyPr>
          <a:lstStyle/>
          <a:p>
            <a:pPr fontAlgn="auto">
              <a:spcAft>
                <a:spcPts val="0"/>
              </a:spcAft>
              <a:defRPr/>
            </a:pPr>
            <a:r>
              <a:rPr lang="es-ES" dirty="0"/>
              <a:t>Administración de la Fatiga “Hacer</a:t>
            </a:r>
            <a:r>
              <a:rPr lang="en-US" dirty="0"/>
              <a:t>” </a:t>
            </a:r>
            <a:br>
              <a:rPr lang="en-US" dirty="0"/>
            </a:br>
            <a:r>
              <a:rPr lang="en-US" dirty="0"/>
              <a:t>(2 de 2) </a:t>
            </a:r>
          </a:p>
        </p:txBody>
      </p:sp>
      <p:sp>
        <p:nvSpPr>
          <p:cNvPr id="333826" name="Content Placeholder 2"/>
          <p:cNvSpPr>
            <a:spLocks noGrp="1"/>
          </p:cNvSpPr>
          <p:nvPr>
            <p:ph idx="1"/>
          </p:nvPr>
        </p:nvSpPr>
        <p:spPr>
          <a:xfrm>
            <a:off x="457200" y="1600200"/>
            <a:ext cx="5795963" cy="4525963"/>
          </a:xfrm>
        </p:spPr>
        <p:txBody>
          <a:bodyPr>
            <a:normAutofit lnSpcReduction="10000"/>
          </a:bodyPr>
          <a:lstStyle/>
          <a:p>
            <a:r>
              <a:rPr lang="es-MX" sz="3000" dirty="0"/>
              <a:t>Busque realizarse una prueba de AOS si tiene factores de riesgo</a:t>
            </a:r>
          </a:p>
          <a:p>
            <a:r>
              <a:rPr lang="es-MX" sz="3000" dirty="0"/>
              <a:t>Sigua las 5 claves del bienestar</a:t>
            </a:r>
          </a:p>
          <a:p>
            <a:r>
              <a:rPr lang="es-MX" sz="3000" dirty="0"/>
              <a:t>Use la cafeína sabiamente</a:t>
            </a:r>
          </a:p>
          <a:p>
            <a:r>
              <a:rPr lang="es-MX" sz="3000" dirty="0"/>
              <a:t>Tenga cuidado con otras drogas</a:t>
            </a:r>
          </a:p>
          <a:p>
            <a:r>
              <a:rPr lang="es-MX" sz="3000" dirty="0"/>
              <a:t>Tome descansos, especialmente con siestas</a:t>
            </a:r>
          </a:p>
          <a:p>
            <a:r>
              <a:rPr lang="es-MX" sz="3000" dirty="0"/>
              <a:t>Cumpla con las reglas de las HDS</a:t>
            </a:r>
          </a:p>
          <a:p>
            <a:r>
              <a:rPr lang="es-MX" sz="3000" dirty="0"/>
              <a:t>¡Use el cinturón de seguridad!</a:t>
            </a:r>
            <a:endParaRPr lang="es-MX" dirty="0"/>
          </a:p>
        </p:txBody>
      </p:sp>
      <p:pic>
        <p:nvPicPr>
          <p:cNvPr id="3" name="narration_06_08">
            <a:hlinkClick r:id="" action="ppaction://media"/>
            <a:extLst>
              <a:ext uri="{FF2B5EF4-FFF2-40B4-BE49-F238E27FC236}">
                <a16:creationId xmlns:a16="http://schemas.microsoft.com/office/drawing/2014/main" id="{54C641F1-57D7-C81F-E3C2-3B6139D969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itle 1"/>
          <p:cNvSpPr>
            <a:spLocks noGrp="1"/>
          </p:cNvSpPr>
          <p:nvPr>
            <p:ph type="title"/>
          </p:nvPr>
        </p:nvSpPr>
        <p:spPr/>
        <p:txBody>
          <a:bodyPr>
            <a:normAutofit fontScale="90000"/>
          </a:bodyPr>
          <a:lstStyle/>
          <a:p>
            <a:pPr>
              <a:lnSpc>
                <a:spcPts val="4575"/>
              </a:lnSpc>
            </a:pPr>
            <a:r>
              <a:rPr lang="es-ES" sz="5400" dirty="0"/>
              <a:t>Administración de la Fatiga </a:t>
            </a:r>
            <a:r>
              <a:rPr lang="en-US" sz="4900" dirty="0"/>
              <a:t>“No Hacer” </a:t>
            </a:r>
            <a:endParaRPr lang="en-US" dirty="0"/>
          </a:p>
        </p:txBody>
      </p:sp>
      <p:sp>
        <p:nvSpPr>
          <p:cNvPr id="3" name="Content Placeholder 2"/>
          <p:cNvSpPr>
            <a:spLocks noGrp="1"/>
          </p:cNvSpPr>
          <p:nvPr>
            <p:ph idx="1"/>
          </p:nvPr>
        </p:nvSpPr>
        <p:spPr>
          <a:xfrm>
            <a:off x="457200" y="1600200"/>
            <a:ext cx="5791200" cy="4525963"/>
          </a:xfrm>
        </p:spPr>
        <p:txBody>
          <a:bodyPr rtlCol="0">
            <a:normAutofit fontScale="92500"/>
          </a:bodyPr>
          <a:lstStyle/>
          <a:p>
            <a:pPr fontAlgn="auto">
              <a:spcAft>
                <a:spcPts val="0"/>
              </a:spcAft>
              <a:buFont typeface="Arial" pitchFamily="34" charset="0"/>
              <a:buChar char="•"/>
              <a:defRPr/>
            </a:pPr>
            <a:r>
              <a:rPr lang="es-MX" sz="2400" dirty="0"/>
              <a:t>Ignorar las señales de fatiga</a:t>
            </a:r>
          </a:p>
          <a:p>
            <a:pPr fontAlgn="auto">
              <a:spcAft>
                <a:spcPts val="0"/>
              </a:spcAft>
              <a:buFont typeface="Arial" pitchFamily="34" charset="0"/>
              <a:buChar char="•"/>
              <a:defRPr/>
            </a:pPr>
            <a:r>
              <a:rPr lang="es-MX" sz="2400" dirty="0"/>
              <a:t>Usar cafeína en exceso</a:t>
            </a:r>
          </a:p>
          <a:p>
            <a:pPr fontAlgn="auto">
              <a:spcAft>
                <a:spcPts val="0"/>
              </a:spcAft>
              <a:buFont typeface="Arial" pitchFamily="34" charset="0"/>
              <a:buChar char="•"/>
              <a:defRPr/>
            </a:pPr>
            <a:r>
              <a:rPr lang="es-MX" sz="2400" dirty="0"/>
              <a:t>Usar alcohol como ayuda para dormir</a:t>
            </a:r>
          </a:p>
          <a:p>
            <a:pPr fontAlgn="auto">
              <a:spcAft>
                <a:spcPts val="0"/>
              </a:spcAft>
              <a:buFont typeface="Arial" pitchFamily="34" charset="0"/>
              <a:buChar char="•"/>
              <a:defRPr/>
            </a:pPr>
            <a:r>
              <a:rPr lang="es-MX" sz="2400" dirty="0"/>
              <a:t>Comer comidas pesadas antes de conducir</a:t>
            </a:r>
          </a:p>
          <a:p>
            <a:pPr fontAlgn="auto">
              <a:spcAft>
                <a:spcPts val="0"/>
              </a:spcAft>
              <a:buFont typeface="Arial" pitchFamily="34" charset="0"/>
              <a:buChar char="•"/>
              <a:defRPr/>
            </a:pPr>
            <a:r>
              <a:rPr lang="es-MX" sz="2400" dirty="0"/>
              <a:t>Rotar su horario diario de trabajo y descanso hacia atrás (cuando puede evitarlo)</a:t>
            </a:r>
          </a:p>
          <a:p>
            <a:pPr fontAlgn="auto">
              <a:spcAft>
                <a:spcPts val="0"/>
              </a:spcAft>
              <a:buFont typeface="Arial" pitchFamily="34" charset="0"/>
              <a:buChar char="•"/>
              <a:defRPr/>
            </a:pPr>
            <a:r>
              <a:rPr lang="es-MX" sz="2400" dirty="0"/>
              <a:t>Hacer ejercicio vigoroso justo antes de los períodos de sueño.</a:t>
            </a:r>
          </a:p>
          <a:p>
            <a:pPr fontAlgn="auto">
              <a:spcAft>
                <a:spcPts val="0"/>
              </a:spcAft>
              <a:buFont typeface="Arial" pitchFamily="34" charset="0"/>
              <a:buChar char="•"/>
              <a:defRPr/>
            </a:pPr>
            <a:r>
              <a:rPr lang="es-MX" sz="2400" dirty="0"/>
              <a:t>Permitir que una deuda de sueño empeore</a:t>
            </a:r>
          </a:p>
          <a:p>
            <a:pPr fontAlgn="auto">
              <a:spcAft>
                <a:spcPts val="0"/>
              </a:spcAft>
              <a:buFont typeface="Arial" pitchFamily="34" charset="0"/>
              <a:buChar char="•"/>
              <a:defRPr/>
            </a:pPr>
            <a:r>
              <a:rPr lang="es-MX" sz="2400" dirty="0"/>
              <a:t>Poner el despertador los fines de semana </a:t>
            </a:r>
          </a:p>
          <a:p>
            <a:pPr fontAlgn="auto">
              <a:spcAft>
                <a:spcPts val="0"/>
              </a:spcAft>
              <a:buFont typeface="Arial" pitchFamily="34" charset="0"/>
              <a:buChar char="•"/>
              <a:defRPr/>
            </a:pPr>
            <a:endParaRPr lang="es-MX" sz="2400" dirty="0">
              <a:solidFill>
                <a:srgbClr val="002060"/>
              </a:solidFill>
            </a:endParaRPr>
          </a:p>
        </p:txBody>
      </p:sp>
      <p:pic>
        <p:nvPicPr>
          <p:cNvPr id="335875" name="Picture 2" title="Man’s arm reaching for alarm clock"/>
          <p:cNvPicPr>
            <a:picLocks noChangeAspect="1" noChangeArrowheads="1"/>
          </p:cNvPicPr>
          <p:nvPr/>
        </p:nvPicPr>
        <p:blipFill>
          <a:blip r:embed="rId5" cstate="print"/>
          <a:srcRect/>
          <a:stretch>
            <a:fillRect/>
          </a:stretch>
        </p:blipFill>
        <p:spPr bwMode="auto">
          <a:xfrm>
            <a:off x="6324600" y="1905000"/>
            <a:ext cx="2370138" cy="3733800"/>
          </a:xfrm>
          <a:prstGeom prst="rect">
            <a:avLst/>
          </a:prstGeom>
          <a:noFill/>
          <a:ln w="9525">
            <a:noFill/>
            <a:miter lim="800000"/>
            <a:headEnd/>
            <a:tailEnd/>
          </a:ln>
        </p:spPr>
      </p:pic>
      <p:pic>
        <p:nvPicPr>
          <p:cNvPr id="2" name="narration_06_09">
            <a:hlinkClick r:id="" action="ppaction://media"/>
            <a:extLst>
              <a:ext uri="{FF2B5EF4-FFF2-40B4-BE49-F238E27FC236}">
                <a16:creationId xmlns:a16="http://schemas.microsoft.com/office/drawing/2014/main" id="{96738196-E2E9-EAEC-FC09-B05B816AB8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Title 1"/>
          <p:cNvSpPr>
            <a:spLocks noGrp="1"/>
          </p:cNvSpPr>
          <p:nvPr>
            <p:ph type="title"/>
          </p:nvPr>
        </p:nvSpPr>
        <p:spPr/>
        <p:txBody>
          <a:bodyPr/>
          <a:lstStyle/>
          <a:p>
            <a:pPr>
              <a:lnSpc>
                <a:spcPts val="4575"/>
              </a:lnSpc>
            </a:pPr>
            <a:r>
              <a:rPr lang="es-MX" sz="4900" dirty="0"/>
              <a:t>Examen</a:t>
            </a:r>
            <a:r>
              <a:rPr lang="en-US" sz="4900" dirty="0"/>
              <a:t> del Modulo 3</a:t>
            </a:r>
            <a:endParaRPr lang="en-US" dirty="0"/>
          </a:p>
        </p:txBody>
      </p:sp>
      <p:sp>
        <p:nvSpPr>
          <p:cNvPr id="337922" name="Content Placeholder 2"/>
          <p:cNvSpPr>
            <a:spLocks noGrp="1"/>
          </p:cNvSpPr>
          <p:nvPr>
            <p:ph idx="1"/>
          </p:nvPr>
        </p:nvSpPr>
        <p:spPr/>
        <p:txBody>
          <a:bodyPr/>
          <a:lstStyle/>
          <a:p>
            <a:r>
              <a:rPr lang="es-MX" dirty="0">
                <a:solidFill>
                  <a:srgbClr val="002060"/>
                </a:solidFill>
              </a:rPr>
              <a:t>Instrucciones</a:t>
            </a:r>
          </a:p>
          <a:p>
            <a:r>
              <a:rPr lang="es-MX" dirty="0">
                <a:solidFill>
                  <a:srgbClr val="002060"/>
                </a:solidFill>
              </a:rPr>
              <a:t>Examen de 30 preguntas</a:t>
            </a:r>
          </a:p>
          <a:p>
            <a:endParaRPr lang="es-MX" dirty="0">
              <a:solidFill>
                <a:srgbClr val="002060"/>
              </a:solidFill>
            </a:endParaRPr>
          </a:p>
        </p:txBody>
      </p:sp>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000" b="1" dirty="0">
                <a:solidFill>
                  <a:srgbClr val="002060"/>
                </a:solidFill>
              </a:rPr>
              <a:t> </a:t>
            </a:r>
            <a:r>
              <a:rPr lang="es-MX" dirty="0"/>
              <a:t>¿Qué es la Fatiga?</a:t>
            </a:r>
          </a:p>
        </p:txBody>
      </p:sp>
      <p:sp>
        <p:nvSpPr>
          <p:cNvPr id="3" name="Content Placeholder 2"/>
          <p:cNvSpPr>
            <a:spLocks noGrp="1"/>
          </p:cNvSpPr>
          <p:nvPr>
            <p:ph idx="1"/>
          </p:nvPr>
        </p:nvSpPr>
        <p:spPr/>
        <p:txBody>
          <a:bodyPr/>
          <a:lstStyle/>
          <a:p>
            <a:pPr>
              <a:buNone/>
            </a:pPr>
            <a:r>
              <a:rPr lang="es-MX" u="sng" dirty="0"/>
              <a:t>Temas:</a:t>
            </a:r>
            <a:r>
              <a:rPr lang="es-MX" dirty="0"/>
              <a:t> </a:t>
            </a:r>
          </a:p>
          <a:p>
            <a:pPr lvl="0"/>
            <a:r>
              <a:rPr lang="es-MX" dirty="0"/>
              <a:t>Elementos/aspectos de fatiga</a:t>
            </a:r>
          </a:p>
          <a:p>
            <a:pPr lvl="0"/>
            <a:r>
              <a:rPr lang="es-MX" dirty="0"/>
              <a:t>Dos categorías de fatiga:</a:t>
            </a:r>
          </a:p>
          <a:p>
            <a:pPr lvl="1"/>
            <a:r>
              <a:rPr lang="es-MX" dirty="0"/>
              <a:t>Interna</a:t>
            </a:r>
          </a:p>
          <a:p>
            <a:pPr lvl="1"/>
            <a:r>
              <a:rPr lang="es-MX" dirty="0"/>
              <a:t>Relacionada con la tarea</a:t>
            </a:r>
          </a:p>
          <a:p>
            <a:pPr lvl="0"/>
            <a:r>
              <a:rPr lang="es-MX" dirty="0"/>
              <a:t>Cómo progresa la fatiga</a:t>
            </a:r>
          </a:p>
          <a:p>
            <a:pPr lvl="0"/>
            <a:r>
              <a:rPr lang="es-MX" dirty="0"/>
              <a:t>Dormir como principal antídoto contra la fatiga</a:t>
            </a:r>
          </a:p>
          <a:p>
            <a:pPr>
              <a:buNone/>
            </a:pPr>
            <a:endParaRPr lang="en-US" dirty="0"/>
          </a:p>
        </p:txBody>
      </p:sp>
      <p:pic>
        <p:nvPicPr>
          <p:cNvPr id="4" name="narration_02_02">
            <a:hlinkClick r:id="" action="ppaction://media"/>
            <a:extLst>
              <a:ext uri="{FF2B5EF4-FFF2-40B4-BE49-F238E27FC236}">
                <a16:creationId xmlns:a16="http://schemas.microsoft.com/office/drawing/2014/main" id="{D1DBD6F5-46F3-6917-5DBF-687E7DE15B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6248400"/>
            <a:ext cx="609600" cy="609600"/>
          </a:xfrm>
          <a:prstGeom prst="rect">
            <a:avLst/>
          </a:prstGeom>
        </p:spPr>
      </p:pic>
    </p:spTree>
    <p:extLst>
      <p:ext uri="{BB962C8B-B14F-4D97-AF65-F5344CB8AC3E}">
        <p14:creationId xmlns:p14="http://schemas.microsoft.com/office/powerpoint/2010/main" val="36823114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s-MX" sz="4900" dirty="0"/>
            </a:br>
            <a:r>
              <a:rPr lang="es-MX" sz="4900" dirty="0"/>
              <a:t>La Fatiga conlleva . . .  </a:t>
            </a:r>
            <a:br>
              <a:rPr lang="es-MX" dirty="0"/>
            </a:br>
            <a:endParaRPr lang="es-MX" dirty="0"/>
          </a:p>
        </p:txBody>
      </p:sp>
      <p:sp>
        <p:nvSpPr>
          <p:cNvPr id="3" name="Content Placeholder 2"/>
          <p:cNvSpPr>
            <a:spLocks noGrp="1"/>
          </p:cNvSpPr>
          <p:nvPr>
            <p:ph idx="1"/>
          </p:nvPr>
        </p:nvSpPr>
        <p:spPr>
          <a:xfrm>
            <a:off x="457200" y="1600200"/>
            <a:ext cx="5638800" cy="4525963"/>
          </a:xfrm>
        </p:spPr>
        <p:txBody>
          <a:bodyPr>
            <a:normAutofit fontScale="92500" lnSpcReduction="10000"/>
          </a:bodyPr>
          <a:lstStyle/>
          <a:p>
            <a:r>
              <a:rPr lang="es-MX" dirty="0"/>
              <a:t>Una disminución del estado de alerta</a:t>
            </a:r>
          </a:p>
          <a:p>
            <a:r>
              <a:rPr lang="es-MX" dirty="0"/>
              <a:t>Atención reducida del entorno (Vigilancia)</a:t>
            </a:r>
          </a:p>
          <a:p>
            <a:r>
              <a:rPr lang="es-MX" dirty="0"/>
              <a:t>Bajo desempeño</a:t>
            </a:r>
          </a:p>
          <a:p>
            <a:r>
              <a:rPr lang="es-MX" dirty="0"/>
              <a:t>Baja motivación</a:t>
            </a:r>
          </a:p>
          <a:p>
            <a:r>
              <a:rPr lang="es-MX" dirty="0"/>
              <a:t>Irritabilidad</a:t>
            </a:r>
          </a:p>
          <a:p>
            <a:r>
              <a:rPr lang="es-MX" dirty="0"/>
              <a:t>Deterioro del juicio</a:t>
            </a:r>
          </a:p>
          <a:p>
            <a:r>
              <a:rPr lang="es-MX" dirty="0"/>
              <a:t>Sensación de somnolencia</a:t>
            </a:r>
            <a:endParaRPr lang="es-MX" dirty="0">
              <a:latin typeface="+mj-lt"/>
            </a:endParaRPr>
          </a:p>
          <a:p>
            <a:endParaRPr lang="es-MX" dirty="0">
              <a:solidFill>
                <a:srgbClr val="002060"/>
              </a:solidFill>
            </a:endParaRPr>
          </a:p>
        </p:txBody>
      </p:sp>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981200"/>
            <a:ext cx="2328863" cy="3491578"/>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2_03">
            <a:hlinkClick r:id="" action="ppaction://media"/>
            <a:extLst>
              <a:ext uri="{FF2B5EF4-FFF2-40B4-BE49-F238E27FC236}">
                <a16:creationId xmlns:a16="http://schemas.microsoft.com/office/drawing/2014/main" id="{757E03AA-A427-C581-D7C1-98316FBE61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5791200"/>
            <a:ext cx="609600" cy="609600"/>
          </a:xfrm>
          <a:prstGeom prst="rect">
            <a:avLst/>
          </a:prstGeom>
        </p:spPr>
      </p:pic>
    </p:spTree>
    <p:extLst>
      <p:ext uri="{BB962C8B-B14F-4D97-AF65-F5344CB8AC3E}">
        <p14:creationId xmlns:p14="http://schemas.microsoft.com/office/powerpoint/2010/main" val="13705632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s-MX" sz="4900" dirty="0"/>
              <a:t>Fatiga Interna vs. La Relacionada con la Tarea</a:t>
            </a:r>
            <a:endParaRPr lang="es-MX" dirty="0"/>
          </a:p>
        </p:txBody>
      </p:sp>
      <p:sp>
        <p:nvSpPr>
          <p:cNvPr id="3" name="Content Placeholder 2"/>
          <p:cNvSpPr>
            <a:spLocks noGrp="1"/>
          </p:cNvSpPr>
          <p:nvPr>
            <p:ph idx="1"/>
          </p:nvPr>
        </p:nvSpPr>
        <p:spPr>
          <a:xfrm>
            <a:off x="457200" y="1524000"/>
            <a:ext cx="8229600" cy="4525963"/>
          </a:xfrm>
        </p:spPr>
        <p:txBody>
          <a:bodyPr>
            <a:normAutofit fontScale="92500" lnSpcReduction="10000"/>
          </a:bodyPr>
          <a:lstStyle/>
          <a:p>
            <a:r>
              <a:rPr lang="es-MX" dirty="0"/>
              <a:t>Dos categorías generales de Fatiga:</a:t>
            </a:r>
          </a:p>
          <a:p>
            <a:pPr lvl="1"/>
            <a:r>
              <a:rPr lang="es-MX" sz="3200" b="1" dirty="0"/>
              <a:t>Fatiga Interna</a:t>
            </a:r>
            <a:br>
              <a:rPr lang="es-MX" sz="3200" b="1" dirty="0"/>
            </a:br>
            <a:r>
              <a:rPr lang="es-MX" sz="3200" dirty="0"/>
              <a:t>(relacionada con el sueño)</a:t>
            </a:r>
          </a:p>
          <a:p>
            <a:pPr lvl="1"/>
            <a:r>
              <a:rPr lang="es-MX" sz="3200" b="1" dirty="0"/>
              <a:t>Fatiga relacionada con la tarea</a:t>
            </a:r>
            <a:br>
              <a:rPr lang="es-MX" sz="3200" b="1" dirty="0"/>
            </a:br>
            <a:r>
              <a:rPr lang="es-MX" sz="3200" dirty="0"/>
              <a:t>(relacionada con la actividad)</a:t>
            </a:r>
            <a:endParaRPr lang="es-MX" sz="3200" b="1" dirty="0"/>
          </a:p>
          <a:p>
            <a:r>
              <a:rPr lang="es-MX" dirty="0"/>
              <a:t>Ambas pueden afectar su desempeño incluso si no se queda dormido mientras conduce</a:t>
            </a:r>
          </a:p>
          <a:p>
            <a:r>
              <a:rPr lang="es-MX" dirty="0"/>
              <a:t>La </a:t>
            </a:r>
            <a:r>
              <a:rPr lang="es-MX" b="1" dirty="0"/>
              <a:t>vigilancia </a:t>
            </a:r>
            <a:r>
              <a:rPr lang="es-MX" dirty="0"/>
              <a:t>reducida comienza mucho antes de la sensación de somnolencia</a:t>
            </a:r>
          </a:p>
        </p:txBody>
      </p:sp>
      <p:pic>
        <p:nvPicPr>
          <p:cNvPr id="4" name="narration_02_04">
            <a:hlinkClick r:id="" action="ppaction://media"/>
            <a:extLst>
              <a:ext uri="{FF2B5EF4-FFF2-40B4-BE49-F238E27FC236}">
                <a16:creationId xmlns:a16="http://schemas.microsoft.com/office/drawing/2014/main" id="{C9F18434-A117-E7BA-CD11-68F27BD044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37936893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609600" y="1536372"/>
            <a:ext cx="3964422" cy="3366882"/>
            <a:chOff x="1447800" y="1536372"/>
            <a:chExt cx="3126222" cy="3272248"/>
          </a:xfrm>
        </p:grpSpPr>
        <p:sp>
          <p:nvSpPr>
            <p:cNvPr id="6" name="Rounded Rectangle 5"/>
            <p:cNvSpPr/>
            <p:nvPr/>
          </p:nvSpPr>
          <p:spPr>
            <a:xfrm>
              <a:off x="1447800" y="1536372"/>
              <a:ext cx="2983523" cy="255454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dirty="0"/>
            </a:p>
          </p:txBody>
        </p:sp>
        <p:sp>
          <p:nvSpPr>
            <p:cNvPr id="7" name="TextBox 6"/>
            <p:cNvSpPr txBox="1"/>
            <p:nvPr/>
          </p:nvSpPr>
          <p:spPr>
            <a:xfrm>
              <a:off x="1564122" y="1576966"/>
              <a:ext cx="3009900" cy="3231654"/>
            </a:xfrm>
            <a:prstGeom prst="rect">
              <a:avLst/>
            </a:prstGeom>
            <a:noFill/>
          </p:spPr>
          <p:txBody>
            <a:bodyPr wrap="square" rtlCol="0">
              <a:spAutoFit/>
            </a:bodyPr>
            <a:lstStyle/>
            <a:p>
              <a:r>
                <a:rPr lang="es-MX" sz="2400" dirty="0">
                  <a:solidFill>
                    <a:schemeClr val="bg1"/>
                  </a:solidFill>
                </a:rPr>
                <a:t>Factores Internos</a:t>
              </a:r>
            </a:p>
            <a:p>
              <a:pPr marL="285750" indent="-285750">
                <a:buFont typeface="Arial" pitchFamily="34" charset="0"/>
                <a:buChar char="•"/>
              </a:pPr>
              <a:r>
                <a:rPr lang="es-MX" sz="2000" dirty="0">
                  <a:solidFill>
                    <a:schemeClr val="bg1"/>
                  </a:solidFill>
                </a:rPr>
                <a:t>Susceptibilidad Individual</a:t>
              </a:r>
            </a:p>
            <a:p>
              <a:pPr marL="285750" indent="-285750">
                <a:buFont typeface="Arial" pitchFamily="34" charset="0"/>
                <a:buChar char="•"/>
              </a:pPr>
              <a:r>
                <a:rPr lang="es-MX" sz="2000" dirty="0">
                  <a:solidFill>
                    <a:schemeClr val="bg1"/>
                  </a:solidFill>
                </a:rPr>
                <a:t>Cantidad de sueño</a:t>
              </a:r>
            </a:p>
            <a:p>
              <a:pPr marL="285750" indent="-285750">
                <a:buFont typeface="Arial" pitchFamily="34" charset="0"/>
                <a:buChar char="•"/>
              </a:pPr>
              <a:r>
                <a:rPr lang="es-MX" sz="2000" dirty="0">
                  <a:solidFill>
                    <a:schemeClr val="bg1"/>
                  </a:solidFill>
                </a:rPr>
                <a:t>Hora del día</a:t>
              </a:r>
            </a:p>
            <a:p>
              <a:pPr marL="285750" indent="-285750">
                <a:buFont typeface="Arial" pitchFamily="34" charset="0"/>
                <a:buChar char="•"/>
              </a:pPr>
              <a:r>
                <a:rPr lang="es-MX" sz="2000" dirty="0">
                  <a:solidFill>
                    <a:schemeClr val="bg1"/>
                  </a:solidFill>
                </a:rPr>
                <a:t>Tiempo despierto</a:t>
              </a:r>
            </a:p>
            <a:p>
              <a:pPr marL="285750" indent="-285750">
                <a:buFont typeface="Arial" pitchFamily="34" charset="0"/>
                <a:buChar char="•"/>
              </a:pPr>
              <a:r>
                <a:rPr lang="es-MX" sz="2000" dirty="0">
                  <a:solidFill>
                    <a:schemeClr val="bg1"/>
                  </a:solidFill>
                </a:rPr>
                <a:t>Estimulantes, otras drogas</a:t>
              </a:r>
            </a:p>
            <a:p>
              <a:pPr marL="285750" indent="-285750">
                <a:buFont typeface="Arial" pitchFamily="34" charset="0"/>
                <a:buChar char="•"/>
              </a:pPr>
              <a:r>
                <a:rPr lang="es-MX" sz="2000" dirty="0">
                  <a:solidFill>
                    <a:schemeClr val="bg1"/>
                  </a:solidFill>
                </a:rPr>
                <a:t>Salud</a:t>
              </a:r>
            </a:p>
            <a:p>
              <a:pPr marL="285750" indent="-285750">
                <a:buFont typeface="Arial" pitchFamily="34" charset="0"/>
                <a:buChar char="•"/>
              </a:pPr>
              <a:r>
                <a:rPr lang="es-MX" sz="2000" dirty="0">
                  <a:solidFill>
                    <a:schemeClr val="bg1"/>
                  </a:solidFill>
                </a:rPr>
                <a:t>Estado de ánimo</a:t>
              </a:r>
            </a:p>
          </p:txBody>
        </p:sp>
      </p:grpSp>
      <p:grpSp>
        <p:nvGrpSpPr>
          <p:cNvPr id="31" name="Group 30"/>
          <p:cNvGrpSpPr/>
          <p:nvPr/>
        </p:nvGrpSpPr>
        <p:grpSpPr>
          <a:xfrm>
            <a:off x="4648200" y="1536372"/>
            <a:ext cx="3537378" cy="2649151"/>
            <a:chOff x="4648200" y="1536372"/>
            <a:chExt cx="3129615" cy="2649151"/>
          </a:xfrm>
        </p:grpSpPr>
        <p:sp>
          <p:nvSpPr>
            <p:cNvPr id="8" name="Rounded Rectangle 7"/>
            <p:cNvSpPr/>
            <p:nvPr/>
          </p:nvSpPr>
          <p:spPr>
            <a:xfrm>
              <a:off x="4648200" y="1536372"/>
              <a:ext cx="3124200" cy="2513936"/>
            </a:xfrm>
            <a:prstGeom prst="roundRect">
              <a:avLst/>
            </a:prstGeom>
            <a:solidFill>
              <a:schemeClr val="accent6"/>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dirty="0"/>
            </a:p>
          </p:txBody>
        </p:sp>
        <p:sp>
          <p:nvSpPr>
            <p:cNvPr id="10" name="TextBox 9"/>
            <p:cNvSpPr txBox="1"/>
            <p:nvPr/>
          </p:nvSpPr>
          <p:spPr>
            <a:xfrm>
              <a:off x="4882215" y="1600200"/>
              <a:ext cx="2895600" cy="2585323"/>
            </a:xfrm>
            <a:prstGeom prst="rect">
              <a:avLst/>
            </a:prstGeom>
            <a:noFill/>
          </p:spPr>
          <p:txBody>
            <a:bodyPr wrap="square" rtlCol="0">
              <a:spAutoFit/>
            </a:bodyPr>
            <a:lstStyle/>
            <a:p>
              <a:r>
                <a:rPr lang="es-MX" sz="2400" dirty="0">
                  <a:solidFill>
                    <a:schemeClr val="bg1"/>
                  </a:solidFill>
                </a:rPr>
                <a:t>Factores relacionados con la tarea</a:t>
              </a:r>
            </a:p>
            <a:p>
              <a:pPr marL="285750" indent="-285750">
                <a:buFont typeface="Arial" pitchFamily="34" charset="0"/>
                <a:buChar char="•"/>
              </a:pPr>
              <a:r>
                <a:rPr lang="es-MX" sz="2400" dirty="0">
                  <a:solidFill>
                    <a:schemeClr val="bg1"/>
                  </a:solidFill>
                </a:rPr>
                <a:t>Tiempo laborando</a:t>
              </a:r>
            </a:p>
            <a:p>
              <a:pPr marL="285750" indent="-285750">
                <a:buFont typeface="Arial" pitchFamily="34" charset="0"/>
                <a:buChar char="•"/>
              </a:pPr>
              <a:r>
                <a:rPr lang="es-MX" sz="2400" dirty="0">
                  <a:solidFill>
                    <a:schemeClr val="bg1"/>
                  </a:solidFill>
                </a:rPr>
                <a:t>Complejidad de la tarea</a:t>
              </a:r>
            </a:p>
            <a:p>
              <a:pPr marL="285750" indent="-285750">
                <a:buFont typeface="Arial" pitchFamily="34" charset="0"/>
                <a:buChar char="•"/>
              </a:pPr>
              <a:r>
                <a:rPr lang="es-MX" sz="2400" dirty="0">
                  <a:solidFill>
                    <a:schemeClr val="bg1"/>
                  </a:solidFill>
                </a:rPr>
                <a:t>Monotonía de la tarea</a:t>
              </a:r>
            </a:p>
            <a:p>
              <a:endParaRPr lang="es-MX" dirty="0"/>
            </a:p>
          </p:txBody>
        </p:sp>
      </p:grpSp>
      <p:grpSp>
        <p:nvGrpSpPr>
          <p:cNvPr id="26" name="Group 25"/>
          <p:cNvGrpSpPr/>
          <p:nvPr/>
        </p:nvGrpSpPr>
        <p:grpSpPr>
          <a:xfrm>
            <a:off x="2209800" y="5870354"/>
            <a:ext cx="4876800" cy="1156840"/>
            <a:chOff x="2438400" y="5870354"/>
            <a:chExt cx="4191001" cy="1156840"/>
          </a:xfrm>
        </p:grpSpPr>
        <p:sp>
          <p:nvSpPr>
            <p:cNvPr id="14" name="Rounded Rectangle 13"/>
            <p:cNvSpPr/>
            <p:nvPr/>
          </p:nvSpPr>
          <p:spPr>
            <a:xfrm>
              <a:off x="2438400" y="6096000"/>
              <a:ext cx="4191000" cy="685800"/>
            </a:xfrm>
            <a:prstGeom prst="roundRect">
              <a:avLst/>
            </a:prstGeom>
            <a:solidFill>
              <a:schemeClr val="tx2"/>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dirty="0"/>
            </a:p>
          </p:txBody>
        </p:sp>
        <p:sp>
          <p:nvSpPr>
            <p:cNvPr id="16" name="TextBox 15"/>
            <p:cNvSpPr txBox="1"/>
            <p:nvPr/>
          </p:nvSpPr>
          <p:spPr>
            <a:xfrm>
              <a:off x="2438401" y="6196197"/>
              <a:ext cx="4191000" cy="830997"/>
            </a:xfrm>
            <a:prstGeom prst="rect">
              <a:avLst/>
            </a:prstGeom>
            <a:noFill/>
          </p:spPr>
          <p:txBody>
            <a:bodyPr wrap="square" rtlCol="0">
              <a:spAutoFit/>
            </a:bodyPr>
            <a:lstStyle/>
            <a:p>
              <a:pPr algn="ctr"/>
              <a:r>
                <a:rPr lang="es-MX" sz="2400" dirty="0">
                  <a:solidFill>
                    <a:schemeClr val="bg1"/>
                  </a:solidFill>
                </a:rPr>
                <a:t>DESEMPEÑO EN LA CONDUCCIÓN</a:t>
              </a:r>
            </a:p>
          </p:txBody>
        </p:sp>
        <p:cxnSp>
          <p:nvCxnSpPr>
            <p:cNvPr id="25" name="Straight Arrow Connector 24"/>
            <p:cNvCxnSpPr/>
            <p:nvPr/>
          </p:nvCxnSpPr>
          <p:spPr>
            <a:xfrm>
              <a:off x="4473041" y="5870354"/>
              <a:ext cx="0" cy="325843"/>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
        <p:nvSpPr>
          <p:cNvPr id="23" name="Title 1"/>
          <p:cNvSpPr>
            <a:spLocks noGrp="1"/>
          </p:cNvSpPr>
          <p:nvPr>
            <p:ph type="title"/>
          </p:nvPr>
        </p:nvSpPr>
        <p:spPr/>
        <p:txBody>
          <a:bodyPr>
            <a:normAutofit fontScale="90000"/>
          </a:bodyPr>
          <a:lstStyle/>
          <a:p>
            <a:r>
              <a:rPr lang="es-MX" sz="4900" dirty="0"/>
              <a:t>Fatiga Interna vs. la Relacionada con la Tarea</a:t>
            </a:r>
            <a:endParaRPr lang="es-MX" dirty="0"/>
          </a:p>
        </p:txBody>
      </p:sp>
      <p:grpSp>
        <p:nvGrpSpPr>
          <p:cNvPr id="29" name="Group 28"/>
          <p:cNvGrpSpPr/>
          <p:nvPr/>
        </p:nvGrpSpPr>
        <p:grpSpPr>
          <a:xfrm>
            <a:off x="2887779" y="4441589"/>
            <a:ext cx="3276600" cy="1400946"/>
            <a:chOff x="2811580" y="4441589"/>
            <a:chExt cx="3276600" cy="1400946"/>
          </a:xfrm>
        </p:grpSpPr>
        <p:cxnSp>
          <p:nvCxnSpPr>
            <p:cNvPr id="22" name="Straight Arrow Connector 21"/>
            <p:cNvCxnSpPr>
              <a:stCxn id="12" idx="0"/>
              <a:endCxn id="15" idx="0"/>
            </p:cNvCxnSpPr>
            <p:nvPr/>
          </p:nvCxnSpPr>
          <p:spPr>
            <a:xfrm>
              <a:off x="4468428" y="4441589"/>
              <a:ext cx="9426" cy="903413"/>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2811580" y="5309135"/>
              <a:ext cx="3276600" cy="533400"/>
            </a:xfrm>
            <a:prstGeom prst="roundRect">
              <a:avLst/>
            </a:prstGeom>
            <a:solidFill>
              <a:schemeClr val="tx2"/>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dirty="0"/>
            </a:p>
          </p:txBody>
        </p:sp>
        <p:sp>
          <p:nvSpPr>
            <p:cNvPr id="15" name="TextBox 14"/>
            <p:cNvSpPr txBox="1"/>
            <p:nvPr/>
          </p:nvSpPr>
          <p:spPr>
            <a:xfrm>
              <a:off x="2867527" y="5345002"/>
              <a:ext cx="3220653" cy="461665"/>
            </a:xfrm>
            <a:prstGeom prst="rect">
              <a:avLst/>
            </a:prstGeom>
            <a:noFill/>
          </p:spPr>
          <p:txBody>
            <a:bodyPr wrap="square" rtlCol="0">
              <a:spAutoFit/>
            </a:bodyPr>
            <a:lstStyle/>
            <a:p>
              <a:r>
                <a:rPr lang="es-MX" dirty="0"/>
                <a:t>	</a:t>
              </a:r>
              <a:r>
                <a:rPr lang="es-MX" sz="2400" dirty="0">
                  <a:solidFill>
                    <a:schemeClr val="bg1"/>
                  </a:solidFill>
                </a:rPr>
                <a:t>ATENCIÓN</a:t>
              </a:r>
            </a:p>
          </p:txBody>
        </p:sp>
      </p:grpSp>
      <p:grpSp>
        <p:nvGrpSpPr>
          <p:cNvPr id="9" name="Group 8"/>
          <p:cNvGrpSpPr/>
          <p:nvPr/>
        </p:nvGrpSpPr>
        <p:grpSpPr>
          <a:xfrm>
            <a:off x="2887779" y="3920766"/>
            <a:ext cx="3276600" cy="1018356"/>
            <a:chOff x="2806767" y="3920766"/>
            <a:chExt cx="3276600" cy="1018356"/>
          </a:xfrm>
        </p:grpSpPr>
        <p:sp>
          <p:nvSpPr>
            <p:cNvPr id="11" name="Rounded Rectangle 10"/>
            <p:cNvSpPr/>
            <p:nvPr/>
          </p:nvSpPr>
          <p:spPr>
            <a:xfrm>
              <a:off x="2806767" y="4405722"/>
              <a:ext cx="3276600" cy="533400"/>
            </a:xfrm>
            <a:prstGeom prst="roundRect">
              <a:avLst/>
            </a:prstGeom>
            <a:solidFill>
              <a:schemeClr val="tx2"/>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dirty="0"/>
            </a:p>
          </p:txBody>
        </p:sp>
        <p:sp>
          <p:nvSpPr>
            <p:cNvPr id="12" name="TextBox 11"/>
            <p:cNvSpPr txBox="1"/>
            <p:nvPr/>
          </p:nvSpPr>
          <p:spPr>
            <a:xfrm>
              <a:off x="2853288" y="4441589"/>
              <a:ext cx="3220653" cy="461665"/>
            </a:xfrm>
            <a:prstGeom prst="rect">
              <a:avLst/>
            </a:prstGeom>
            <a:noFill/>
          </p:spPr>
          <p:txBody>
            <a:bodyPr wrap="square" rtlCol="0">
              <a:spAutoFit/>
            </a:bodyPr>
            <a:lstStyle/>
            <a:p>
              <a:pPr algn="ctr"/>
              <a:r>
                <a:rPr lang="es-MX" sz="2400" dirty="0">
                  <a:solidFill>
                    <a:schemeClr val="bg1"/>
                  </a:solidFill>
                </a:rPr>
                <a:t>ESTADO DE ALERTA</a:t>
              </a:r>
            </a:p>
          </p:txBody>
        </p:sp>
        <p:cxnSp>
          <p:nvCxnSpPr>
            <p:cNvPr id="18" name="Straight Arrow Connector 17"/>
            <p:cNvCxnSpPr/>
            <p:nvPr/>
          </p:nvCxnSpPr>
          <p:spPr>
            <a:xfrm>
              <a:off x="3373254" y="3920766"/>
              <a:ext cx="381000" cy="484956"/>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4882215" y="3920766"/>
              <a:ext cx="419100" cy="484956"/>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pic>
        <p:nvPicPr>
          <p:cNvPr id="2" name="narration_02_05">
            <a:hlinkClick r:id="" action="ppaction://media"/>
            <a:extLst>
              <a:ext uri="{FF2B5EF4-FFF2-40B4-BE49-F238E27FC236}">
                <a16:creationId xmlns:a16="http://schemas.microsoft.com/office/drawing/2014/main" id="{71FC26B9-8258-416C-1EFF-A13A970FB9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867400"/>
            <a:ext cx="609600" cy="609600"/>
          </a:xfrm>
          <a:prstGeom prst="rect">
            <a:avLst/>
          </a:prstGeom>
        </p:spPr>
      </p:pic>
    </p:spTree>
    <p:extLst>
      <p:ext uri="{BB962C8B-B14F-4D97-AF65-F5344CB8AC3E}">
        <p14:creationId xmlns:p14="http://schemas.microsoft.com/office/powerpoint/2010/main" val="26890169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64" fill="hold"/>
                                        <p:tgtEl>
                                          <p:spTgt spid="2"/>
                                        </p:tgtEl>
                                      </p:cBhvr>
                                    </p:cmd>
                                  </p:childTnLst>
                                </p:cTn>
                              </p:par>
                              <p:par>
                                <p:cTn id="7" presetID="2" presetClass="entr" presetSubtype="4"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 calcmode="lin" valueType="num">
                                      <p:cBhvr additive="base">
                                        <p:cTn id="9" dur="1000" fill="hold"/>
                                        <p:tgtEl>
                                          <p:spTgt spid="30"/>
                                        </p:tgtEl>
                                        <p:attrNameLst>
                                          <p:attrName>ppt_x</p:attrName>
                                        </p:attrNameLst>
                                      </p:cBhvr>
                                      <p:tavLst>
                                        <p:tav tm="0">
                                          <p:val>
                                            <p:strVal val="#ppt_x"/>
                                          </p:val>
                                        </p:tav>
                                        <p:tav tm="100000">
                                          <p:val>
                                            <p:strVal val="#ppt_x"/>
                                          </p:val>
                                        </p:tav>
                                      </p:tavLst>
                                    </p:anim>
                                    <p:anim calcmode="lin" valueType="num">
                                      <p:cBhvr additive="base">
                                        <p:cTn id="10" dur="1000" fill="hold"/>
                                        <p:tgtEl>
                                          <p:spTgt spid="30"/>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1000" fill="hold"/>
                                        <p:tgtEl>
                                          <p:spTgt spid="31"/>
                                        </p:tgtEl>
                                        <p:attrNameLst>
                                          <p:attrName>ppt_x</p:attrName>
                                        </p:attrNameLst>
                                      </p:cBhvr>
                                      <p:tavLst>
                                        <p:tav tm="0">
                                          <p:val>
                                            <p:strVal val="#ppt_x"/>
                                          </p:val>
                                        </p:tav>
                                        <p:tav tm="100000">
                                          <p:val>
                                            <p:strVal val="#ppt_x"/>
                                          </p:val>
                                        </p:tav>
                                      </p:tavLst>
                                    </p:anim>
                                    <p:anim calcmode="lin" valueType="num">
                                      <p:cBhvr additive="base">
                                        <p:cTn id="14" dur="1000" fill="hold"/>
                                        <p:tgtEl>
                                          <p:spTgt spid="3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000" fill="hold"/>
                                        <p:tgtEl>
                                          <p:spTgt spid="29"/>
                                        </p:tgtEl>
                                        <p:attrNameLst>
                                          <p:attrName>ppt_x</p:attrName>
                                        </p:attrNameLst>
                                      </p:cBhvr>
                                      <p:tavLst>
                                        <p:tav tm="0">
                                          <p:val>
                                            <p:strVal val="#ppt_x"/>
                                          </p:val>
                                        </p:tav>
                                        <p:tav tm="100000">
                                          <p:val>
                                            <p:strVal val="#ppt_x"/>
                                          </p:val>
                                        </p:tav>
                                      </p:tavLst>
                                    </p:anim>
                                    <p:anim calcmode="lin" valueType="num">
                                      <p:cBhvr additive="base">
                                        <p:cTn id="22" dur="100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ppt_x"/>
                                          </p:val>
                                        </p:tav>
                                        <p:tav tm="100000">
                                          <p:val>
                                            <p:strVal val="#ppt_x"/>
                                          </p:val>
                                        </p:tav>
                                      </p:tavLst>
                                    </p:anim>
                                    <p:anim calcmode="lin" valueType="num">
                                      <p:cBhvr additive="base">
                                        <p:cTn id="26"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MX" dirty="0"/>
              <a:t>Introducción</a:t>
            </a:r>
            <a:endParaRPr lang="en-US" dirty="0"/>
          </a:p>
        </p:txBody>
      </p:sp>
      <p:pic>
        <p:nvPicPr>
          <p:cNvPr id="3" name="narration_01_02">
            <a:hlinkClick r:id="" action="ppaction://media"/>
            <a:extLst>
              <a:ext uri="{FF2B5EF4-FFF2-40B4-BE49-F238E27FC236}">
                <a16:creationId xmlns:a16="http://schemas.microsoft.com/office/drawing/2014/main" id="{21B4C3D4-01D7-404B-E9B2-B7DAF3DF8F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28600" y="304800"/>
            <a:ext cx="8686800" cy="1143000"/>
          </a:xfrm>
        </p:spPr>
        <p:txBody>
          <a:bodyPr>
            <a:noAutofit/>
          </a:bodyPr>
          <a:lstStyle/>
          <a:p>
            <a:r>
              <a:rPr lang="es-MX" sz="3600" b="1" dirty="0"/>
              <a:t>DORMIR</a:t>
            </a:r>
            <a:r>
              <a:rPr lang="es-MX" sz="3600" dirty="0"/>
              <a:t>, </a:t>
            </a:r>
            <a:br>
              <a:rPr lang="es-MX" sz="3600" dirty="0"/>
            </a:br>
            <a:r>
              <a:rPr lang="es-MX" sz="3600" dirty="0"/>
              <a:t>El Antídoto más Importante Contra la Fatiga</a:t>
            </a:r>
            <a:endParaRPr lang="es-MX" sz="3200" dirty="0"/>
          </a:p>
        </p:txBody>
      </p:sp>
      <p:sp>
        <p:nvSpPr>
          <p:cNvPr id="4" name="3 Flecha derecha"/>
          <p:cNvSpPr/>
          <p:nvPr/>
        </p:nvSpPr>
        <p:spPr>
          <a:xfrm>
            <a:off x="1371600" y="1549308"/>
            <a:ext cx="6400800" cy="3810000"/>
          </a:xfrm>
          <a:prstGeom prst="rightArrow">
            <a:avLst>
              <a:gd name="adj1" fmla="val 50000"/>
              <a:gd name="adj2" fmla="val 50000"/>
            </a:avLst>
          </a:prstGeom>
          <a:solidFill>
            <a:srgbClr val="FFFF66"/>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4 Flecha derecha"/>
          <p:cNvSpPr/>
          <p:nvPr/>
        </p:nvSpPr>
        <p:spPr>
          <a:xfrm rot="19220248">
            <a:off x="923211" y="4430133"/>
            <a:ext cx="3076382" cy="1375841"/>
          </a:xfrm>
          <a:prstGeom prst="rightArrow">
            <a:avLst/>
          </a:prstGeom>
          <a:solidFill>
            <a:schemeClr val="tx2">
              <a:lumMod val="60000"/>
              <a:lumOff val="40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effectLst>
                  <a:outerShdw blurRad="38100" dist="38100" dir="2700000" algn="tl">
                    <a:srgbClr val="000000">
                      <a:alpha val="43137"/>
                    </a:srgbClr>
                  </a:outerShdw>
                </a:effectLst>
              </a:rPr>
              <a:t>Otros factores</a:t>
            </a:r>
          </a:p>
          <a:p>
            <a:pPr algn="ctr"/>
            <a:r>
              <a:rPr lang="es-MX" sz="2000" dirty="0">
                <a:effectLst>
                  <a:outerShdw blurRad="38100" dist="38100" dir="2700000" algn="tl">
                    <a:srgbClr val="000000">
                      <a:alpha val="43137"/>
                    </a:srgbClr>
                  </a:outerShdw>
                </a:effectLst>
              </a:rPr>
              <a:t>(Ej. Hora del día)</a:t>
            </a:r>
          </a:p>
        </p:txBody>
      </p:sp>
      <p:sp>
        <p:nvSpPr>
          <p:cNvPr id="6" name="5 Flecha derecha"/>
          <p:cNvSpPr/>
          <p:nvPr/>
        </p:nvSpPr>
        <p:spPr>
          <a:xfrm rot="19220248">
            <a:off x="3285411" y="4430133"/>
            <a:ext cx="3076382" cy="1375841"/>
          </a:xfrm>
          <a:prstGeom prst="rightArrow">
            <a:avLst/>
          </a:prstGeom>
          <a:solidFill>
            <a:schemeClr val="tx2">
              <a:lumMod val="60000"/>
              <a:lumOff val="40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lang="es-MX" sz="1600" dirty="0">
                <a:effectLst>
                  <a:outerShdw blurRad="38100" dist="38100" dir="2700000" algn="tl">
                    <a:srgbClr val="000000">
                      <a:alpha val="43137"/>
                    </a:srgbClr>
                  </a:outerShdw>
                </a:effectLst>
              </a:rPr>
              <a:t>Otros factores</a:t>
            </a:r>
          </a:p>
          <a:p>
            <a:pPr algn="ctr">
              <a:lnSpc>
                <a:spcPts val="1500"/>
              </a:lnSpc>
            </a:pPr>
            <a:r>
              <a:rPr lang="es-MX" sz="1600" dirty="0">
                <a:effectLst>
                  <a:outerShdw blurRad="38100" dist="38100" dir="2700000" algn="tl">
                    <a:srgbClr val="000000">
                      <a:alpha val="43137"/>
                    </a:srgbClr>
                  </a:outerShdw>
                </a:effectLst>
              </a:rPr>
              <a:t>(Ej. Habilidad, Prácticas de seguridad)</a:t>
            </a:r>
          </a:p>
        </p:txBody>
      </p:sp>
      <p:sp>
        <p:nvSpPr>
          <p:cNvPr id="8" name="7 Rectángulo redondeado"/>
          <p:cNvSpPr/>
          <p:nvPr/>
        </p:nvSpPr>
        <p:spPr>
          <a:xfrm>
            <a:off x="1447800" y="2768508"/>
            <a:ext cx="1981200" cy="1295400"/>
          </a:xfrm>
          <a:prstGeom prst="roundRect">
            <a:avLst/>
          </a:prstGeom>
          <a:solidFill>
            <a:srgbClr val="3D0074"/>
          </a:solidFill>
          <a:effectLst>
            <a:outerShdw blurRad="50800" dist="38100" dir="2700000" algn="tl" rotWithShape="0">
              <a:prstClr val="black">
                <a:alpha val="40000"/>
              </a:prstClr>
            </a:outerShdw>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000" b="1" dirty="0"/>
              <a:t>Dormir</a:t>
            </a:r>
            <a:endParaRPr lang="es-MX" b="1" dirty="0"/>
          </a:p>
        </p:txBody>
      </p:sp>
      <p:sp>
        <p:nvSpPr>
          <p:cNvPr id="9" name="8 Rectángulo redondeado"/>
          <p:cNvSpPr/>
          <p:nvPr/>
        </p:nvSpPr>
        <p:spPr>
          <a:xfrm>
            <a:off x="3429000" y="2768508"/>
            <a:ext cx="1981200" cy="1295400"/>
          </a:xfrm>
          <a:prstGeom prst="roundRect">
            <a:avLst/>
          </a:prstGeom>
          <a:solidFill>
            <a:srgbClr val="007600"/>
          </a:solidFill>
          <a:ln>
            <a:noFill/>
          </a:ln>
          <a:effectLst>
            <a:outerShdw blurRad="50800" dist="38100" dir="2700000" algn="tl" rotWithShape="0">
              <a:prstClr val="black">
                <a:alpha val="40000"/>
              </a:prstClr>
            </a:outerShdw>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b="1" dirty="0"/>
              <a:t>Estado de Alerta</a:t>
            </a:r>
            <a:endParaRPr lang="es-MX" sz="1400" b="1" dirty="0"/>
          </a:p>
        </p:txBody>
      </p:sp>
      <p:sp>
        <p:nvSpPr>
          <p:cNvPr id="10" name="9 Rectángulo redondeado"/>
          <p:cNvSpPr/>
          <p:nvPr/>
        </p:nvSpPr>
        <p:spPr>
          <a:xfrm>
            <a:off x="5410200" y="2768508"/>
            <a:ext cx="1828800" cy="1295400"/>
          </a:xfrm>
          <a:prstGeom prst="roundRect">
            <a:avLst/>
          </a:prstGeom>
          <a:solidFill>
            <a:srgbClr val="C00000"/>
          </a:solidFill>
          <a:ln>
            <a:noFill/>
          </a:ln>
          <a:effectLst>
            <a:outerShdw blurRad="50800" dist="38100" dir="2700000" algn="tl" rotWithShape="0">
              <a:prstClr val="black">
                <a:alpha val="40000"/>
              </a:prstClr>
            </a:outerShdw>
          </a:effectLst>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t>Desempeño al conducir</a:t>
            </a:r>
            <a:endParaRPr lang="es-MX" sz="1100" b="1" dirty="0"/>
          </a:p>
        </p:txBody>
      </p:sp>
      <p:pic>
        <p:nvPicPr>
          <p:cNvPr id="2" name="narration_02_06">
            <a:hlinkClick r:id="" action="ppaction://media"/>
            <a:extLst>
              <a:ext uri="{FF2B5EF4-FFF2-40B4-BE49-F238E27FC236}">
                <a16:creationId xmlns:a16="http://schemas.microsoft.com/office/drawing/2014/main" id="{4A71575B-2820-C3D7-2C95-121DC3E16E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19887050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4000" i="1" dirty="0">
                <a:solidFill>
                  <a:srgbClr val="002060"/>
                </a:solidFill>
              </a:rPr>
            </a:br>
            <a:r>
              <a:rPr lang="es-MX" sz="4900" dirty="0"/>
              <a:t>Características de la Fatiga</a:t>
            </a:r>
            <a:br>
              <a:rPr lang="en-US" sz="4900" dirty="0"/>
            </a:br>
            <a:endParaRPr lang="en-US" sz="4900" dirty="0"/>
          </a:p>
        </p:txBody>
      </p:sp>
      <p:sp>
        <p:nvSpPr>
          <p:cNvPr id="3" name="Content Placeholder 2"/>
          <p:cNvSpPr>
            <a:spLocks noGrp="1"/>
          </p:cNvSpPr>
          <p:nvPr>
            <p:ph idx="1"/>
          </p:nvPr>
        </p:nvSpPr>
        <p:spPr/>
        <p:txBody>
          <a:bodyPr>
            <a:normAutofit lnSpcReduction="10000"/>
          </a:bodyPr>
          <a:lstStyle/>
          <a:p>
            <a:pPr>
              <a:buNone/>
            </a:pPr>
            <a:r>
              <a:rPr lang="es-MX" u="sng" dirty="0"/>
              <a:t>Temas</a:t>
            </a:r>
            <a:r>
              <a:rPr lang="es-MX" dirty="0"/>
              <a:t>:</a:t>
            </a:r>
          </a:p>
          <a:p>
            <a:r>
              <a:rPr lang="es-MX" dirty="0"/>
              <a:t>Aguda vs. crónica</a:t>
            </a:r>
          </a:p>
          <a:p>
            <a:r>
              <a:rPr lang="es-MX" dirty="0"/>
              <a:t>Señales y síntomas</a:t>
            </a:r>
          </a:p>
          <a:p>
            <a:r>
              <a:rPr lang="es-MX" dirty="0"/>
              <a:t>Autoevaluaciones subjetivas vs objetivas</a:t>
            </a:r>
          </a:p>
          <a:p>
            <a:pPr lvl="0"/>
            <a:r>
              <a:rPr lang="es-MX" dirty="0"/>
              <a:t>Efectos sobre la salud de la privación del sueño</a:t>
            </a:r>
          </a:p>
          <a:p>
            <a:pPr lvl="0"/>
            <a:r>
              <a:rPr lang="es-MX" dirty="0"/>
              <a:t>Señales de privación crónica del sueño</a:t>
            </a:r>
          </a:p>
          <a:p>
            <a:pPr lvl="0"/>
            <a:r>
              <a:rPr lang="es-MX" dirty="0"/>
              <a:t>Deudas de sueño y recuperación</a:t>
            </a:r>
          </a:p>
          <a:p>
            <a:pPr>
              <a:buNone/>
            </a:pPr>
            <a:endParaRPr lang="en-US" dirty="0"/>
          </a:p>
        </p:txBody>
      </p:sp>
      <p:pic>
        <p:nvPicPr>
          <p:cNvPr id="4" name="narration_02_07">
            <a:hlinkClick r:id="" action="ppaction://media"/>
            <a:extLst>
              <a:ext uri="{FF2B5EF4-FFF2-40B4-BE49-F238E27FC236}">
                <a16:creationId xmlns:a16="http://schemas.microsoft.com/office/drawing/2014/main" id="{EF8B4861-CD31-796B-4CB7-34858861A4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7407388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Fatiga Aguda vs. Crónica</a:t>
            </a:r>
          </a:p>
        </p:txBody>
      </p:sp>
      <p:sp>
        <p:nvSpPr>
          <p:cNvPr id="3" name="Content Placeholder 2"/>
          <p:cNvSpPr>
            <a:spLocks noGrp="1"/>
          </p:cNvSpPr>
          <p:nvPr>
            <p:ph idx="1"/>
          </p:nvPr>
        </p:nvSpPr>
        <p:spPr>
          <a:xfrm>
            <a:off x="381000" y="1524000"/>
            <a:ext cx="8534400" cy="4800600"/>
          </a:xfrm>
        </p:spPr>
        <p:txBody>
          <a:bodyPr>
            <a:normAutofit fontScale="77500" lnSpcReduction="20000"/>
          </a:bodyPr>
          <a:lstStyle/>
          <a:p>
            <a:r>
              <a:rPr lang="es-MX" sz="3500" dirty="0"/>
              <a:t>Fatiga Aguda (de corto plazo):</a:t>
            </a:r>
          </a:p>
          <a:p>
            <a:pPr lvl="1"/>
            <a:r>
              <a:rPr lang="es-MX" sz="3400" dirty="0"/>
              <a:t>La experimentamos todos los días</a:t>
            </a:r>
          </a:p>
          <a:p>
            <a:pPr lvl="1"/>
            <a:r>
              <a:rPr lang="es-MX" sz="3400" dirty="0"/>
              <a:t>Se reduce o elimina al dormir por la noche o cuando se toma una siesta</a:t>
            </a:r>
          </a:p>
          <a:p>
            <a:pPr lvl="1"/>
            <a:r>
              <a:rPr lang="es-MX" sz="3400" dirty="0"/>
              <a:t>La cafeína y un descanso (sin dormir) reducen la fatiga leve</a:t>
            </a:r>
          </a:p>
          <a:p>
            <a:r>
              <a:rPr lang="es-MX" sz="3500" dirty="0"/>
              <a:t>Fatiga Crónica (de largo plazo):</a:t>
            </a:r>
          </a:p>
          <a:p>
            <a:pPr lvl="1"/>
            <a:r>
              <a:rPr lang="es-MX" sz="3300" dirty="0"/>
              <a:t>Aqueja a muchos conductores y a la gente muy ocupada</a:t>
            </a:r>
          </a:p>
          <a:p>
            <a:pPr lvl="1"/>
            <a:r>
              <a:rPr lang="es-MX" sz="3300" dirty="0"/>
              <a:t>Se debe al sueño inadecuado por periodos prolongados</a:t>
            </a:r>
          </a:p>
          <a:p>
            <a:pPr lvl="1"/>
            <a:r>
              <a:rPr lang="es-MX" sz="3300" dirty="0"/>
              <a:t>Llamada Privación de sueño</a:t>
            </a:r>
          </a:p>
          <a:p>
            <a:pPr lvl="1"/>
            <a:r>
              <a:rPr lang="es-MX" sz="3300" dirty="0"/>
              <a:t>Para recuperarse necesitará noches de sueño largo y profundo</a:t>
            </a:r>
          </a:p>
        </p:txBody>
      </p:sp>
      <p:pic>
        <p:nvPicPr>
          <p:cNvPr id="4" name="narration_02_08">
            <a:hlinkClick r:id="" action="ppaction://media"/>
            <a:extLst>
              <a:ext uri="{FF2B5EF4-FFF2-40B4-BE49-F238E27FC236}">
                <a16:creationId xmlns:a16="http://schemas.microsoft.com/office/drawing/2014/main" id="{4CBAEEC5-BC29-F46D-5492-351424D748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31467620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1143000"/>
          </a:xfrm>
        </p:spPr>
        <p:txBody>
          <a:bodyPr>
            <a:normAutofit/>
          </a:bodyPr>
          <a:lstStyle/>
          <a:p>
            <a:r>
              <a:rPr lang="es-ES" sz="4200" dirty="0"/>
              <a:t>Señales y Síntomas de Fatiga (1 de 2)</a:t>
            </a:r>
            <a:endParaRPr lang="en-US" sz="4200" dirty="0"/>
          </a:p>
        </p:txBody>
      </p:sp>
      <p:sp>
        <p:nvSpPr>
          <p:cNvPr id="3" name="Content Placeholder 2"/>
          <p:cNvSpPr>
            <a:spLocks noGrp="1"/>
          </p:cNvSpPr>
          <p:nvPr>
            <p:ph idx="1"/>
          </p:nvPr>
        </p:nvSpPr>
        <p:spPr>
          <a:xfrm>
            <a:off x="457200" y="1600200"/>
            <a:ext cx="5334000" cy="4525963"/>
          </a:xfrm>
        </p:spPr>
        <p:txBody>
          <a:bodyPr>
            <a:normAutofit/>
          </a:bodyPr>
          <a:lstStyle/>
          <a:p>
            <a:r>
              <a:rPr lang="es-MX" dirty="0"/>
              <a:t>Pérdida del estado de alerta y atención</a:t>
            </a:r>
          </a:p>
          <a:p>
            <a:r>
              <a:rPr lang="es-MX" dirty="0"/>
              <a:t>Pensamientos dispersos</a:t>
            </a:r>
          </a:p>
          <a:p>
            <a:r>
              <a:rPr lang="es-MX" dirty="0"/>
              <a:t>Mala respuesta, reacciones lentas</a:t>
            </a:r>
          </a:p>
          <a:p>
            <a:r>
              <a:rPr lang="es-MX" dirty="0"/>
              <a:t>Juicio distorsionado</a:t>
            </a:r>
          </a:p>
          <a:p>
            <a:r>
              <a:rPr lang="es-MX" dirty="0"/>
              <a:t>Pérdida de motivación</a:t>
            </a:r>
          </a:p>
        </p:txBody>
      </p:sp>
      <p:pic>
        <p:nvPicPr>
          <p:cNvPr id="6" name="Picture 2" title="Drowsy driver at ni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905000"/>
            <a:ext cx="2428875" cy="3618799"/>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2_09">
            <a:hlinkClick r:id="" action="ppaction://media"/>
            <a:extLst>
              <a:ext uri="{FF2B5EF4-FFF2-40B4-BE49-F238E27FC236}">
                <a16:creationId xmlns:a16="http://schemas.microsoft.com/office/drawing/2014/main" id="{B83F0624-4E85-F76E-C816-166D5F56A5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2016883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s-MX" dirty="0"/>
              <a:t>Depresión</a:t>
            </a:r>
          </a:p>
          <a:p>
            <a:r>
              <a:rPr lang="es-MX" dirty="0"/>
              <a:t>Deterioro de la memoria</a:t>
            </a:r>
          </a:p>
          <a:p>
            <a:r>
              <a:rPr lang="es-MX" dirty="0"/>
              <a:t>Campo de visión reducido</a:t>
            </a:r>
            <a:br>
              <a:rPr lang="es-MX" dirty="0"/>
            </a:br>
            <a:r>
              <a:rPr lang="es-MX" dirty="0"/>
              <a:t>("visión de túnel")</a:t>
            </a:r>
          </a:p>
          <a:p>
            <a:r>
              <a:rPr lang="es-MX" dirty="0"/>
              <a:t>Microsueños</a:t>
            </a:r>
          </a:p>
          <a:p>
            <a:r>
              <a:rPr lang="es-MX" dirty="0"/>
              <a:t>Poco efecto en tareas</a:t>
            </a:r>
            <a:br>
              <a:rPr lang="es-MX" dirty="0"/>
            </a:br>
            <a:r>
              <a:rPr lang="es-MX" dirty="0"/>
              <a:t>puramente físicas</a:t>
            </a:r>
          </a:p>
        </p:txBody>
      </p:sp>
      <p:sp>
        <p:nvSpPr>
          <p:cNvPr id="5" name="Title 4"/>
          <p:cNvSpPr>
            <a:spLocks noGrp="1"/>
          </p:cNvSpPr>
          <p:nvPr>
            <p:ph type="title"/>
          </p:nvPr>
        </p:nvSpPr>
        <p:spPr>
          <a:xfrm>
            <a:off x="381000" y="274638"/>
            <a:ext cx="8382000" cy="1143000"/>
          </a:xfrm>
        </p:spPr>
        <p:txBody>
          <a:bodyPr>
            <a:noAutofit/>
          </a:bodyPr>
          <a:lstStyle/>
          <a:p>
            <a:r>
              <a:rPr lang="es-ES" sz="4200" dirty="0"/>
              <a:t>Señales y Síntomas de Fatiga (2 de 2)</a:t>
            </a:r>
            <a:r>
              <a:rPr lang="en-US" sz="4200" dirty="0"/>
              <a:t> </a:t>
            </a:r>
          </a:p>
        </p:txBody>
      </p:sp>
      <p:pic>
        <p:nvPicPr>
          <p:cNvPr id="10242" name="Picture 2" title="Drowsy driver at ni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905000"/>
            <a:ext cx="2428875" cy="3618799"/>
          </a:xfrm>
          <a:prstGeom prst="rect">
            <a:avLst/>
          </a:prstGeom>
          <a:noFill/>
          <a:extLst>
            <a:ext uri="{909E8E84-426E-40DD-AFC4-6F175D3DCCD1}">
              <a14:hiddenFill xmlns:a14="http://schemas.microsoft.com/office/drawing/2010/main">
                <a:solidFill>
                  <a:srgbClr val="FFFFFF"/>
                </a:solidFill>
              </a14:hiddenFill>
            </a:ext>
          </a:extLst>
        </p:spPr>
      </p:pic>
      <p:pic>
        <p:nvPicPr>
          <p:cNvPr id="2" name="narration_02_10">
            <a:hlinkClick r:id="" action="ppaction://media"/>
            <a:extLst>
              <a:ext uri="{FF2B5EF4-FFF2-40B4-BE49-F238E27FC236}">
                <a16:creationId xmlns:a16="http://schemas.microsoft.com/office/drawing/2014/main" id="{3F6BF996-28B5-75D6-1D37-5CAC8D2A4D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20541754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1143000"/>
          </a:xfrm>
        </p:spPr>
        <p:txBody>
          <a:bodyPr>
            <a:noAutofit/>
          </a:bodyPr>
          <a:lstStyle/>
          <a:p>
            <a:r>
              <a:rPr lang="es-MX" sz="4200" dirty="0"/>
              <a:t>Evaluaciones Subjetivas vs Objetivas</a:t>
            </a:r>
          </a:p>
        </p:txBody>
      </p:sp>
      <p:sp>
        <p:nvSpPr>
          <p:cNvPr id="3" name="Content Placeholder 2"/>
          <p:cNvSpPr>
            <a:spLocks noGrp="1"/>
          </p:cNvSpPr>
          <p:nvPr>
            <p:ph idx="1"/>
          </p:nvPr>
        </p:nvSpPr>
        <p:spPr>
          <a:xfrm>
            <a:off x="457200" y="1447800"/>
            <a:ext cx="8229600" cy="5334000"/>
          </a:xfrm>
        </p:spPr>
        <p:txBody>
          <a:bodyPr>
            <a:normAutofit fontScale="92500" lnSpcReduction="20000"/>
          </a:bodyPr>
          <a:lstStyle/>
          <a:p>
            <a:pPr>
              <a:buNone/>
            </a:pPr>
            <a:r>
              <a:rPr lang="es-ES" u="sng" dirty="0"/>
              <a:t>Estudio de Fatiga y Estado de Alerta del Conductor</a:t>
            </a:r>
            <a:r>
              <a:rPr lang="en-US" dirty="0"/>
              <a:t>:</a:t>
            </a:r>
          </a:p>
          <a:p>
            <a:r>
              <a:rPr lang="es-ES" dirty="0"/>
              <a:t>Los conductores evaluaron subjetivamente su propio estado de alerta</a:t>
            </a:r>
            <a:endParaRPr lang="en-US" dirty="0"/>
          </a:p>
          <a:p>
            <a:r>
              <a:rPr lang="es-ES" dirty="0"/>
              <a:t>Las autoevaluaciones a menudo eran inexactas en comparación con las medidas objetivas</a:t>
            </a:r>
            <a:endParaRPr lang="en-US" dirty="0"/>
          </a:p>
          <a:p>
            <a:r>
              <a:rPr lang="es-ES" dirty="0"/>
              <a:t>Los conductores tendían a evaluarse a sí mismos como más alertas de lo que realmente estaban</a:t>
            </a:r>
            <a:endParaRPr lang="en-US" dirty="0"/>
          </a:p>
          <a:p>
            <a:r>
              <a:rPr lang="es-ES" dirty="0"/>
              <a:t>Las autoevaluaciones tendían a basarse en las expectativas</a:t>
            </a:r>
            <a:r>
              <a:rPr lang="en-US" dirty="0"/>
              <a:t>:</a:t>
            </a:r>
          </a:p>
          <a:p>
            <a:pPr lvl="1"/>
            <a:r>
              <a:rPr lang="en-US" dirty="0"/>
              <a:t>“</a:t>
            </a:r>
            <a:r>
              <a:rPr lang="es-ES" dirty="0"/>
              <a:t>He estado conduciendo durante mucho tiempo, así que debo estar cansado”</a:t>
            </a:r>
            <a:endParaRPr lang="en-US" dirty="0"/>
          </a:p>
          <a:p>
            <a:pPr lvl="1"/>
            <a:r>
              <a:rPr lang="es-ES" dirty="0"/>
              <a:t>“Acabo de empezar a conducir, así que no podía estar cansado”</a:t>
            </a:r>
            <a:endParaRPr lang="en-US" dirty="0"/>
          </a:p>
        </p:txBody>
      </p:sp>
      <p:pic>
        <p:nvPicPr>
          <p:cNvPr id="4" name="narration_02_11">
            <a:hlinkClick r:id="" action="ppaction://media"/>
            <a:extLst>
              <a:ext uri="{FF2B5EF4-FFF2-40B4-BE49-F238E27FC236}">
                <a16:creationId xmlns:a16="http://schemas.microsoft.com/office/drawing/2014/main" id="{36804FCF-B25E-B12F-78A8-E90ABBACBD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t>
            </a:r>
            <a:r>
              <a:rPr lang="es-MX" dirty="0"/>
              <a:t>Te Quedarás Dormido en los Próximos Dos Minutos? </a:t>
            </a:r>
          </a:p>
        </p:txBody>
      </p:sp>
      <p:sp>
        <p:nvSpPr>
          <p:cNvPr id="3" name="Content Placeholder 2"/>
          <p:cNvSpPr>
            <a:spLocks noGrp="1"/>
          </p:cNvSpPr>
          <p:nvPr>
            <p:ph idx="1"/>
          </p:nvPr>
        </p:nvSpPr>
        <p:spPr/>
        <p:txBody>
          <a:bodyPr>
            <a:normAutofit fontScale="85000" lnSpcReduction="10000"/>
          </a:bodyPr>
          <a:lstStyle/>
          <a:p>
            <a:pPr>
              <a:buNone/>
            </a:pPr>
            <a:r>
              <a:rPr lang="es-ES" u="sng" dirty="0"/>
              <a:t>Estudio de la Universidad de Stanford </a:t>
            </a:r>
            <a:r>
              <a:rPr lang="en-US" dirty="0"/>
              <a:t>:</a:t>
            </a:r>
          </a:p>
          <a:p>
            <a:r>
              <a:rPr lang="es-ES" dirty="0"/>
              <a:t>Sujetos privados de sueño, se les pidió que </a:t>
            </a:r>
            <a:r>
              <a:rPr lang="es-MX" dirty="0"/>
              <a:t>permanecieran despiertos el mayor tiempo posible</a:t>
            </a:r>
          </a:p>
          <a:p>
            <a:r>
              <a:rPr lang="es-MX" dirty="0"/>
              <a:t>Periódicamente se les pidió que pronosticaran si se dormirían en los próximos 2 minutos</a:t>
            </a:r>
          </a:p>
          <a:p>
            <a:r>
              <a:rPr lang="es-MX" dirty="0"/>
              <a:t>El inicio del sueño se predijo correctamente en el </a:t>
            </a:r>
            <a:r>
              <a:rPr lang="es-MX" b="1" dirty="0"/>
              <a:t>78%</a:t>
            </a:r>
            <a:r>
              <a:rPr lang="es-MX" dirty="0"/>
              <a:t> de las veces</a:t>
            </a:r>
          </a:p>
          <a:p>
            <a:r>
              <a:rPr lang="es-MX" dirty="0"/>
              <a:t>Pero el </a:t>
            </a:r>
            <a:r>
              <a:rPr lang="es-MX" b="1" dirty="0"/>
              <a:t>22% </a:t>
            </a:r>
            <a:r>
              <a:rPr lang="es-MX" dirty="0"/>
              <a:t>de las veces no fue así.</a:t>
            </a:r>
          </a:p>
          <a:p>
            <a:r>
              <a:rPr lang="es-MX" dirty="0"/>
              <a:t>Grandes diferencias individuales en la capacidad para predecir quedarse dormido</a:t>
            </a:r>
            <a:endParaRPr lang="es-MX" sz="2800" dirty="0"/>
          </a:p>
        </p:txBody>
      </p:sp>
      <p:pic>
        <p:nvPicPr>
          <p:cNvPr id="4" name="narration_02_12">
            <a:hlinkClick r:id="" action="ppaction://media"/>
            <a:extLst>
              <a:ext uri="{FF2B5EF4-FFF2-40B4-BE49-F238E27FC236}">
                <a16:creationId xmlns:a16="http://schemas.microsoft.com/office/drawing/2014/main" id="{23A5F5C7-80C8-076B-C55F-9A47523038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11937451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title="Pie chart; how drowsy asleep-at-the-wheel drivers felt"/>
          <p:cNvGraphicFramePr/>
          <p:nvPr>
            <p:extLst>
              <p:ext uri="{D42A27DB-BD31-4B8C-83A1-F6EECF244321}">
                <p14:modId xmlns:p14="http://schemas.microsoft.com/office/powerpoint/2010/main" val="850232677"/>
              </p:ext>
            </p:extLst>
          </p:nvPr>
        </p:nvGraphicFramePr>
        <p:xfrm>
          <a:off x="2895600" y="2286000"/>
          <a:ext cx="6248400" cy="4114800"/>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p:txBody>
          <a:bodyPr>
            <a:noAutofit/>
          </a:bodyPr>
          <a:lstStyle/>
          <a:p>
            <a:r>
              <a:rPr lang="es-ES" sz="3200" dirty="0"/>
              <a:t>¡Muchos conductores que se quedan dormidos al volante nunca se sienten somnolientos</a:t>
            </a:r>
            <a:r>
              <a:rPr lang="en-US" sz="3200" dirty="0"/>
              <a:t>! </a:t>
            </a:r>
            <a:endParaRPr lang="en-US" sz="2800" dirty="0"/>
          </a:p>
        </p:txBody>
      </p:sp>
      <p:sp>
        <p:nvSpPr>
          <p:cNvPr id="3" name="Content Placeholder 2"/>
          <p:cNvSpPr>
            <a:spLocks noGrp="1"/>
          </p:cNvSpPr>
          <p:nvPr>
            <p:ph idx="1"/>
          </p:nvPr>
        </p:nvSpPr>
        <p:spPr>
          <a:xfrm>
            <a:off x="381000" y="1447800"/>
            <a:ext cx="8686800" cy="1371600"/>
          </a:xfrm>
        </p:spPr>
        <p:txBody>
          <a:bodyPr>
            <a:normAutofit/>
          </a:bodyPr>
          <a:lstStyle/>
          <a:p>
            <a:pPr marL="0" indent="0">
              <a:buNone/>
            </a:pPr>
            <a:r>
              <a:rPr lang="es-ES" sz="2400" u="sng" dirty="0"/>
              <a:t>Estudio de la Universidad de Carolina del Norte</a:t>
            </a:r>
            <a:r>
              <a:rPr lang="en-US" sz="2400" dirty="0"/>
              <a:t>: </a:t>
            </a:r>
          </a:p>
          <a:p>
            <a:pPr marL="0" indent="0">
              <a:buNone/>
            </a:pPr>
            <a:r>
              <a:rPr lang="es-ES" sz="2400" dirty="0"/>
              <a:t>Entrevistas a 312 automovilistas que habían chocado tras quedarse dormidos al volante</a:t>
            </a:r>
            <a:endParaRPr lang="en-US" sz="2400" dirty="0"/>
          </a:p>
        </p:txBody>
      </p:sp>
      <p:sp>
        <p:nvSpPr>
          <p:cNvPr id="6" name="Rectangle 5"/>
          <p:cNvSpPr/>
          <p:nvPr/>
        </p:nvSpPr>
        <p:spPr>
          <a:xfrm>
            <a:off x="324853" y="3059090"/>
            <a:ext cx="2438400" cy="2308324"/>
          </a:xfrm>
          <a:prstGeom prst="rect">
            <a:avLst/>
          </a:prstGeom>
        </p:spPr>
        <p:txBody>
          <a:bodyPr wrap="square">
            <a:spAutoFit/>
          </a:bodyPr>
          <a:lstStyle/>
          <a:p>
            <a:r>
              <a:rPr lang="es-ES" sz="2400" b="1" dirty="0"/>
              <a:t>Pregunta: </a:t>
            </a:r>
            <a:r>
              <a:rPr lang="es-ES" sz="2400" dirty="0"/>
              <a:t>"¿Qué tan somnoliento se sentía antes de quedarse dormido al volante?”</a:t>
            </a:r>
            <a:endParaRPr lang="en-US" sz="2400" dirty="0"/>
          </a:p>
        </p:txBody>
      </p:sp>
      <p:pic>
        <p:nvPicPr>
          <p:cNvPr id="4" name="narration_02_13">
            <a:hlinkClick r:id="" action="ppaction://media"/>
            <a:extLst>
              <a:ext uri="{FF2B5EF4-FFF2-40B4-BE49-F238E27FC236}">
                <a16:creationId xmlns:a16="http://schemas.microsoft.com/office/drawing/2014/main" id="{0E7E7F12-9542-D8FE-CE5A-0C263D992A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19055988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sz="4900" dirty="0"/>
              <a:t>¡Pero solo el 11% durmió más de 8 horas la noche anterior</a:t>
            </a:r>
            <a:r>
              <a:rPr lang="en-US" sz="4900" dirty="0"/>
              <a:t>! </a:t>
            </a:r>
            <a:endParaRPr lang="en-US" dirty="0"/>
          </a:p>
        </p:txBody>
      </p:sp>
      <p:sp>
        <p:nvSpPr>
          <p:cNvPr id="3" name="Content Placeholder 2"/>
          <p:cNvSpPr>
            <a:spLocks noGrp="1"/>
          </p:cNvSpPr>
          <p:nvPr>
            <p:ph idx="1"/>
          </p:nvPr>
        </p:nvSpPr>
        <p:spPr>
          <a:xfrm>
            <a:off x="304800" y="1524000"/>
            <a:ext cx="8839200" cy="4525963"/>
          </a:xfrm>
        </p:spPr>
        <p:txBody>
          <a:bodyPr>
            <a:noAutofit/>
          </a:bodyPr>
          <a:lstStyle/>
          <a:p>
            <a:pPr marL="0" indent="0">
              <a:buNone/>
            </a:pPr>
            <a:r>
              <a:rPr lang="es-ES" sz="2400" b="1" dirty="0"/>
              <a:t>Pregunta: </a:t>
            </a:r>
            <a:r>
              <a:rPr lang="es-ES" sz="2400" dirty="0"/>
              <a:t>"¿Cuánto tiempo durmió la noche anterior?"</a:t>
            </a:r>
            <a:endParaRPr lang="en-US" sz="2400" dirty="0"/>
          </a:p>
        </p:txBody>
      </p:sp>
      <p:graphicFrame>
        <p:nvGraphicFramePr>
          <p:cNvPr id="6" name="Chart 5" title="Pie chart:  amount of sleep the night before"/>
          <p:cNvGraphicFramePr/>
          <p:nvPr>
            <p:extLst>
              <p:ext uri="{D42A27DB-BD31-4B8C-83A1-F6EECF244321}">
                <p14:modId xmlns:p14="http://schemas.microsoft.com/office/powerpoint/2010/main" val="1612931062"/>
              </p:ext>
            </p:extLst>
          </p:nvPr>
        </p:nvGraphicFramePr>
        <p:xfrm>
          <a:off x="1350264" y="2209800"/>
          <a:ext cx="6879336" cy="4800600"/>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1"/>
          <p:cNvSpPr txBox="1"/>
          <p:nvPr/>
        </p:nvSpPr>
        <p:spPr>
          <a:xfrm>
            <a:off x="4800600" y="2668524"/>
            <a:ext cx="1295400"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dirty="0">
                <a:solidFill>
                  <a:srgbClr val="C00000"/>
                </a:solidFill>
              </a:rPr>
              <a:t>+8 Horas</a:t>
            </a:r>
          </a:p>
        </p:txBody>
      </p:sp>
      <p:sp>
        <p:nvSpPr>
          <p:cNvPr id="8" name="Rectángulo 7">
            <a:extLst>
              <a:ext uri="{FF2B5EF4-FFF2-40B4-BE49-F238E27FC236}">
                <a16:creationId xmlns:a16="http://schemas.microsoft.com/office/drawing/2014/main" id="{1DAF3227-7EB5-B552-EFF7-EFDE5DAE8BE5}"/>
              </a:ext>
            </a:extLst>
          </p:cNvPr>
          <p:cNvSpPr/>
          <p:nvPr/>
        </p:nvSpPr>
        <p:spPr>
          <a:xfrm>
            <a:off x="4114800" y="1979676"/>
            <a:ext cx="228600" cy="228600"/>
          </a:xfrm>
          <a:prstGeom prst="rect">
            <a:avLst/>
          </a:prstGeom>
          <a:solidFill>
            <a:srgbClr val="9AC0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a:extLst>
              <a:ext uri="{FF2B5EF4-FFF2-40B4-BE49-F238E27FC236}">
                <a16:creationId xmlns:a16="http://schemas.microsoft.com/office/drawing/2014/main" id="{1E280AD2-D055-4159-E451-B55DA0B6F5F6}"/>
              </a:ext>
            </a:extLst>
          </p:cNvPr>
          <p:cNvSpPr/>
          <p:nvPr/>
        </p:nvSpPr>
        <p:spPr>
          <a:xfrm>
            <a:off x="5486400" y="1981200"/>
            <a:ext cx="228600" cy="228600"/>
          </a:xfrm>
          <a:prstGeom prst="rect">
            <a:avLst/>
          </a:prstGeom>
          <a:solidFill>
            <a:srgbClr val="7A58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6" name="Grupo 15">
            <a:extLst>
              <a:ext uri="{FF2B5EF4-FFF2-40B4-BE49-F238E27FC236}">
                <a16:creationId xmlns:a16="http://schemas.microsoft.com/office/drawing/2014/main" id="{F5C64C6E-4F98-B08D-DC5E-A54C68DA286D}"/>
              </a:ext>
            </a:extLst>
          </p:cNvPr>
          <p:cNvGrpSpPr/>
          <p:nvPr/>
        </p:nvGrpSpPr>
        <p:grpSpPr>
          <a:xfrm>
            <a:off x="6248400" y="1905000"/>
            <a:ext cx="1143000" cy="369332"/>
            <a:chOff x="7086600" y="1905000"/>
            <a:chExt cx="1143000" cy="369332"/>
          </a:xfrm>
        </p:grpSpPr>
        <p:sp>
          <p:nvSpPr>
            <p:cNvPr id="10" name="Rectángulo 9">
              <a:extLst>
                <a:ext uri="{FF2B5EF4-FFF2-40B4-BE49-F238E27FC236}">
                  <a16:creationId xmlns:a16="http://schemas.microsoft.com/office/drawing/2014/main" id="{6E4A81DC-DCA5-4288-15A3-8AFDC4D55D8E}"/>
                </a:ext>
              </a:extLst>
            </p:cNvPr>
            <p:cNvSpPr/>
            <p:nvPr/>
          </p:nvSpPr>
          <p:spPr>
            <a:xfrm>
              <a:off x="7086600" y="1981200"/>
              <a:ext cx="228600" cy="228600"/>
            </a:xfrm>
            <a:prstGeom prst="rect">
              <a:avLst/>
            </a:prstGeom>
            <a:solidFill>
              <a:srgbClr val="39B0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CuadroTexto 10">
              <a:extLst>
                <a:ext uri="{FF2B5EF4-FFF2-40B4-BE49-F238E27FC236}">
                  <a16:creationId xmlns:a16="http://schemas.microsoft.com/office/drawing/2014/main" id="{2F61461E-414B-1CF4-40E0-B1A4454FB8A7}"/>
                </a:ext>
              </a:extLst>
            </p:cNvPr>
            <p:cNvSpPr txBox="1"/>
            <p:nvPr/>
          </p:nvSpPr>
          <p:spPr>
            <a:xfrm>
              <a:off x="7283507" y="1905000"/>
              <a:ext cx="946093" cy="369332"/>
            </a:xfrm>
            <a:prstGeom prst="rect">
              <a:avLst/>
            </a:prstGeom>
            <a:noFill/>
          </p:spPr>
          <p:txBody>
            <a:bodyPr wrap="none" rtlCol="0">
              <a:spAutoFit/>
            </a:bodyPr>
            <a:lstStyle/>
            <a:p>
              <a:r>
                <a:rPr lang="es-MX" dirty="0"/>
                <a:t>No sabe</a:t>
              </a:r>
            </a:p>
          </p:txBody>
        </p:sp>
      </p:grpSp>
      <p:grpSp>
        <p:nvGrpSpPr>
          <p:cNvPr id="18" name="Grupo 17">
            <a:extLst>
              <a:ext uri="{FF2B5EF4-FFF2-40B4-BE49-F238E27FC236}">
                <a16:creationId xmlns:a16="http://schemas.microsoft.com/office/drawing/2014/main" id="{68B296BF-3F95-F9E0-A42B-FE9EE6AE3C17}"/>
              </a:ext>
            </a:extLst>
          </p:cNvPr>
          <p:cNvGrpSpPr/>
          <p:nvPr/>
        </p:nvGrpSpPr>
        <p:grpSpPr>
          <a:xfrm>
            <a:off x="1600200" y="1916668"/>
            <a:ext cx="1219200" cy="369332"/>
            <a:chOff x="1600200" y="1916668"/>
            <a:chExt cx="1219200" cy="369332"/>
          </a:xfrm>
        </p:grpSpPr>
        <p:sp>
          <p:nvSpPr>
            <p:cNvPr id="4" name="Rectángulo 3">
              <a:extLst>
                <a:ext uri="{FF2B5EF4-FFF2-40B4-BE49-F238E27FC236}">
                  <a16:creationId xmlns:a16="http://schemas.microsoft.com/office/drawing/2014/main" id="{17A50142-2740-57EA-A407-E510F1967518}"/>
                </a:ext>
              </a:extLst>
            </p:cNvPr>
            <p:cNvSpPr/>
            <p:nvPr/>
          </p:nvSpPr>
          <p:spPr>
            <a:xfrm>
              <a:off x="1600200" y="1978152"/>
              <a:ext cx="228600" cy="228600"/>
            </a:xfrm>
            <a:prstGeom prst="rect">
              <a:avLst/>
            </a:prstGeom>
            <a:solidFill>
              <a:srgbClr val="407E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CuadroTexto 11">
              <a:extLst>
                <a:ext uri="{FF2B5EF4-FFF2-40B4-BE49-F238E27FC236}">
                  <a16:creationId xmlns:a16="http://schemas.microsoft.com/office/drawing/2014/main" id="{676C6D9A-B4C7-A2BC-2B0A-D71F4E011099}"/>
                </a:ext>
              </a:extLst>
            </p:cNvPr>
            <p:cNvSpPr txBox="1"/>
            <p:nvPr/>
          </p:nvSpPr>
          <p:spPr>
            <a:xfrm>
              <a:off x="1807520" y="1916668"/>
              <a:ext cx="1011880" cy="369332"/>
            </a:xfrm>
            <a:prstGeom prst="rect">
              <a:avLst/>
            </a:prstGeom>
            <a:noFill/>
          </p:spPr>
          <p:txBody>
            <a:bodyPr wrap="none" rtlCol="0">
              <a:spAutoFit/>
            </a:bodyPr>
            <a:lstStyle/>
            <a:p>
              <a:r>
                <a:rPr lang="es-MX" dirty="0"/>
                <a:t>+8 Horas</a:t>
              </a:r>
            </a:p>
          </p:txBody>
        </p:sp>
      </p:grpSp>
      <p:grpSp>
        <p:nvGrpSpPr>
          <p:cNvPr id="17" name="Grupo 16">
            <a:extLst>
              <a:ext uri="{FF2B5EF4-FFF2-40B4-BE49-F238E27FC236}">
                <a16:creationId xmlns:a16="http://schemas.microsoft.com/office/drawing/2014/main" id="{ECBC131A-12BE-DEB3-2872-178FFA28711B}"/>
              </a:ext>
            </a:extLst>
          </p:cNvPr>
          <p:cNvGrpSpPr/>
          <p:nvPr/>
        </p:nvGrpSpPr>
        <p:grpSpPr>
          <a:xfrm>
            <a:off x="2913323" y="1897642"/>
            <a:ext cx="1049077" cy="369332"/>
            <a:chOff x="2552700" y="1897642"/>
            <a:chExt cx="1049077" cy="369332"/>
          </a:xfrm>
        </p:grpSpPr>
        <p:sp>
          <p:nvSpPr>
            <p:cNvPr id="5" name="Rectángulo 4">
              <a:extLst>
                <a:ext uri="{FF2B5EF4-FFF2-40B4-BE49-F238E27FC236}">
                  <a16:creationId xmlns:a16="http://schemas.microsoft.com/office/drawing/2014/main" id="{BDCAFCCA-2EEB-2150-B20F-BFC8ADF14352}"/>
                </a:ext>
              </a:extLst>
            </p:cNvPr>
            <p:cNvSpPr/>
            <p:nvPr/>
          </p:nvSpPr>
          <p:spPr>
            <a:xfrm>
              <a:off x="2552700" y="1978152"/>
              <a:ext cx="228600" cy="228600"/>
            </a:xfrm>
            <a:prstGeom prst="rect">
              <a:avLst/>
            </a:prstGeom>
            <a:solidFill>
              <a:srgbClr val="CC40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CuadroTexto 12">
              <a:extLst>
                <a:ext uri="{FF2B5EF4-FFF2-40B4-BE49-F238E27FC236}">
                  <a16:creationId xmlns:a16="http://schemas.microsoft.com/office/drawing/2014/main" id="{DA1C90D6-99C2-7824-A9BD-C09E82EE12AD}"/>
                </a:ext>
              </a:extLst>
            </p:cNvPr>
            <p:cNvSpPr txBox="1"/>
            <p:nvPr/>
          </p:nvSpPr>
          <p:spPr>
            <a:xfrm>
              <a:off x="2791940" y="1897642"/>
              <a:ext cx="809837" cy="369332"/>
            </a:xfrm>
            <a:prstGeom prst="rect">
              <a:avLst/>
            </a:prstGeom>
            <a:noFill/>
          </p:spPr>
          <p:txBody>
            <a:bodyPr wrap="none" rtlCol="0">
              <a:spAutoFit/>
            </a:bodyPr>
            <a:lstStyle/>
            <a:p>
              <a:r>
                <a:rPr lang="es-MX" dirty="0"/>
                <a:t>6 a 7.9</a:t>
              </a:r>
            </a:p>
          </p:txBody>
        </p:sp>
      </p:grpSp>
      <p:sp>
        <p:nvSpPr>
          <p:cNvPr id="14" name="CuadroTexto 13">
            <a:extLst>
              <a:ext uri="{FF2B5EF4-FFF2-40B4-BE49-F238E27FC236}">
                <a16:creationId xmlns:a16="http://schemas.microsoft.com/office/drawing/2014/main" id="{12416F3E-B785-0DAF-B6B0-00901CD00348}"/>
              </a:ext>
            </a:extLst>
          </p:cNvPr>
          <p:cNvSpPr txBox="1"/>
          <p:nvPr/>
        </p:nvSpPr>
        <p:spPr>
          <a:xfrm>
            <a:off x="4343400" y="1916668"/>
            <a:ext cx="809837" cy="369332"/>
          </a:xfrm>
          <a:prstGeom prst="rect">
            <a:avLst/>
          </a:prstGeom>
          <a:noFill/>
        </p:spPr>
        <p:txBody>
          <a:bodyPr wrap="none" rtlCol="0">
            <a:spAutoFit/>
          </a:bodyPr>
          <a:lstStyle/>
          <a:p>
            <a:r>
              <a:rPr lang="es-MX" dirty="0"/>
              <a:t>4 a 5.9</a:t>
            </a:r>
          </a:p>
        </p:txBody>
      </p:sp>
      <p:sp>
        <p:nvSpPr>
          <p:cNvPr id="15" name="CuadroTexto 14">
            <a:extLst>
              <a:ext uri="{FF2B5EF4-FFF2-40B4-BE49-F238E27FC236}">
                <a16:creationId xmlns:a16="http://schemas.microsoft.com/office/drawing/2014/main" id="{BBD59DAC-1B3F-13E9-C615-9AC4AE6EA18C}"/>
              </a:ext>
            </a:extLst>
          </p:cNvPr>
          <p:cNvSpPr txBox="1"/>
          <p:nvPr/>
        </p:nvSpPr>
        <p:spPr>
          <a:xfrm>
            <a:off x="5715000" y="1916454"/>
            <a:ext cx="470000" cy="369332"/>
          </a:xfrm>
          <a:prstGeom prst="rect">
            <a:avLst/>
          </a:prstGeom>
          <a:noFill/>
        </p:spPr>
        <p:txBody>
          <a:bodyPr wrap="none" rtlCol="0">
            <a:spAutoFit/>
          </a:bodyPr>
          <a:lstStyle/>
          <a:p>
            <a:r>
              <a:rPr lang="es-MX" dirty="0"/>
              <a:t>&lt; 4</a:t>
            </a:r>
          </a:p>
        </p:txBody>
      </p:sp>
      <p:pic>
        <p:nvPicPr>
          <p:cNvPr id="19" name="narration_02_14">
            <a:hlinkClick r:id="" action="ppaction://media"/>
            <a:extLst>
              <a:ext uri="{FF2B5EF4-FFF2-40B4-BE49-F238E27FC236}">
                <a16:creationId xmlns:a16="http://schemas.microsoft.com/office/drawing/2014/main" id="{0C778B34-31AB-6543-C479-D7A2C186DE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28940808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5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sz="4900" dirty="0"/>
              <a:t>Señales Objetivas de Somnolencia al Conducir (1 de 2)</a:t>
            </a:r>
            <a:endParaRPr lang="en-US" dirty="0"/>
          </a:p>
        </p:txBody>
      </p:sp>
      <p:sp>
        <p:nvSpPr>
          <p:cNvPr id="4" name="Content Placeholder 3"/>
          <p:cNvSpPr>
            <a:spLocks noGrp="1"/>
          </p:cNvSpPr>
          <p:nvPr>
            <p:ph idx="1"/>
          </p:nvPr>
        </p:nvSpPr>
        <p:spPr>
          <a:xfrm>
            <a:off x="457200" y="1447800"/>
            <a:ext cx="8229600" cy="4525963"/>
          </a:xfrm>
        </p:spPr>
        <p:txBody>
          <a:bodyPr>
            <a:noAutofit/>
          </a:bodyPr>
          <a:lstStyle/>
          <a:p>
            <a:pPr>
              <a:spcBef>
                <a:spcPts val="300"/>
              </a:spcBef>
            </a:pPr>
            <a:r>
              <a:rPr lang="es-MX" sz="2800" dirty="0"/>
              <a:t>Ojos:</a:t>
            </a:r>
          </a:p>
          <a:p>
            <a:pPr lvl="1">
              <a:spcBef>
                <a:spcPts val="300"/>
              </a:spcBef>
            </a:pPr>
            <a:r>
              <a:rPr lang="es-MX" sz="2400" dirty="0"/>
              <a:t>Párpados cansados</a:t>
            </a:r>
          </a:p>
          <a:p>
            <a:pPr lvl="1">
              <a:spcBef>
                <a:spcPts val="300"/>
              </a:spcBef>
            </a:pPr>
            <a:r>
              <a:rPr lang="es-MX" sz="2400" dirty="0"/>
              <a:t>Pérdida de foco</a:t>
            </a:r>
          </a:p>
          <a:p>
            <a:pPr>
              <a:spcBef>
                <a:spcPts val="300"/>
              </a:spcBef>
            </a:pPr>
            <a:r>
              <a:rPr lang="es-MX" sz="2800" dirty="0"/>
              <a:t>Bostezos</a:t>
            </a:r>
          </a:p>
          <a:p>
            <a:pPr>
              <a:spcBef>
                <a:spcPts val="300"/>
              </a:spcBef>
            </a:pPr>
            <a:r>
              <a:rPr lang="es-MX" sz="2800" dirty="0"/>
              <a:t>Pensamientos:</a:t>
            </a:r>
          </a:p>
          <a:p>
            <a:pPr lvl="1">
              <a:spcBef>
                <a:spcPts val="300"/>
              </a:spcBef>
            </a:pPr>
            <a:r>
              <a:rPr lang="es-MX" sz="2400" dirty="0"/>
              <a:t>Dispersos, incoherentes</a:t>
            </a:r>
          </a:p>
          <a:p>
            <a:pPr lvl="1">
              <a:spcBef>
                <a:spcPts val="300"/>
              </a:spcBef>
            </a:pPr>
            <a:r>
              <a:rPr lang="es-MX" sz="2400" dirty="0"/>
              <a:t>Visiones irreales y oníricas</a:t>
            </a:r>
          </a:p>
          <a:p>
            <a:pPr>
              <a:spcBef>
                <a:spcPts val="300"/>
              </a:spcBef>
            </a:pPr>
            <a:r>
              <a:rPr lang="es-MX" sz="2800" dirty="0"/>
              <a:t>Movimientos de la cabeza:</a:t>
            </a:r>
          </a:p>
          <a:p>
            <a:pPr lvl="1">
              <a:spcBef>
                <a:spcPts val="300"/>
              </a:spcBef>
            </a:pPr>
            <a:r>
              <a:rPr lang="es-MX" sz="2400" dirty="0"/>
              <a:t>Cabeceo suave</a:t>
            </a:r>
          </a:p>
          <a:p>
            <a:pPr lvl="1">
              <a:spcBef>
                <a:spcPts val="300"/>
              </a:spcBef>
            </a:pPr>
            <a:r>
              <a:rPr lang="es-MX" sz="2400" dirty="0"/>
              <a:t>Sobresaltos</a:t>
            </a:r>
          </a:p>
          <a:p>
            <a:pPr>
              <a:spcBef>
                <a:spcPts val="300"/>
              </a:spcBef>
            </a:pPr>
            <a:r>
              <a:rPr lang="es-MX" sz="2800" dirty="0"/>
              <a:t>Reducción del campo visual (“visión de túnel”)</a:t>
            </a:r>
          </a:p>
        </p:txBody>
      </p:sp>
      <p:pic>
        <p:nvPicPr>
          <p:cNvPr id="3074" name="Picture 2" title="Truck driver behind the whe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639957"/>
            <a:ext cx="3560053" cy="2362200"/>
          </a:xfrm>
          <a:prstGeom prst="rect">
            <a:avLst/>
          </a:prstGeom>
          <a:noFill/>
          <a:extLst>
            <a:ext uri="{909E8E84-426E-40DD-AFC4-6F175D3DCCD1}">
              <a14:hiddenFill xmlns:a14="http://schemas.microsoft.com/office/drawing/2010/main">
                <a:solidFill>
                  <a:srgbClr val="FFFFFF"/>
                </a:solidFill>
              </a14:hiddenFill>
            </a:ext>
          </a:extLst>
        </p:spPr>
      </p:pic>
      <p:pic>
        <p:nvPicPr>
          <p:cNvPr id="3" name="narration_02_15">
            <a:hlinkClick r:id="" action="ppaction://media"/>
            <a:extLst>
              <a:ext uri="{FF2B5EF4-FFF2-40B4-BE49-F238E27FC236}">
                <a16:creationId xmlns:a16="http://schemas.microsoft.com/office/drawing/2014/main" id="{67285DAA-8BC3-BEF3-A9B9-31EC023B3C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36140973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dirty="0"/>
              <a:t>Introducción al Módulo</a:t>
            </a:r>
            <a:endParaRPr lang="en-US" dirty="0"/>
          </a:p>
        </p:txBody>
      </p:sp>
      <p:sp>
        <p:nvSpPr>
          <p:cNvPr id="6" name="Content Placeholder 2"/>
          <p:cNvSpPr>
            <a:spLocks noGrp="1"/>
          </p:cNvSpPr>
          <p:nvPr>
            <p:ph idx="1"/>
          </p:nvPr>
        </p:nvSpPr>
        <p:spPr/>
        <p:txBody>
          <a:bodyPr>
            <a:normAutofit/>
          </a:bodyPr>
          <a:lstStyle/>
          <a:p>
            <a:pPr>
              <a:buNone/>
            </a:pPr>
            <a:r>
              <a:rPr lang="en-US" u="sng" dirty="0"/>
              <a:t>Temas</a:t>
            </a:r>
            <a:r>
              <a:rPr lang="en-US" dirty="0"/>
              <a:t>:</a:t>
            </a:r>
          </a:p>
          <a:p>
            <a:r>
              <a:rPr lang="es-ES" dirty="0"/>
              <a:t>Programa de Administración de la Fatiga de América </a:t>
            </a:r>
            <a:r>
              <a:rPr lang="es-ES"/>
              <a:t>del Norte (</a:t>
            </a:r>
            <a:r>
              <a:rPr lang="es-ES" dirty="0"/>
              <a:t>PAFAN) </a:t>
            </a:r>
          </a:p>
          <a:p>
            <a:r>
              <a:rPr lang="es-ES" dirty="0"/>
              <a:t>Programa de capacitación del PAFAN</a:t>
            </a:r>
          </a:p>
          <a:p>
            <a:r>
              <a:rPr lang="es-ES" dirty="0"/>
              <a:t>Descripción general del módulo</a:t>
            </a:r>
          </a:p>
          <a:p>
            <a:r>
              <a:rPr lang="es-ES" dirty="0"/>
              <a:t>Metas de aprendizaje</a:t>
            </a:r>
            <a:r>
              <a:rPr lang="en-US" dirty="0"/>
              <a:t>s </a:t>
            </a:r>
          </a:p>
          <a:p>
            <a:pPr lvl="0"/>
            <a:endParaRPr lang="en-US" dirty="0">
              <a:solidFill>
                <a:srgbClr val="002060"/>
              </a:solidFill>
            </a:endParaRPr>
          </a:p>
          <a:p>
            <a:pPr>
              <a:buNone/>
            </a:pPr>
            <a:endParaRPr lang="en-US" dirty="0"/>
          </a:p>
        </p:txBody>
      </p:sp>
      <p:pic>
        <p:nvPicPr>
          <p:cNvPr id="3" name="narration_01_03">
            <a:hlinkClick r:id="" action="ppaction://media"/>
            <a:extLst>
              <a:ext uri="{FF2B5EF4-FFF2-40B4-BE49-F238E27FC236}">
                <a16:creationId xmlns:a16="http://schemas.microsoft.com/office/drawing/2014/main" id="{819F807A-F74A-4976-234E-5639CAC278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0"/>
            <a:ext cx="5638800" cy="4525963"/>
          </a:xfrm>
        </p:spPr>
        <p:txBody>
          <a:bodyPr>
            <a:normAutofit fontScale="85000" lnSpcReduction="20000"/>
          </a:bodyPr>
          <a:lstStyle/>
          <a:p>
            <a:r>
              <a:rPr lang="es-MX" dirty="0"/>
              <a:t>Movimientos corporales:</a:t>
            </a:r>
          </a:p>
          <a:p>
            <a:pPr lvl="1"/>
            <a:r>
              <a:rPr lang="es-MX" dirty="0"/>
              <a:t>Estar inquieto, cambios de postura</a:t>
            </a:r>
          </a:p>
          <a:p>
            <a:pPr lvl="1"/>
            <a:r>
              <a:rPr lang="es-MX" dirty="0"/>
              <a:t>Ajuste de ventanas o del aire acondicionado</a:t>
            </a:r>
          </a:p>
          <a:p>
            <a:r>
              <a:rPr lang="es-MX" dirty="0"/>
              <a:t>Control del vehículo:</a:t>
            </a:r>
          </a:p>
          <a:p>
            <a:pPr lvl="1"/>
            <a:r>
              <a:rPr lang="es-MX" dirty="0"/>
              <a:t>Zigzagueo (progresivo)</a:t>
            </a:r>
          </a:p>
          <a:p>
            <a:pPr lvl="1"/>
            <a:r>
              <a:rPr lang="es-MX" dirty="0"/>
              <a:t>Salirse del carril</a:t>
            </a:r>
          </a:p>
          <a:p>
            <a:pPr lvl="1"/>
            <a:r>
              <a:rPr lang="es-MX" dirty="0"/>
              <a:t>Volantazos </a:t>
            </a:r>
          </a:p>
          <a:p>
            <a:pPr lvl="1"/>
            <a:r>
              <a:rPr lang="es-MX" dirty="0"/>
              <a:t>Velocidad variable</a:t>
            </a:r>
          </a:p>
          <a:p>
            <a:r>
              <a:rPr lang="es-MX" dirty="0"/>
              <a:t>Respuestas tardías o incorrectas</a:t>
            </a:r>
          </a:p>
          <a:p>
            <a:r>
              <a:rPr lang="es-MX" dirty="0"/>
              <a:t>Microsueños</a:t>
            </a:r>
            <a:endParaRPr lang="es-MX" sz="2200" dirty="0"/>
          </a:p>
          <a:p>
            <a:pPr lvl="1"/>
            <a:endParaRPr lang="es-MX" dirty="0"/>
          </a:p>
        </p:txBody>
      </p:sp>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5400" y="2514600"/>
            <a:ext cx="3560053" cy="23622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457200" y="274638"/>
            <a:ext cx="8229600" cy="1143000"/>
          </a:xfrm>
        </p:spPr>
        <p:txBody>
          <a:bodyPr>
            <a:normAutofit fontScale="90000"/>
          </a:bodyPr>
          <a:lstStyle/>
          <a:p>
            <a:r>
              <a:rPr lang="es-MX" sz="4900" dirty="0"/>
              <a:t>Señales Objetivas de Somnolencia al Conducir (2 de 2) </a:t>
            </a:r>
            <a:endParaRPr lang="es-MX" dirty="0"/>
          </a:p>
        </p:txBody>
      </p:sp>
      <p:pic>
        <p:nvPicPr>
          <p:cNvPr id="2" name="narration_02_16">
            <a:hlinkClick r:id="" action="ppaction://media"/>
            <a:extLst>
              <a:ext uri="{FF2B5EF4-FFF2-40B4-BE49-F238E27FC236}">
                <a16:creationId xmlns:a16="http://schemas.microsoft.com/office/drawing/2014/main" id="{BED6240E-901A-E27B-2C50-627E17EF45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Efectos en la Salud de la Privación del Sueño </a:t>
            </a:r>
            <a:r>
              <a:rPr lang="en-US" dirty="0"/>
              <a:t>(1 de 2) </a:t>
            </a:r>
          </a:p>
        </p:txBody>
      </p:sp>
      <p:sp>
        <p:nvSpPr>
          <p:cNvPr id="4" name="Content Placeholder 3"/>
          <p:cNvSpPr>
            <a:spLocks noGrp="1"/>
          </p:cNvSpPr>
          <p:nvPr>
            <p:ph idx="1"/>
          </p:nvPr>
        </p:nvSpPr>
        <p:spPr>
          <a:xfrm>
            <a:off x="457200" y="1600200"/>
            <a:ext cx="5486400" cy="4525963"/>
          </a:xfrm>
        </p:spPr>
        <p:txBody>
          <a:bodyPr>
            <a:normAutofit fontScale="92500" lnSpcReduction="10000"/>
          </a:bodyPr>
          <a:lstStyle/>
          <a:p>
            <a:r>
              <a:rPr lang="es-MX" dirty="0"/>
              <a:t>Incremento de la presión arterial</a:t>
            </a:r>
          </a:p>
          <a:p>
            <a:r>
              <a:rPr lang="es-MX" dirty="0"/>
              <a:t>Incremento de riesgo de enfermedades cardiacas</a:t>
            </a:r>
          </a:p>
          <a:p>
            <a:r>
              <a:rPr lang="es-MX" dirty="0"/>
              <a:t>Problemas Gastrointestinales </a:t>
            </a:r>
          </a:p>
          <a:p>
            <a:r>
              <a:rPr lang="es-MX" dirty="0"/>
              <a:t>Incremento de días enfermo</a:t>
            </a:r>
          </a:p>
          <a:p>
            <a:r>
              <a:rPr lang="es-MX" dirty="0"/>
              <a:t>Incremento  de consumo de calorías</a:t>
            </a:r>
          </a:p>
          <a:p>
            <a:r>
              <a:rPr lang="es-MX" dirty="0"/>
              <a:t>Incremento de peso</a:t>
            </a:r>
          </a:p>
        </p:txBody>
      </p:sp>
      <p:pic>
        <p:nvPicPr>
          <p:cNvPr id="133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3115" y="3962400"/>
            <a:ext cx="2972153" cy="1995488"/>
          </a:xfrm>
          <a:prstGeom prst="rect">
            <a:avLst/>
          </a:prstGeom>
          <a:noFill/>
          <a:extLst>
            <a:ext uri="{909E8E84-426E-40DD-AFC4-6F175D3DCCD1}">
              <a14:hiddenFill xmlns:a14="http://schemas.microsoft.com/office/drawing/2010/main">
                <a:solidFill>
                  <a:srgbClr val="FFFFFF"/>
                </a:solidFill>
              </a14:hiddenFill>
            </a:ext>
          </a:extLst>
        </p:spPr>
      </p:pic>
      <p:pic>
        <p:nvPicPr>
          <p:cNvPr id="3" name="narration_02_17">
            <a:hlinkClick r:id="" action="ppaction://media"/>
            <a:extLst>
              <a:ext uri="{FF2B5EF4-FFF2-40B4-BE49-F238E27FC236}">
                <a16:creationId xmlns:a16="http://schemas.microsoft.com/office/drawing/2014/main" id="{868146C1-EABF-1A1A-D9E7-CDAE2E62E5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37986564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798637"/>
            <a:ext cx="5638800" cy="4525963"/>
          </a:xfrm>
        </p:spPr>
        <p:txBody>
          <a:bodyPr>
            <a:normAutofit fontScale="92500" lnSpcReduction="20000"/>
          </a:bodyPr>
          <a:lstStyle/>
          <a:p>
            <a:r>
              <a:rPr lang="es-MX" dirty="0"/>
              <a:t>Incremento de riesgo de diabetes</a:t>
            </a:r>
          </a:p>
          <a:p>
            <a:r>
              <a:rPr lang="es-MX" dirty="0"/>
              <a:t>Reducción del funcionamiento del sistema inmunológico</a:t>
            </a:r>
          </a:p>
          <a:p>
            <a:r>
              <a:rPr lang="es-MX" dirty="0"/>
              <a:t>Irritabilidad</a:t>
            </a:r>
          </a:p>
          <a:p>
            <a:r>
              <a:rPr lang="es-MX" dirty="0"/>
              <a:t>Afecta las relaciones</a:t>
            </a:r>
          </a:p>
          <a:p>
            <a:r>
              <a:rPr lang="es-MX" dirty="0"/>
              <a:t>Empeora las condiciones psiquiátricas</a:t>
            </a:r>
          </a:p>
          <a:p>
            <a:r>
              <a:rPr lang="es-MX" dirty="0"/>
              <a:t>Disminución de la calidad de vida</a:t>
            </a:r>
          </a:p>
        </p:txBody>
      </p:sp>
      <p:sp>
        <p:nvSpPr>
          <p:cNvPr id="3" name="Title 2"/>
          <p:cNvSpPr>
            <a:spLocks noGrp="1"/>
          </p:cNvSpPr>
          <p:nvPr>
            <p:ph type="title"/>
          </p:nvPr>
        </p:nvSpPr>
        <p:spPr/>
        <p:txBody>
          <a:bodyPr>
            <a:noAutofit/>
          </a:bodyPr>
          <a:lstStyle/>
          <a:p>
            <a:r>
              <a:rPr lang="es-ES" dirty="0"/>
              <a:t>Efectos en la Salud de la Privación del Sueño </a:t>
            </a:r>
            <a:r>
              <a:rPr lang="en-US" dirty="0"/>
              <a:t>(2 de 2) </a:t>
            </a:r>
          </a:p>
        </p:txBody>
      </p:sp>
      <p:pic>
        <p:nvPicPr>
          <p:cNvPr id="1433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8725" y="4204299"/>
            <a:ext cx="2652053" cy="1780575"/>
          </a:xfrm>
          <a:prstGeom prst="rect">
            <a:avLst/>
          </a:prstGeom>
          <a:noFill/>
          <a:extLst>
            <a:ext uri="{909E8E84-426E-40DD-AFC4-6F175D3DCCD1}">
              <a14:hiddenFill xmlns:a14="http://schemas.microsoft.com/office/drawing/2010/main">
                <a:solidFill>
                  <a:srgbClr val="FFFFFF"/>
                </a:solidFill>
              </a14:hiddenFill>
            </a:ext>
          </a:extLst>
        </p:spPr>
      </p:pic>
      <p:pic>
        <p:nvPicPr>
          <p:cNvPr id="2" name="narration_02_18">
            <a:hlinkClick r:id="" action="ppaction://media"/>
            <a:extLst>
              <a:ext uri="{FF2B5EF4-FFF2-40B4-BE49-F238E27FC236}">
                <a16:creationId xmlns:a16="http://schemas.microsoft.com/office/drawing/2014/main" id="{B5337252-64E3-504F-088C-B110CA656D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32515597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¿Tiene Privación </a:t>
            </a:r>
            <a:r>
              <a:rPr lang="es-MX" i="1" dirty="0"/>
              <a:t>Crónica</a:t>
            </a:r>
            <a:r>
              <a:rPr lang="es-MX" dirty="0"/>
              <a:t> de Sueño?</a:t>
            </a:r>
            <a:endParaRPr lang="en-US" dirty="0"/>
          </a:p>
        </p:txBody>
      </p:sp>
      <p:sp>
        <p:nvSpPr>
          <p:cNvPr id="3" name="Content Placeholder 2"/>
          <p:cNvSpPr>
            <a:spLocks noGrp="1"/>
          </p:cNvSpPr>
          <p:nvPr>
            <p:ph idx="1"/>
          </p:nvPr>
        </p:nvSpPr>
        <p:spPr>
          <a:xfrm>
            <a:off x="457200" y="1600200"/>
            <a:ext cx="5715000" cy="4525963"/>
          </a:xfrm>
        </p:spPr>
        <p:txBody>
          <a:bodyPr>
            <a:noAutofit/>
          </a:bodyPr>
          <a:lstStyle/>
          <a:p>
            <a:pPr>
              <a:spcBef>
                <a:spcPts val="0"/>
              </a:spcBef>
            </a:pPr>
            <a:r>
              <a:rPr lang="es-MX" sz="2800" dirty="0"/>
              <a:t>¿Se duerme en 5 minutos o menos? </a:t>
            </a:r>
          </a:p>
          <a:p>
            <a:pPr>
              <a:spcBef>
                <a:spcPts val="0"/>
              </a:spcBef>
            </a:pPr>
            <a:r>
              <a:rPr lang="es-MX" sz="2800" dirty="0"/>
              <a:t>¿Puede tomar una siesta casi en cualquier sitio en cualquier momento? </a:t>
            </a:r>
          </a:p>
          <a:p>
            <a:pPr>
              <a:spcBef>
                <a:spcPts val="0"/>
              </a:spcBef>
            </a:pPr>
            <a:r>
              <a:rPr lang="es-MX" sz="2800" dirty="0"/>
              <a:t>¿Le da sueño cuando está aburrido? </a:t>
            </a:r>
          </a:p>
          <a:p>
            <a:pPr>
              <a:spcBef>
                <a:spcPts val="0"/>
              </a:spcBef>
            </a:pPr>
            <a:r>
              <a:rPr lang="es-MX" sz="2800" dirty="0"/>
              <a:t>¿Se duerme fácilmente mientras ve la TV o en el cine? </a:t>
            </a:r>
          </a:p>
          <a:p>
            <a:pPr>
              <a:spcBef>
                <a:spcPts val="0"/>
              </a:spcBef>
            </a:pPr>
            <a:r>
              <a:rPr lang="es-MX" sz="2800" dirty="0"/>
              <a:t>¿Se ha dormido alguna vez mientras está esperando a que cambie la luz del semáforo?</a:t>
            </a:r>
          </a:p>
        </p:txBody>
      </p:sp>
      <p:pic>
        <p:nvPicPr>
          <p:cNvPr id="5" name="Picture 4"/>
          <p:cNvPicPr>
            <a:picLocks noChangeAspect="1" noChangeArrowheads="1"/>
          </p:cNvPicPr>
          <p:nvPr/>
        </p:nvPicPr>
        <p:blipFill>
          <a:blip r:embed="rId5" cstate="print"/>
          <a:srcRect/>
          <a:stretch>
            <a:fillRect/>
          </a:stretch>
        </p:blipFill>
        <p:spPr>
          <a:xfrm>
            <a:off x="5791200" y="2329180"/>
            <a:ext cx="3352800" cy="3157220"/>
          </a:xfrm>
          <a:prstGeom prst="rect">
            <a:avLst/>
          </a:prstGeom>
          <a:noFill/>
        </p:spPr>
      </p:pic>
      <p:pic>
        <p:nvPicPr>
          <p:cNvPr id="4" name="narration_02_19">
            <a:hlinkClick r:id="" action="ppaction://media"/>
            <a:extLst>
              <a:ext uri="{FF2B5EF4-FFF2-40B4-BE49-F238E27FC236}">
                <a16:creationId xmlns:a16="http://schemas.microsoft.com/office/drawing/2014/main" id="{F130D035-8CB7-0135-F336-184C4ED9ED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5" cstate="print"/>
          <a:srcRect l="24001" t="8667" r="25999" b="8667"/>
          <a:stretch>
            <a:fillRect/>
          </a:stretch>
        </p:blipFill>
        <p:spPr bwMode="auto">
          <a:xfrm>
            <a:off x="6324600" y="1844010"/>
            <a:ext cx="2445952" cy="3032790"/>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s-MX" dirty="0"/>
              <a:t>Déficit de Sueño</a:t>
            </a:r>
          </a:p>
        </p:txBody>
      </p:sp>
      <p:sp>
        <p:nvSpPr>
          <p:cNvPr id="3" name="Content Placeholder 2"/>
          <p:cNvSpPr>
            <a:spLocks noGrp="1"/>
          </p:cNvSpPr>
          <p:nvPr>
            <p:ph idx="1"/>
          </p:nvPr>
        </p:nvSpPr>
        <p:spPr>
          <a:xfrm>
            <a:off x="457200" y="1600200"/>
            <a:ext cx="6019800" cy="4525963"/>
          </a:xfrm>
        </p:spPr>
        <p:txBody>
          <a:bodyPr>
            <a:normAutofit lnSpcReduction="10000"/>
          </a:bodyPr>
          <a:lstStyle/>
          <a:p>
            <a:r>
              <a:rPr lang="es-MX" dirty="0"/>
              <a:t>Si contestó “Sí” a las preguntas anteriores, probablemente esté </a:t>
            </a:r>
            <a:r>
              <a:rPr lang="es-MX" b="1" i="1" dirty="0"/>
              <a:t>privado crónicamente de sueño </a:t>
            </a:r>
          </a:p>
          <a:p>
            <a:r>
              <a:rPr lang="es-MX" dirty="0"/>
              <a:t>En otras palabras, tiene un </a:t>
            </a:r>
            <a:r>
              <a:rPr lang="es-MX" b="1" i="1" dirty="0"/>
              <a:t>déficit de sueño</a:t>
            </a:r>
            <a:r>
              <a:rPr lang="es-MX" dirty="0"/>
              <a:t>. </a:t>
            </a:r>
          </a:p>
          <a:p>
            <a:r>
              <a:rPr lang="es-MX" dirty="0"/>
              <a:t>Igual que una deuda financiera, necesita comenzar a pagar. </a:t>
            </a:r>
          </a:p>
          <a:p>
            <a:r>
              <a:rPr lang="es-MX" dirty="0"/>
              <a:t>Hay solamente una forma de pagar su deuda</a:t>
            </a:r>
            <a:r>
              <a:rPr lang="es-MX" dirty="0">
                <a:sym typeface="Wingdings" pitchFamily="2" charset="2"/>
              </a:rPr>
              <a:t>  </a:t>
            </a:r>
            <a:r>
              <a:rPr lang="es-MX" b="1" dirty="0"/>
              <a:t>¡</a:t>
            </a:r>
            <a:r>
              <a:rPr lang="es-MX" b="1" i="1" dirty="0"/>
              <a:t>DUERMA</a:t>
            </a:r>
            <a:r>
              <a:rPr lang="es-MX" b="1" dirty="0"/>
              <a:t>!</a:t>
            </a:r>
            <a:r>
              <a:rPr lang="es-MX" dirty="0"/>
              <a:t> </a:t>
            </a:r>
          </a:p>
        </p:txBody>
      </p:sp>
      <p:pic>
        <p:nvPicPr>
          <p:cNvPr id="5" name="narration_02_20">
            <a:hlinkClick r:id="" action="ppaction://media"/>
            <a:extLst>
              <a:ext uri="{FF2B5EF4-FFF2-40B4-BE49-F238E27FC236}">
                <a16:creationId xmlns:a16="http://schemas.microsoft.com/office/drawing/2014/main" id="{5369412A-4F9A-67FD-7ACF-E1E7AA2A5A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16724345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Recuperación de la Privación del Sueño</a:t>
            </a:r>
            <a:endParaRPr lang="en-US" dirty="0"/>
          </a:p>
        </p:txBody>
      </p:sp>
      <p:sp>
        <p:nvSpPr>
          <p:cNvPr id="3" name="Content Placeholder 2"/>
          <p:cNvSpPr>
            <a:spLocks noGrp="1"/>
          </p:cNvSpPr>
          <p:nvPr>
            <p:ph idx="1"/>
          </p:nvPr>
        </p:nvSpPr>
        <p:spPr>
          <a:xfrm>
            <a:off x="457200" y="1600200"/>
            <a:ext cx="5715000" cy="4724400"/>
          </a:xfrm>
        </p:spPr>
        <p:txBody>
          <a:bodyPr>
            <a:normAutofit fontScale="85000" lnSpcReduction="20000"/>
          </a:bodyPr>
          <a:lstStyle/>
          <a:p>
            <a:r>
              <a:rPr lang="es-ES" b="1" i="1" dirty="0">
                <a:sym typeface="Wingdings" pitchFamily="2" charset="2"/>
              </a:rPr>
              <a:t>Comienza </a:t>
            </a:r>
            <a:r>
              <a:rPr lang="es-ES" dirty="0">
                <a:sym typeface="Wingdings" pitchFamily="2" charset="2"/>
              </a:rPr>
              <a:t>después de una noche de </a:t>
            </a:r>
            <a:r>
              <a:rPr lang="es-MX" dirty="0">
                <a:sym typeface="Wingdings" pitchFamily="2" charset="2"/>
              </a:rPr>
              <a:t>buen sueño</a:t>
            </a:r>
            <a:r>
              <a:rPr lang="es-MX" b="1" dirty="0">
                <a:sym typeface="Wingdings" pitchFamily="2" charset="2"/>
              </a:rPr>
              <a:t>.</a:t>
            </a:r>
            <a:endParaRPr lang="es-MX" dirty="0">
              <a:sym typeface="Wingdings" pitchFamily="2" charset="2"/>
            </a:endParaRPr>
          </a:p>
          <a:p>
            <a:r>
              <a:rPr lang="es-MX" dirty="0">
                <a:sym typeface="Wingdings" pitchFamily="2" charset="2"/>
              </a:rPr>
              <a:t>Puede que no sea completa hasta que tenga </a:t>
            </a:r>
            <a:r>
              <a:rPr lang="es-MX" b="1" i="1" dirty="0">
                <a:sym typeface="Wingdings" pitchFamily="2" charset="2"/>
              </a:rPr>
              <a:t>varias</a:t>
            </a:r>
            <a:r>
              <a:rPr lang="es-MX" dirty="0">
                <a:sym typeface="Wingdings" pitchFamily="2" charset="2"/>
              </a:rPr>
              <a:t> noches de buen sueño.</a:t>
            </a:r>
          </a:p>
          <a:p>
            <a:r>
              <a:rPr lang="es-MX" b="1" dirty="0">
                <a:sym typeface="Wingdings" pitchFamily="2" charset="2"/>
              </a:rPr>
              <a:t>Solución:</a:t>
            </a:r>
          </a:p>
          <a:p>
            <a:pPr lvl="1"/>
            <a:r>
              <a:rPr lang="es-MX" dirty="0">
                <a:sym typeface="Wingdings" pitchFamily="2" charset="2"/>
              </a:rPr>
              <a:t>Para empezar, no se prive del sueño.</a:t>
            </a:r>
          </a:p>
          <a:p>
            <a:pPr lvl="1"/>
            <a:r>
              <a:rPr lang="es-MX" dirty="0">
                <a:sym typeface="Wingdings" pitchFamily="2" charset="2"/>
              </a:rPr>
              <a:t>Siempre que sea posible, duerma hasta que se despierte.</a:t>
            </a:r>
          </a:p>
          <a:p>
            <a:pPr lvl="1"/>
            <a:r>
              <a:rPr lang="es-MX" dirty="0">
                <a:sym typeface="Wingdings" pitchFamily="2" charset="2"/>
              </a:rPr>
              <a:t>Tenga más que una buena noche de sueño los fines de semana.</a:t>
            </a:r>
          </a:p>
          <a:p>
            <a:r>
              <a:rPr lang="es-MX" dirty="0">
                <a:sym typeface="Wingdings" pitchFamily="2" charset="2"/>
              </a:rPr>
              <a:t>Hasta cierto punto</a:t>
            </a:r>
            <a:r>
              <a:rPr lang="es-ES" dirty="0">
                <a:sym typeface="Wingdings" pitchFamily="2" charset="2"/>
              </a:rPr>
              <a:t>, el sueño extra se puede </a:t>
            </a:r>
            <a:r>
              <a:rPr lang="es-ES" b="1" dirty="0">
                <a:sym typeface="Wingdings" pitchFamily="2" charset="2"/>
              </a:rPr>
              <a:t>"acumular“</a:t>
            </a:r>
            <a:r>
              <a:rPr lang="es-ES" dirty="0">
                <a:sym typeface="Wingdings" pitchFamily="2" charset="2"/>
              </a:rPr>
              <a:t>.</a:t>
            </a:r>
            <a:r>
              <a:rPr lang="en-US" sz="2600" dirty="0">
                <a:sym typeface="Wingdings" pitchFamily="2" charset="2"/>
              </a:rPr>
              <a:t> </a:t>
            </a:r>
            <a:endParaRPr lang="en-US" sz="2600" dirty="0"/>
          </a:p>
        </p:txBody>
      </p:sp>
      <p:pic>
        <p:nvPicPr>
          <p:cNvPr id="15362" name="Picture 2" title="Man sleeping deep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8070" y="2286000"/>
            <a:ext cx="2144712" cy="3213279"/>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2_21">
            <a:hlinkClick r:id="" action="ppaction://media"/>
            <a:extLst>
              <a:ext uri="{FF2B5EF4-FFF2-40B4-BE49-F238E27FC236}">
                <a16:creationId xmlns:a16="http://schemas.microsoft.com/office/drawing/2014/main" id="{8FCAC935-F51C-F36E-5849-547DA7AFB3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5205264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4000" i="1" dirty="0">
                <a:solidFill>
                  <a:srgbClr val="002060"/>
                </a:solidFill>
              </a:rPr>
            </a:br>
            <a:r>
              <a:rPr lang="es-ES" sz="4900" dirty="0"/>
              <a:t>Choques Relacionados con la Fatiga</a:t>
            </a:r>
            <a:r>
              <a:rPr lang="en-US" sz="4900" dirty="0"/>
              <a:t> </a:t>
            </a:r>
            <a:br>
              <a:rPr lang="en-US" dirty="0"/>
            </a:br>
            <a:endParaRPr lang="en-US" dirty="0"/>
          </a:p>
        </p:txBody>
      </p:sp>
      <p:sp>
        <p:nvSpPr>
          <p:cNvPr id="3" name="Content Placeholder 2"/>
          <p:cNvSpPr>
            <a:spLocks noGrp="1"/>
          </p:cNvSpPr>
          <p:nvPr>
            <p:ph idx="1"/>
          </p:nvPr>
        </p:nvSpPr>
        <p:spPr/>
        <p:txBody>
          <a:bodyPr>
            <a:normAutofit/>
          </a:bodyPr>
          <a:lstStyle/>
          <a:p>
            <a:pPr>
              <a:buNone/>
            </a:pPr>
            <a:r>
              <a:rPr lang="es-MX" u="sng" dirty="0"/>
              <a:t>Temas</a:t>
            </a:r>
          </a:p>
          <a:p>
            <a:r>
              <a:rPr lang="es-MX" dirty="0"/>
              <a:t>Características</a:t>
            </a:r>
          </a:p>
          <a:p>
            <a:pPr lvl="0"/>
            <a:r>
              <a:rPr lang="es-MX" dirty="0"/>
              <a:t>Formas en que la fatiga provoca choques </a:t>
            </a:r>
          </a:p>
          <a:p>
            <a:pPr lvl="0"/>
            <a:r>
              <a:rPr lang="es-MX" dirty="0"/>
              <a:t>¿Cuántos choques por fatiga?</a:t>
            </a:r>
            <a:endParaRPr lang="es-MX" sz="2800" dirty="0"/>
          </a:p>
          <a:p>
            <a:pPr lvl="1"/>
            <a:r>
              <a:rPr lang="es-MX" dirty="0"/>
              <a:t>Choques graves</a:t>
            </a:r>
            <a:endParaRPr lang="es-MX" sz="2400" dirty="0"/>
          </a:p>
          <a:p>
            <a:pPr lvl="1"/>
            <a:r>
              <a:rPr lang="es-MX" dirty="0"/>
              <a:t>Choques fatales para el conductor</a:t>
            </a:r>
            <a:endParaRPr lang="es-MX" sz="2400" dirty="0"/>
          </a:p>
          <a:p>
            <a:pPr lvl="1"/>
            <a:r>
              <a:rPr lang="es-MX" dirty="0"/>
              <a:t>Dificultades en la estimación</a:t>
            </a:r>
            <a:endParaRPr lang="es-MX" sz="2400" dirty="0"/>
          </a:p>
          <a:p>
            <a:pPr>
              <a:buNone/>
            </a:pPr>
            <a:endParaRPr lang="en-US" dirty="0"/>
          </a:p>
        </p:txBody>
      </p:sp>
      <p:pic>
        <p:nvPicPr>
          <p:cNvPr id="4" name="narration_02_22">
            <a:hlinkClick r:id="" action="ppaction://media"/>
            <a:extLst>
              <a:ext uri="{FF2B5EF4-FFF2-40B4-BE49-F238E27FC236}">
                <a16:creationId xmlns:a16="http://schemas.microsoft.com/office/drawing/2014/main" id="{4B870A9E-48DF-7B60-00CB-BD4AB4C81C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5178554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5791200" cy="4525963"/>
          </a:xfrm>
        </p:spPr>
        <p:txBody>
          <a:bodyPr>
            <a:normAutofit fontScale="92500" lnSpcReduction="10000"/>
          </a:bodyPr>
          <a:lstStyle/>
          <a:p>
            <a:pPr lvl="0"/>
            <a:r>
              <a:rPr lang="es-ES" dirty="0"/>
              <a:t>Por lo general, salidas de carretera del vehículo</a:t>
            </a:r>
            <a:endParaRPr lang="en-US" dirty="0"/>
          </a:p>
          <a:p>
            <a:pPr lvl="0"/>
            <a:r>
              <a:rPr lang="en-US" dirty="0"/>
              <a:t>Conductor solo</a:t>
            </a:r>
          </a:p>
          <a:p>
            <a:pPr lvl="0"/>
            <a:r>
              <a:rPr lang="es-ES" dirty="0"/>
              <a:t>A menudo en caminos monótonos</a:t>
            </a:r>
            <a:endParaRPr lang="en-US" dirty="0"/>
          </a:p>
          <a:p>
            <a:pPr lvl="0"/>
            <a:r>
              <a:rPr lang="es-ES" dirty="0"/>
              <a:t>La mayoría temprano por la mañana, especialmente de 2:00 a.m. a 7:00 a.m.</a:t>
            </a:r>
            <a:endParaRPr lang="en-US" dirty="0"/>
          </a:p>
          <a:p>
            <a:pPr lvl="0"/>
            <a:r>
              <a:rPr lang="es-ES" dirty="0"/>
              <a:t>Por lo general, choques graves</a:t>
            </a:r>
            <a:endParaRPr lang="en-US" dirty="0"/>
          </a:p>
        </p:txBody>
      </p:sp>
      <p:sp>
        <p:nvSpPr>
          <p:cNvPr id="7" name="Title 6"/>
          <p:cNvSpPr>
            <a:spLocks noGrp="1"/>
          </p:cNvSpPr>
          <p:nvPr>
            <p:ph type="title"/>
          </p:nvPr>
        </p:nvSpPr>
        <p:spPr/>
        <p:txBody>
          <a:bodyPr>
            <a:normAutofit/>
          </a:bodyPr>
          <a:lstStyle/>
          <a:p>
            <a:r>
              <a:rPr lang="es-ES" dirty="0"/>
              <a:t>Choques Relacionados con la Fatiga</a:t>
            </a:r>
            <a:endParaRPr lang="en-US" dirty="0"/>
          </a:p>
        </p:txBody>
      </p:sp>
      <p:pic>
        <p:nvPicPr>
          <p:cNvPr id="4" name="Picture 3" title="Road at nigh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2286000"/>
            <a:ext cx="2133600" cy="3200400"/>
          </a:xfrm>
          <a:prstGeom prst="rect">
            <a:avLst/>
          </a:prstGeom>
        </p:spPr>
      </p:pic>
      <p:pic>
        <p:nvPicPr>
          <p:cNvPr id="2" name="narration_02_23">
            <a:hlinkClick r:id="" action="ppaction://media"/>
            <a:extLst>
              <a:ext uri="{FF2B5EF4-FFF2-40B4-BE49-F238E27FC236}">
                <a16:creationId xmlns:a16="http://schemas.microsoft.com/office/drawing/2014/main" id="{A28391E7-A196-EFC7-ECE8-00D2260733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25409449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Causa </a:t>
            </a:r>
            <a:r>
              <a:rPr lang="es-MX" dirty="0"/>
              <a:t>Principal: Sueño Insuficiente</a:t>
            </a:r>
          </a:p>
        </p:txBody>
      </p:sp>
      <p:sp>
        <p:nvSpPr>
          <p:cNvPr id="3" name="Content Placeholder 2"/>
          <p:cNvSpPr>
            <a:spLocks noGrp="1"/>
          </p:cNvSpPr>
          <p:nvPr>
            <p:ph idx="1"/>
          </p:nvPr>
        </p:nvSpPr>
        <p:spPr>
          <a:xfrm>
            <a:off x="457200" y="1600200"/>
            <a:ext cx="5334000" cy="4525963"/>
          </a:xfrm>
        </p:spPr>
        <p:txBody>
          <a:bodyPr>
            <a:normAutofit/>
          </a:bodyPr>
          <a:lstStyle/>
          <a:p>
            <a:pPr lvl="0"/>
            <a:r>
              <a:rPr lang="es-ES" dirty="0"/>
              <a:t>Un estudio australiano encontró que los conductores de camiones con menos de 6 horas de sueño eran</a:t>
            </a:r>
            <a:r>
              <a:rPr lang="en-US" dirty="0"/>
              <a:t>:</a:t>
            </a:r>
          </a:p>
          <a:p>
            <a:pPr lvl="1"/>
            <a:r>
              <a:rPr lang="es-ES" dirty="0"/>
              <a:t>3 veces más probabilidad de tener un incidente peligroso</a:t>
            </a:r>
            <a:endParaRPr lang="en-US" dirty="0"/>
          </a:p>
          <a:p>
            <a:pPr lvl="1"/>
            <a:r>
              <a:rPr lang="es-ES" dirty="0"/>
              <a:t>2.5 veces más probabilidades de quedarse dormido</a:t>
            </a:r>
            <a:endParaRPr lang="en-US" dirty="0"/>
          </a:p>
        </p:txBody>
      </p:sp>
      <p:pic>
        <p:nvPicPr>
          <p:cNvPr id="5" name="Picture 4" title="CMV driver yawn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8818" y="2667000"/>
            <a:ext cx="3114675" cy="2076450"/>
          </a:xfrm>
          <a:prstGeom prst="rect">
            <a:avLst/>
          </a:prstGeom>
        </p:spPr>
      </p:pic>
      <p:pic>
        <p:nvPicPr>
          <p:cNvPr id="4" name="narration_02_24">
            <a:hlinkClick r:id="" action="ppaction://media"/>
            <a:extLst>
              <a:ext uri="{FF2B5EF4-FFF2-40B4-BE49-F238E27FC236}">
                <a16:creationId xmlns:a16="http://schemas.microsoft.com/office/drawing/2014/main" id="{4F78FFC2-E4B0-6A0D-8898-9EF66D1A6B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41883788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900" dirty="0"/>
              <a:t>Tasa Relativa en 24 Horas</a:t>
            </a:r>
            <a:endParaRPr lang="es-MX"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1447880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5"/>
          </a:graphicData>
        </a:graphic>
      </p:graphicFrame>
      <p:pic>
        <p:nvPicPr>
          <p:cNvPr id="3" name="narration_02_25">
            <a:hlinkClick r:id="" action="ppaction://media"/>
            <a:extLst>
              <a:ext uri="{FF2B5EF4-FFF2-40B4-BE49-F238E27FC236}">
                <a16:creationId xmlns:a16="http://schemas.microsoft.com/office/drawing/2014/main" id="{EF713D86-1BDB-0F74-3A7F-1495EB02BB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943600"/>
            <a:ext cx="609600" cy="609600"/>
          </a:xfrm>
          <a:prstGeom prst="rect">
            <a:avLst/>
          </a:prstGeom>
        </p:spPr>
      </p:pic>
    </p:spTree>
    <p:extLst>
      <p:ext uri="{BB962C8B-B14F-4D97-AF65-F5344CB8AC3E}">
        <p14:creationId xmlns:p14="http://schemas.microsoft.com/office/powerpoint/2010/main" val="13979732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t>Programa de Administración de la Fatiga (PAF) de América del Norte</a:t>
            </a:r>
            <a:endParaRPr lang="en-US" dirty="0"/>
          </a:p>
        </p:txBody>
      </p:sp>
      <p:sp>
        <p:nvSpPr>
          <p:cNvPr id="3" name="Content Placeholder 2"/>
          <p:cNvSpPr>
            <a:spLocks noGrp="1"/>
          </p:cNvSpPr>
          <p:nvPr>
            <p:ph idx="1"/>
          </p:nvPr>
        </p:nvSpPr>
        <p:spPr>
          <a:xfrm>
            <a:off x="457200" y="1600200"/>
            <a:ext cx="5410200" cy="4525963"/>
          </a:xfrm>
        </p:spPr>
        <p:txBody>
          <a:bodyPr>
            <a:noAutofit/>
          </a:bodyPr>
          <a:lstStyle/>
          <a:p>
            <a:r>
              <a:rPr lang="es-ES" b="1" dirty="0"/>
              <a:t>Realidad:</a:t>
            </a:r>
            <a:r>
              <a:rPr lang="es-ES" dirty="0"/>
              <a:t> el cumplimiento de las horas de servicio (HDS) es esencial</a:t>
            </a:r>
          </a:p>
          <a:p>
            <a:r>
              <a:rPr lang="es-ES" b="1" dirty="0"/>
              <a:t>Necesario: </a:t>
            </a:r>
            <a:r>
              <a:rPr lang="es-ES" dirty="0"/>
              <a:t>un enfoque más proactivo y completo, centrado en los conductores</a:t>
            </a:r>
            <a:endParaRPr lang="en-US" dirty="0"/>
          </a:p>
        </p:txBody>
      </p:sp>
      <p:pic>
        <p:nvPicPr>
          <p:cNvPr id="4" name="Picture 2" title="Driver standing in front of tru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3950" y="2057400"/>
            <a:ext cx="2466705" cy="3695700"/>
          </a:xfrm>
          <a:prstGeom prst="rect">
            <a:avLst/>
          </a:prstGeom>
          <a:noFill/>
          <a:extLst>
            <a:ext uri="{909E8E84-426E-40DD-AFC4-6F175D3DCCD1}">
              <a14:hiddenFill xmlns:a14="http://schemas.microsoft.com/office/drawing/2010/main">
                <a:solidFill>
                  <a:srgbClr val="FFFFFF"/>
                </a:solidFill>
              </a14:hiddenFill>
            </a:ext>
          </a:extLst>
        </p:spPr>
      </p:pic>
      <p:pic>
        <p:nvPicPr>
          <p:cNvPr id="5" name="narration_01_04">
            <a:hlinkClick r:id="" action="ppaction://media"/>
            <a:extLst>
              <a:ext uri="{FF2B5EF4-FFF2-40B4-BE49-F238E27FC236}">
                <a16:creationId xmlns:a16="http://schemas.microsoft.com/office/drawing/2014/main" id="{05783F58-2D9F-42F4-C6A8-C4156D51B3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19846288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6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Font typeface="+mj-lt"/>
              <a:buAutoNum type="arabicPeriod"/>
            </a:pPr>
            <a:r>
              <a:rPr lang="es-MX" dirty="0"/>
              <a:t>Aumentar el riesgo de errores de conducción</a:t>
            </a:r>
          </a:p>
          <a:p>
            <a:pPr marL="514350" indent="-514350">
              <a:buFont typeface="+mj-lt"/>
              <a:buAutoNum type="arabicPeriod"/>
            </a:pPr>
            <a:r>
              <a:rPr lang="es-MX" dirty="0"/>
              <a:t>Causa directamente un choque (quedarse dormido al volante</a:t>
            </a:r>
            <a:r>
              <a:rPr lang="en-US" dirty="0"/>
              <a:t>) </a:t>
            </a:r>
          </a:p>
        </p:txBody>
      </p:sp>
      <p:sp>
        <p:nvSpPr>
          <p:cNvPr id="2" name="Title 1"/>
          <p:cNvSpPr>
            <a:spLocks noGrp="1"/>
          </p:cNvSpPr>
          <p:nvPr>
            <p:ph type="title"/>
          </p:nvPr>
        </p:nvSpPr>
        <p:spPr>
          <a:xfrm>
            <a:off x="477651" y="228600"/>
            <a:ext cx="8229600" cy="1143000"/>
          </a:xfrm>
        </p:spPr>
        <p:txBody>
          <a:bodyPr>
            <a:normAutofit fontScale="90000"/>
          </a:bodyPr>
          <a:lstStyle/>
          <a:p>
            <a:r>
              <a:rPr lang="es-ES" sz="4900" dirty="0"/>
              <a:t>Dos Formas Generales en que la Fatiga Puede Causar Choques</a:t>
            </a:r>
            <a:endParaRPr lang="en-US" sz="1800" dirty="0">
              <a:solidFill>
                <a:srgbClr val="FF0000"/>
              </a:solidFill>
            </a:endParaRPr>
          </a:p>
        </p:txBody>
      </p:sp>
      <p:grpSp>
        <p:nvGrpSpPr>
          <p:cNvPr id="10" name="Group 9"/>
          <p:cNvGrpSpPr/>
          <p:nvPr/>
        </p:nvGrpSpPr>
        <p:grpSpPr>
          <a:xfrm>
            <a:off x="524254" y="3230880"/>
            <a:ext cx="8424673" cy="3246120"/>
            <a:chOff x="524255" y="2971801"/>
            <a:chExt cx="8424673" cy="3246120"/>
          </a:xfrm>
        </p:grpSpPr>
        <p:pic>
          <p:nvPicPr>
            <p:cNvPr id="6" name="Content Placeholder 6" descr="Risk-Cause_300dpi.jpg"/>
            <p:cNvPicPr>
              <a:picLocks noChangeAspect="1"/>
            </p:cNvPicPr>
            <p:nvPr/>
          </p:nvPicPr>
          <p:blipFill rotWithShape="1">
            <a:blip r:embed="rId5" cstate="print"/>
            <a:srcRect l="780" t="15339" r="1186" b="2356"/>
            <a:stretch/>
          </p:blipFill>
          <p:spPr>
            <a:xfrm>
              <a:off x="524255" y="2971801"/>
              <a:ext cx="8424673" cy="3246120"/>
            </a:xfrm>
            <a:prstGeom prst="rect">
              <a:avLst/>
            </a:prstGeom>
          </p:spPr>
        </p:pic>
        <p:grpSp>
          <p:nvGrpSpPr>
            <p:cNvPr id="9" name="Group 8"/>
            <p:cNvGrpSpPr/>
            <p:nvPr/>
          </p:nvGrpSpPr>
          <p:grpSpPr>
            <a:xfrm>
              <a:off x="762001" y="3486834"/>
              <a:ext cx="4419599" cy="1911698"/>
              <a:chOff x="762001" y="3486834"/>
              <a:chExt cx="4419599" cy="1911698"/>
            </a:xfrm>
          </p:grpSpPr>
          <p:sp>
            <p:nvSpPr>
              <p:cNvPr id="4" name="TextBox 3"/>
              <p:cNvSpPr txBox="1"/>
              <p:nvPr/>
            </p:nvSpPr>
            <p:spPr>
              <a:xfrm>
                <a:off x="762001" y="3486834"/>
                <a:ext cx="3810000" cy="646331"/>
              </a:xfrm>
              <a:prstGeom prst="rect">
                <a:avLst/>
              </a:prstGeom>
              <a:noFill/>
            </p:spPr>
            <p:txBody>
              <a:bodyPr wrap="square" rtlCol="0">
                <a:spAutoFit/>
              </a:bodyPr>
              <a:lstStyle/>
              <a:p>
                <a:r>
                  <a:rPr lang="es-ES" b="1" dirty="0"/>
                  <a:t>Línea de tiempo que </a:t>
                </a:r>
              </a:p>
              <a:p>
                <a:r>
                  <a:rPr lang="es-ES" b="1" dirty="0"/>
                  <a:t>conduce a un choque</a:t>
                </a:r>
                <a:endParaRPr lang="en-US" b="1" dirty="0"/>
              </a:p>
            </p:txBody>
          </p:sp>
          <p:sp>
            <p:nvSpPr>
              <p:cNvPr id="5" name="TextBox 4"/>
              <p:cNvSpPr txBox="1"/>
              <p:nvPr/>
            </p:nvSpPr>
            <p:spPr>
              <a:xfrm>
                <a:off x="3886200" y="3810000"/>
                <a:ext cx="1295400" cy="369332"/>
              </a:xfrm>
              <a:prstGeom prst="rect">
                <a:avLst/>
              </a:prstGeom>
              <a:solidFill>
                <a:schemeClr val="bg1"/>
              </a:solidFill>
            </p:spPr>
            <p:txBody>
              <a:bodyPr wrap="square" rtlCol="0">
                <a:spAutoFit/>
              </a:bodyPr>
              <a:lstStyle/>
              <a:p>
                <a:pPr algn="ctr"/>
                <a:r>
                  <a:rPr lang="en-US" dirty="0">
                    <a:solidFill>
                      <a:srgbClr val="FF0000"/>
                    </a:solidFill>
                  </a:rPr>
                  <a:t>CAUSAS</a:t>
                </a:r>
              </a:p>
            </p:txBody>
          </p:sp>
          <p:sp>
            <p:nvSpPr>
              <p:cNvPr id="7" name="Rectangle 6"/>
              <p:cNvSpPr/>
              <p:nvPr/>
            </p:nvSpPr>
            <p:spPr>
              <a:xfrm>
                <a:off x="3886201" y="5029200"/>
                <a:ext cx="1295399" cy="369332"/>
              </a:xfrm>
              <a:prstGeom prst="rect">
                <a:avLst/>
              </a:prstGeom>
              <a:solidFill>
                <a:schemeClr val="bg1"/>
              </a:solidFill>
            </p:spPr>
            <p:txBody>
              <a:bodyPr wrap="square">
                <a:spAutoFit/>
              </a:bodyPr>
              <a:lstStyle/>
              <a:p>
                <a:pPr algn="ctr"/>
                <a:r>
                  <a:rPr lang="en-US" dirty="0">
                    <a:solidFill>
                      <a:srgbClr val="FF0000"/>
                    </a:solidFill>
                  </a:rPr>
                  <a:t>DIRECTAS</a:t>
                </a:r>
              </a:p>
            </p:txBody>
          </p:sp>
        </p:grpSp>
      </p:grpSp>
      <p:sp>
        <p:nvSpPr>
          <p:cNvPr id="11" name="Rectángulo 10">
            <a:extLst>
              <a:ext uri="{FF2B5EF4-FFF2-40B4-BE49-F238E27FC236}">
                <a16:creationId xmlns:a16="http://schemas.microsoft.com/office/drawing/2014/main" id="{185FE904-C06C-7BF5-FD0F-B02FB9F36B36}"/>
              </a:ext>
            </a:extLst>
          </p:cNvPr>
          <p:cNvSpPr/>
          <p:nvPr/>
        </p:nvSpPr>
        <p:spPr>
          <a:xfrm>
            <a:off x="1351374" y="4690348"/>
            <a:ext cx="1676400" cy="255032"/>
          </a:xfrm>
          <a:prstGeom prst="rect">
            <a:avLst/>
          </a:prstGeom>
          <a:solidFill>
            <a:srgbClr val="BBD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CuadroTexto 7">
            <a:extLst>
              <a:ext uri="{FF2B5EF4-FFF2-40B4-BE49-F238E27FC236}">
                <a16:creationId xmlns:a16="http://schemas.microsoft.com/office/drawing/2014/main" id="{54AD4D07-891B-E67E-7396-BD7FBECE313F}"/>
              </a:ext>
            </a:extLst>
          </p:cNvPr>
          <p:cNvSpPr txBox="1"/>
          <p:nvPr/>
        </p:nvSpPr>
        <p:spPr>
          <a:xfrm>
            <a:off x="1066800" y="4655595"/>
            <a:ext cx="2225609" cy="369332"/>
          </a:xfrm>
          <a:prstGeom prst="rect">
            <a:avLst/>
          </a:prstGeom>
          <a:noFill/>
        </p:spPr>
        <p:txBody>
          <a:bodyPr wrap="none" rtlCol="0">
            <a:spAutoFit/>
          </a:bodyPr>
          <a:lstStyle/>
          <a:p>
            <a:r>
              <a:rPr lang="es-MX" b="1" dirty="0"/>
              <a:t>FACTORES DE RIESGO</a:t>
            </a:r>
          </a:p>
        </p:txBody>
      </p:sp>
      <p:sp>
        <p:nvSpPr>
          <p:cNvPr id="13" name="Rectángulo 12">
            <a:extLst>
              <a:ext uri="{FF2B5EF4-FFF2-40B4-BE49-F238E27FC236}">
                <a16:creationId xmlns:a16="http://schemas.microsoft.com/office/drawing/2014/main" id="{C7301038-536A-7650-E840-763739730130}"/>
              </a:ext>
            </a:extLst>
          </p:cNvPr>
          <p:cNvSpPr/>
          <p:nvPr/>
        </p:nvSpPr>
        <p:spPr>
          <a:xfrm>
            <a:off x="7125945" y="4690348"/>
            <a:ext cx="838200" cy="251937"/>
          </a:xfrm>
          <a:prstGeom prst="rect">
            <a:avLst/>
          </a:prstGeom>
          <a:solidFill>
            <a:srgbClr val="DC2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DC2A28"/>
              </a:solidFill>
            </a:endParaRPr>
          </a:p>
        </p:txBody>
      </p:sp>
      <p:sp>
        <p:nvSpPr>
          <p:cNvPr id="12" name="CuadroTexto 11">
            <a:extLst>
              <a:ext uri="{FF2B5EF4-FFF2-40B4-BE49-F238E27FC236}">
                <a16:creationId xmlns:a16="http://schemas.microsoft.com/office/drawing/2014/main" id="{9FE9D924-77F5-181D-347C-1FD8C8A23347}"/>
              </a:ext>
            </a:extLst>
          </p:cNvPr>
          <p:cNvSpPr txBox="1"/>
          <p:nvPr/>
        </p:nvSpPr>
        <p:spPr>
          <a:xfrm>
            <a:off x="7035129" y="4572953"/>
            <a:ext cx="1019831" cy="369332"/>
          </a:xfrm>
          <a:prstGeom prst="rect">
            <a:avLst/>
          </a:prstGeom>
          <a:noFill/>
        </p:spPr>
        <p:txBody>
          <a:bodyPr wrap="none" rtlCol="0">
            <a:spAutoFit/>
          </a:bodyPr>
          <a:lstStyle/>
          <a:p>
            <a:r>
              <a:rPr lang="es-MX" b="1" dirty="0">
                <a:solidFill>
                  <a:schemeClr val="bg1"/>
                </a:solidFill>
              </a:rPr>
              <a:t>CHOQUE</a:t>
            </a:r>
          </a:p>
        </p:txBody>
      </p:sp>
      <p:pic>
        <p:nvPicPr>
          <p:cNvPr id="14" name="narration_02_26">
            <a:hlinkClick r:id="" action="ppaction://media"/>
            <a:extLst>
              <a:ext uri="{FF2B5EF4-FFF2-40B4-BE49-F238E27FC236}">
                <a16:creationId xmlns:a16="http://schemas.microsoft.com/office/drawing/2014/main" id="{44957412-5B0D-EB0F-EF3B-BC3703BB5F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18725576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2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4000"/>
              </a:lnSpc>
            </a:pPr>
            <a:r>
              <a:rPr lang="es-ES" sz="3000" dirty="0"/>
              <a:t>¿Cuántos Choques de Vehículos de Autotransporte están Relacionados con la Fatiga?</a:t>
            </a:r>
            <a:endParaRPr lang="en-US" sz="3000" dirty="0"/>
          </a:p>
        </p:txBody>
      </p:sp>
      <p:sp>
        <p:nvSpPr>
          <p:cNvPr id="3" name="Content Placeholder 2"/>
          <p:cNvSpPr>
            <a:spLocks noGrp="1"/>
          </p:cNvSpPr>
          <p:nvPr>
            <p:ph idx="1"/>
          </p:nvPr>
        </p:nvSpPr>
        <p:spPr/>
        <p:txBody>
          <a:bodyPr>
            <a:normAutofit fontScale="92500" lnSpcReduction="20000"/>
          </a:bodyPr>
          <a:lstStyle/>
          <a:p>
            <a:pPr marL="0" indent="0">
              <a:buNone/>
            </a:pPr>
            <a:r>
              <a:rPr lang="es-ES" u="sng" dirty="0"/>
              <a:t>Estudio de Causalidad de Choques de Camiones Grandes (LTCCS):</a:t>
            </a:r>
            <a:endParaRPr lang="en-US" dirty="0"/>
          </a:p>
          <a:p>
            <a:r>
              <a:rPr lang="es-ES" dirty="0"/>
              <a:t>Investigaciones a fondo de ~1,000 choques graves de camiones grandes</a:t>
            </a:r>
            <a:endParaRPr lang="en-US" sz="2600" dirty="0"/>
          </a:p>
          <a:p>
            <a:r>
              <a:rPr lang="en-US" dirty="0"/>
              <a:t>El</a:t>
            </a:r>
            <a:r>
              <a:rPr lang="en-US" b="1" dirty="0"/>
              <a:t> 4%</a:t>
            </a:r>
            <a:r>
              <a:rPr lang="en-US" dirty="0"/>
              <a:t> </a:t>
            </a:r>
            <a:r>
              <a:rPr lang="es-ES" dirty="0"/>
              <a:t>de los choques de camiones son causados principalmente porque el conductor se quedó dormido al volante</a:t>
            </a:r>
            <a:endParaRPr lang="en-US" dirty="0"/>
          </a:p>
          <a:p>
            <a:r>
              <a:rPr lang="es-ES" dirty="0"/>
              <a:t>Un número mayor (</a:t>
            </a:r>
            <a:r>
              <a:rPr lang="es-ES" b="1" dirty="0"/>
              <a:t>13%</a:t>
            </a:r>
            <a:r>
              <a:rPr lang="es-ES" dirty="0"/>
              <a:t>) involucró la fatiga del conductor del camión como un factor asociado</a:t>
            </a:r>
            <a:endParaRPr lang="en-US" dirty="0"/>
          </a:p>
          <a:p>
            <a:r>
              <a:rPr lang="es-ES" dirty="0"/>
              <a:t>Otros choques podrían haber implicado fatiga no detectada</a:t>
            </a:r>
            <a:r>
              <a:rPr lang="en-US" dirty="0"/>
              <a:t>  </a:t>
            </a:r>
          </a:p>
        </p:txBody>
      </p:sp>
      <p:pic>
        <p:nvPicPr>
          <p:cNvPr id="4" name="narration_02_27">
            <a:hlinkClick r:id="" action="ppaction://media"/>
            <a:extLst>
              <a:ext uri="{FF2B5EF4-FFF2-40B4-BE49-F238E27FC236}">
                <a16:creationId xmlns:a16="http://schemas.microsoft.com/office/drawing/2014/main" id="{F4785B40-5B99-31BF-FAAF-B6167CA5F4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sz="4900" dirty="0"/>
              <a:t>Choques de Camiones Fatales para el Conductor</a:t>
            </a:r>
            <a:r>
              <a:rPr lang="en-US" sz="4900" dirty="0"/>
              <a:t> </a:t>
            </a:r>
            <a:endParaRPr lang="en-US" dirty="0"/>
          </a:p>
        </p:txBody>
      </p:sp>
      <p:sp>
        <p:nvSpPr>
          <p:cNvPr id="3" name="Content Placeholder 2"/>
          <p:cNvSpPr>
            <a:spLocks noGrp="1"/>
          </p:cNvSpPr>
          <p:nvPr>
            <p:ph idx="1"/>
          </p:nvPr>
        </p:nvSpPr>
        <p:spPr>
          <a:xfrm>
            <a:off x="457200" y="1600200"/>
            <a:ext cx="6172200" cy="4983162"/>
          </a:xfrm>
        </p:spPr>
        <p:txBody>
          <a:bodyPr>
            <a:normAutofit fontScale="77500" lnSpcReduction="20000"/>
          </a:bodyPr>
          <a:lstStyle/>
          <a:p>
            <a:r>
              <a:rPr lang="es-ES" dirty="0"/>
              <a:t>Estudio de 1990 del Consejo Nacional de Seguridad en el Transporte (NTSB) de 182 choques fatales para el conductor de camiones grandes</a:t>
            </a:r>
            <a:endParaRPr lang="en-US" dirty="0"/>
          </a:p>
          <a:p>
            <a:r>
              <a:rPr lang="es-ES" dirty="0"/>
              <a:t>La mayoría fueron salidas de la carretera de un solo vehículo. </a:t>
            </a:r>
          </a:p>
          <a:p>
            <a:r>
              <a:rPr lang="es-ES" dirty="0"/>
              <a:t>Una investigación profunda reveló que la fatiga es la causa principal en el </a:t>
            </a:r>
            <a:r>
              <a:rPr lang="en-US" b="1" dirty="0"/>
              <a:t>31%</a:t>
            </a:r>
            <a:endParaRPr lang="en-US" dirty="0"/>
          </a:p>
          <a:p>
            <a:r>
              <a:rPr lang="es-ES" b="1" dirty="0"/>
              <a:t>La fatiga fue la principal causa</a:t>
            </a:r>
            <a:endParaRPr lang="en-US" b="1" dirty="0"/>
          </a:p>
          <a:p>
            <a:r>
              <a:rPr lang="es-ES" dirty="0"/>
              <a:t>Las crisis cardíacas y otras crisis médicas también son causas importantes de tales choques.</a:t>
            </a:r>
            <a:endParaRPr lang="en-US" dirty="0"/>
          </a:p>
          <a:p>
            <a:r>
              <a:rPr lang="es-ES" dirty="0"/>
              <a:t>En 2009, más de 400 conductores de VDA en los EUA murieron en choques</a:t>
            </a:r>
            <a:endParaRPr lang="en-US" dirty="0"/>
          </a:p>
        </p:txBody>
      </p:sp>
      <p:pic>
        <p:nvPicPr>
          <p:cNvPr id="18434" name="Picture 2" title="Pallbearers at funer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2438400"/>
            <a:ext cx="1995192" cy="2989263"/>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2_28">
            <a:hlinkClick r:id="" action="ppaction://media"/>
            <a:extLst>
              <a:ext uri="{FF2B5EF4-FFF2-40B4-BE49-F238E27FC236}">
                <a16:creationId xmlns:a16="http://schemas.microsoft.com/office/drawing/2014/main" id="{5DF75084-8DDE-3131-8003-9A67D3FBBA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sz="4900" dirty="0"/>
              <a:t>Dificultades en la Estimación de Choques Relacionados con la Fatiga</a:t>
            </a:r>
            <a:r>
              <a:rPr lang="en-US" sz="4900" dirty="0"/>
              <a:t> </a:t>
            </a:r>
            <a:endParaRPr lang="en-US" dirty="0"/>
          </a:p>
        </p:txBody>
      </p:sp>
      <p:sp>
        <p:nvSpPr>
          <p:cNvPr id="3" name="Content Placeholder 2"/>
          <p:cNvSpPr>
            <a:spLocks noGrp="1"/>
          </p:cNvSpPr>
          <p:nvPr>
            <p:ph idx="1"/>
          </p:nvPr>
        </p:nvSpPr>
        <p:spPr/>
        <p:txBody>
          <a:bodyPr>
            <a:normAutofit fontScale="92500"/>
          </a:bodyPr>
          <a:lstStyle/>
          <a:p>
            <a:r>
              <a:rPr lang="en-US" dirty="0"/>
              <a:t>Conductor:</a:t>
            </a:r>
          </a:p>
          <a:p>
            <a:pPr lvl="1"/>
            <a:r>
              <a:rPr lang="es-ES" dirty="0"/>
              <a:t>Puede estar muerto o gravemente herido</a:t>
            </a:r>
            <a:endParaRPr lang="en-US" dirty="0"/>
          </a:p>
          <a:p>
            <a:pPr lvl="1"/>
            <a:r>
              <a:rPr lang="es-ES" dirty="0"/>
              <a:t>Puede que no sepa lo que pasó</a:t>
            </a:r>
            <a:endParaRPr lang="en-US" dirty="0"/>
          </a:p>
          <a:p>
            <a:pPr lvl="1"/>
            <a:r>
              <a:rPr lang="es-ES" dirty="0"/>
              <a:t>Puede que no admita haberse quedado dormido</a:t>
            </a:r>
            <a:endParaRPr lang="en-US" dirty="0"/>
          </a:p>
          <a:p>
            <a:r>
              <a:rPr lang="es-ES" dirty="0"/>
              <a:t>La fatiga contribuye a los choques de manera sutil</a:t>
            </a:r>
            <a:endParaRPr lang="en-US" dirty="0"/>
          </a:p>
          <a:p>
            <a:r>
              <a:rPr lang="es-ES" dirty="0"/>
              <a:t>La fatiga, la distracción y otras causas pueden parecer iguales</a:t>
            </a:r>
            <a:endParaRPr lang="en-US" dirty="0"/>
          </a:p>
          <a:p>
            <a:r>
              <a:rPr lang="es-ES" dirty="0"/>
              <a:t>Muchos factores afectan los porcentajes de fatiga</a:t>
            </a:r>
            <a:endParaRPr lang="en-US" dirty="0"/>
          </a:p>
        </p:txBody>
      </p:sp>
      <p:pic>
        <p:nvPicPr>
          <p:cNvPr id="4" name="narration_02_29">
            <a:hlinkClick r:id="" action="ppaction://media"/>
            <a:extLst>
              <a:ext uri="{FF2B5EF4-FFF2-40B4-BE49-F238E27FC236}">
                <a16:creationId xmlns:a16="http://schemas.microsoft.com/office/drawing/2014/main" id="{0C6B252E-C412-463B-0248-5F447DB542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31077630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Arial" pitchFamily="34" charset="0"/>
                <a:cs typeface="Arial" pitchFamily="34" charset="0"/>
              </a:rPr>
              <a:t>Cuestionario Parte 1</a:t>
            </a:r>
          </a:p>
        </p:txBody>
      </p:sp>
      <p:sp>
        <p:nvSpPr>
          <p:cNvPr id="3" name="Content Placeholder 2"/>
          <p:cNvSpPr>
            <a:spLocks noGrp="1"/>
          </p:cNvSpPr>
          <p:nvPr>
            <p:ph idx="1"/>
          </p:nvPr>
        </p:nvSpPr>
        <p:spPr/>
        <p:txBody>
          <a:bodyPr/>
          <a:lstStyle/>
          <a:p>
            <a:pPr marL="514350" indent="-514350">
              <a:buFont typeface="+mj-lt"/>
              <a:buAutoNum type="arabicParenR"/>
            </a:pPr>
            <a:r>
              <a:rPr lang="en-US" dirty="0"/>
              <a:t>¿</a:t>
            </a:r>
            <a:r>
              <a:rPr lang="es-MX" dirty="0"/>
              <a:t>Qué enunciado es verdadero?</a:t>
            </a:r>
          </a:p>
          <a:p>
            <a:pPr marL="914400" lvl="1" indent="-514350">
              <a:buFont typeface="+mj-lt"/>
              <a:buAutoNum type="alphaLcParenR"/>
            </a:pPr>
            <a:r>
              <a:rPr lang="es-MX" dirty="0"/>
              <a:t>Dormir es una necesidad biológica</a:t>
            </a:r>
          </a:p>
          <a:p>
            <a:pPr marL="914400" lvl="1" indent="-514350">
              <a:buFont typeface="+mj-lt"/>
              <a:buAutoNum type="alphaLcParenR"/>
            </a:pPr>
            <a:r>
              <a:rPr lang="es-MX" dirty="0"/>
              <a:t>Choques por dormirse al volante es una causa principal de muertes de conductores de vehículos de autotransporte (VDA)</a:t>
            </a:r>
          </a:p>
          <a:p>
            <a:pPr marL="914400" lvl="1" indent="-514350">
              <a:buFont typeface="+mj-lt"/>
              <a:buAutoNum type="alphaLcParenR"/>
            </a:pPr>
            <a:r>
              <a:rPr lang="es-MX" dirty="0"/>
              <a:t>Dormir  mal empeora muchas condiciones médicas</a:t>
            </a:r>
          </a:p>
          <a:p>
            <a:pPr marL="914400" lvl="1" indent="-514350">
              <a:buFont typeface="+mj-lt"/>
              <a:buAutoNum type="alphaLcParenR"/>
            </a:pPr>
            <a:r>
              <a:rPr lang="es-MX" dirty="0"/>
              <a:t>Todas las anteriores </a:t>
            </a:r>
          </a:p>
        </p:txBody>
      </p:sp>
    </p:spTree>
    <p:extLst>
      <p:ext uri="{BB962C8B-B14F-4D97-AF65-F5344CB8AC3E}">
        <p14:creationId xmlns:p14="http://schemas.microsoft.com/office/powerpoint/2010/main" val="2066155110"/>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Arial" pitchFamily="34" charset="0"/>
                <a:cs typeface="Arial" pitchFamily="34" charset="0"/>
              </a:rPr>
              <a:t>Cuestionario Parte 1</a:t>
            </a:r>
          </a:p>
        </p:txBody>
      </p:sp>
      <p:sp>
        <p:nvSpPr>
          <p:cNvPr id="3" name="Content Placeholder 2"/>
          <p:cNvSpPr>
            <a:spLocks noGrp="1"/>
          </p:cNvSpPr>
          <p:nvPr>
            <p:ph idx="1"/>
          </p:nvPr>
        </p:nvSpPr>
        <p:spPr/>
        <p:txBody>
          <a:bodyPr/>
          <a:lstStyle/>
          <a:p>
            <a:pPr marL="514350" indent="-514350">
              <a:buNone/>
            </a:pPr>
            <a:r>
              <a:rPr lang="en-US" dirty="0"/>
              <a:t>2) ¿</a:t>
            </a:r>
            <a:r>
              <a:rPr lang="es-MX" dirty="0"/>
              <a:t>Cuál se consideraría un factor de fatiga </a:t>
            </a:r>
            <a:r>
              <a:rPr lang="es-MX" b="1" dirty="0"/>
              <a:t>relacionado con la tarea?</a:t>
            </a:r>
            <a:endParaRPr lang="es-MX" dirty="0"/>
          </a:p>
          <a:p>
            <a:pPr marL="914400" lvl="1" indent="-514350">
              <a:buFont typeface="+mj-lt"/>
              <a:buAutoNum type="alphaLcParenR"/>
            </a:pPr>
            <a:r>
              <a:rPr lang="es-MX" dirty="0"/>
              <a:t>Conducir en un camino aburrido</a:t>
            </a:r>
          </a:p>
          <a:p>
            <a:pPr marL="914400" lvl="1" indent="-514350">
              <a:buFont typeface="+mj-lt"/>
              <a:buAutoNum type="alphaLcParenR"/>
            </a:pPr>
            <a:r>
              <a:rPr lang="es-MX" dirty="0"/>
              <a:t>Conducir durante un valle del ciclo circadiano</a:t>
            </a:r>
          </a:p>
          <a:p>
            <a:pPr marL="914400" lvl="1" indent="-514350">
              <a:buFont typeface="+mj-lt"/>
              <a:buAutoNum type="alphaLcParenR"/>
            </a:pPr>
            <a:r>
              <a:rPr lang="es-MX" dirty="0"/>
              <a:t>Sueño previo insuficiente</a:t>
            </a:r>
          </a:p>
          <a:p>
            <a:pPr marL="914400" lvl="1" indent="-514350">
              <a:buFont typeface="+mj-lt"/>
              <a:buAutoNum type="alphaLcParenR"/>
            </a:pPr>
            <a:r>
              <a:rPr lang="es-MX" dirty="0"/>
              <a:t>Estar despierto por 18 horas seguidas</a:t>
            </a:r>
          </a:p>
          <a:p>
            <a:pPr marL="914400" lvl="1" indent="-514350">
              <a:buFont typeface="+mj-lt"/>
              <a:buAutoNum type="alphaLcParenR"/>
            </a:pPr>
            <a:r>
              <a:rPr lang="es-MX" dirty="0"/>
              <a:t>Todas las anteriores.</a:t>
            </a:r>
          </a:p>
          <a:p>
            <a:endParaRPr lang="en-US" dirty="0"/>
          </a:p>
        </p:txBody>
      </p:sp>
    </p:spTree>
    <p:extLst>
      <p:ext uri="{BB962C8B-B14F-4D97-AF65-F5344CB8AC3E}">
        <p14:creationId xmlns:p14="http://schemas.microsoft.com/office/powerpoint/2010/main" val="2601485855"/>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Arial" pitchFamily="34" charset="0"/>
                <a:cs typeface="Arial" pitchFamily="34" charset="0"/>
              </a:rPr>
              <a:t>Cuestionario Parte 1</a:t>
            </a:r>
          </a:p>
        </p:txBody>
      </p:sp>
      <p:sp>
        <p:nvSpPr>
          <p:cNvPr id="3" name="Content Placeholder 2"/>
          <p:cNvSpPr>
            <a:spLocks noGrp="1"/>
          </p:cNvSpPr>
          <p:nvPr>
            <p:ph idx="1"/>
          </p:nvPr>
        </p:nvSpPr>
        <p:spPr/>
        <p:txBody>
          <a:bodyPr/>
          <a:lstStyle/>
          <a:p>
            <a:pPr marL="514350" indent="-514350">
              <a:buFont typeface="+mj-lt"/>
              <a:buAutoNum type="arabicParenR" startAt="3"/>
            </a:pPr>
            <a:r>
              <a:rPr lang="es-ES" dirty="0"/>
              <a:t>¿Cuál </a:t>
            </a:r>
            <a:r>
              <a:rPr lang="es-ES" b="1" dirty="0"/>
              <a:t>no</a:t>
            </a:r>
            <a:r>
              <a:rPr lang="es-ES" dirty="0"/>
              <a:t> es un efecto en la salud de la </a:t>
            </a:r>
            <a:r>
              <a:rPr lang="es-MX" dirty="0"/>
              <a:t>privación del sueño (fatiga crónica)?</a:t>
            </a:r>
          </a:p>
          <a:p>
            <a:pPr marL="914400" lvl="1" indent="-514350">
              <a:buFont typeface="+mj-lt"/>
              <a:buAutoNum type="alphaLcParenR"/>
            </a:pPr>
            <a:r>
              <a:rPr lang="es-MX" dirty="0"/>
              <a:t>Aumento de la presión arterial</a:t>
            </a:r>
          </a:p>
          <a:p>
            <a:pPr marL="914400" lvl="1" indent="-514350">
              <a:buFont typeface="+mj-lt"/>
              <a:buAutoNum type="alphaLcParenR"/>
            </a:pPr>
            <a:r>
              <a:rPr lang="es-MX" dirty="0"/>
              <a:t>Disminución del apetito</a:t>
            </a:r>
          </a:p>
          <a:p>
            <a:pPr marL="914400" lvl="1" indent="-514350">
              <a:buFont typeface="+mj-lt"/>
              <a:buAutoNum type="alphaLcParenR"/>
            </a:pPr>
            <a:r>
              <a:rPr lang="es-MX" dirty="0"/>
              <a:t>Mayor riesgo de diabetes</a:t>
            </a:r>
          </a:p>
          <a:p>
            <a:pPr marL="914400" lvl="1" indent="-514350">
              <a:buFont typeface="+mj-lt"/>
              <a:buAutoNum type="alphaLcParenR"/>
            </a:pPr>
            <a:r>
              <a:rPr lang="es-MX" dirty="0"/>
              <a:t>Irritabilidad.</a:t>
            </a:r>
          </a:p>
          <a:p>
            <a:endParaRPr lang="en-US" dirty="0"/>
          </a:p>
        </p:txBody>
      </p:sp>
    </p:spTree>
    <p:extLst>
      <p:ext uri="{BB962C8B-B14F-4D97-AF65-F5344CB8AC3E}">
        <p14:creationId xmlns:p14="http://schemas.microsoft.com/office/powerpoint/2010/main" val="1884383993"/>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Arial" pitchFamily="34" charset="0"/>
                <a:cs typeface="Arial" pitchFamily="34" charset="0"/>
              </a:rPr>
              <a:t>Cuestionario Parte 1</a:t>
            </a:r>
          </a:p>
        </p:txBody>
      </p:sp>
      <p:sp>
        <p:nvSpPr>
          <p:cNvPr id="3" name="Content Placeholder 2"/>
          <p:cNvSpPr>
            <a:spLocks noGrp="1"/>
          </p:cNvSpPr>
          <p:nvPr>
            <p:ph idx="1"/>
          </p:nvPr>
        </p:nvSpPr>
        <p:spPr/>
        <p:txBody>
          <a:bodyPr/>
          <a:lstStyle/>
          <a:p>
            <a:pPr marL="514350" indent="-514350">
              <a:buFont typeface="+mj-lt"/>
              <a:buAutoNum type="arabicParenR" startAt="4"/>
            </a:pPr>
            <a:r>
              <a:rPr lang="es-MX" dirty="0"/>
              <a:t>¿Cuál es un signo de somnolencia en el conductor?</a:t>
            </a:r>
          </a:p>
          <a:p>
            <a:pPr marL="914400" lvl="1" indent="-514350">
              <a:buFont typeface="+mj-lt"/>
              <a:buAutoNum type="alphaLcParenR"/>
            </a:pPr>
            <a:r>
              <a:rPr lang="es-MX" dirty="0"/>
              <a:t>Ojos llorosos y parpadeo frecuente</a:t>
            </a:r>
          </a:p>
          <a:p>
            <a:pPr marL="914400" lvl="1" indent="-514350">
              <a:buFont typeface="+mj-lt"/>
              <a:buAutoNum type="alphaLcParenR"/>
            </a:pPr>
            <a:r>
              <a:rPr lang="es-MX" dirty="0"/>
              <a:t>Se distrae con facilidad (ej., señales de la carretera, el paisaje)</a:t>
            </a:r>
          </a:p>
          <a:p>
            <a:pPr marL="914400" lvl="1" indent="-514350">
              <a:buFont typeface="+mj-lt"/>
              <a:buAutoNum type="alphaLcParenR"/>
            </a:pPr>
            <a:r>
              <a:rPr lang="es-MX" dirty="0"/>
              <a:t>“Volantazos”, con zigzagueo</a:t>
            </a:r>
          </a:p>
          <a:p>
            <a:pPr marL="914400" lvl="1" indent="-514350">
              <a:buFont typeface="+mj-lt"/>
              <a:buAutoNum type="alphaLcParenR"/>
            </a:pPr>
            <a:r>
              <a:rPr lang="es-MX" dirty="0"/>
              <a:t>Posición del cuerpo rígida con poco movimiento</a:t>
            </a:r>
          </a:p>
          <a:p>
            <a:endParaRPr lang="en-US" dirty="0"/>
          </a:p>
        </p:txBody>
      </p:sp>
    </p:spTree>
    <p:extLst>
      <p:ext uri="{BB962C8B-B14F-4D97-AF65-F5344CB8AC3E}">
        <p14:creationId xmlns:p14="http://schemas.microsoft.com/office/powerpoint/2010/main" val="790553566"/>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Arial" pitchFamily="34" charset="0"/>
                <a:cs typeface="Arial" pitchFamily="34" charset="0"/>
              </a:rPr>
              <a:t>Cuestionario Parte 1</a:t>
            </a:r>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arenR" startAt="5"/>
            </a:pPr>
            <a:r>
              <a:rPr lang="es-ES" dirty="0"/>
              <a:t>¿Qué afirmación </a:t>
            </a:r>
            <a:r>
              <a:rPr lang="es-ES" b="1" dirty="0"/>
              <a:t>no</a:t>
            </a:r>
            <a:r>
              <a:rPr lang="es-ES" dirty="0"/>
              <a:t> es verdadera?</a:t>
            </a:r>
            <a:endParaRPr lang="en-US" dirty="0"/>
          </a:p>
          <a:p>
            <a:pPr marL="914400" lvl="1" indent="-514350">
              <a:buFont typeface="+mj-lt"/>
              <a:buAutoNum type="alphaLcParenR"/>
            </a:pPr>
            <a:r>
              <a:rPr lang="es-ES" dirty="0"/>
              <a:t>La fatiga puede ser una causa directa del choque (dormir al volante) o un factor contribuyente</a:t>
            </a:r>
            <a:r>
              <a:rPr lang="en-US" dirty="0"/>
              <a:t>.</a:t>
            </a:r>
          </a:p>
          <a:p>
            <a:pPr marL="914400" lvl="1" indent="-514350">
              <a:buFont typeface="+mj-lt"/>
              <a:buAutoNum type="alphaLcParenR"/>
            </a:pPr>
            <a:r>
              <a:rPr lang="es-ES" dirty="0"/>
              <a:t>La NTSB encontró que quedarse dormido al volante es la causa principal del 31 % de los choques de camiones fatales para el conductor</a:t>
            </a:r>
            <a:r>
              <a:rPr lang="en-US" dirty="0"/>
              <a:t>.</a:t>
            </a:r>
          </a:p>
          <a:p>
            <a:pPr marL="914400" lvl="1" indent="-514350">
              <a:buFont typeface="+mj-lt"/>
              <a:buAutoNum type="alphaLcParenR"/>
            </a:pPr>
            <a:r>
              <a:rPr lang="es-ES" dirty="0"/>
              <a:t>Es difícil estimar el número exacto de choques relacionados con la fatiga del conductor.</a:t>
            </a:r>
            <a:endParaRPr lang="en-US" dirty="0"/>
          </a:p>
          <a:p>
            <a:pPr marL="914400" lvl="1" indent="-514350">
              <a:buFont typeface="+mj-lt"/>
              <a:buAutoNum type="alphaLcParenR"/>
            </a:pPr>
            <a:r>
              <a:rPr lang="es-ES" dirty="0"/>
              <a:t>El Estudio de Causalidad de Choques de Camiones Grandes (LTCCS) encontró que la mayoría de los choques están relacionados con la fatiga</a:t>
            </a:r>
            <a:r>
              <a:rPr lang="en-US" dirty="0"/>
              <a:t>.</a:t>
            </a:r>
          </a:p>
          <a:p>
            <a:endParaRPr lang="en-US" dirty="0"/>
          </a:p>
        </p:txBody>
      </p:sp>
    </p:spTree>
    <p:extLst>
      <p:ext uri="{BB962C8B-B14F-4D97-AF65-F5344CB8AC3E}">
        <p14:creationId xmlns:p14="http://schemas.microsoft.com/office/powerpoint/2010/main" val="1884383993"/>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Autofit/>
          </a:bodyPr>
          <a:lstStyle/>
          <a:p>
            <a:r>
              <a:rPr lang="es-ES" dirty="0"/>
              <a:t>Lección 2: El Sueño y otros Factores que Afectan el Estado de Alerta</a:t>
            </a:r>
            <a:endParaRPr lang="en-US" dirty="0"/>
          </a:p>
        </p:txBody>
      </p:sp>
      <p:pic>
        <p:nvPicPr>
          <p:cNvPr id="2" name="narration_03_01">
            <a:hlinkClick r:id="" action="ppaction://media"/>
            <a:extLst>
              <a:ext uri="{FF2B5EF4-FFF2-40B4-BE49-F238E27FC236}">
                <a16:creationId xmlns:a16="http://schemas.microsoft.com/office/drawing/2014/main" id="{3E0816A2-F942-AAD9-62C3-60CCB0B0B5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36798911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arration_01_05">
            <a:hlinkClick r:id="" action="ppaction://media"/>
            <a:extLst>
              <a:ext uri="{FF2B5EF4-FFF2-40B4-BE49-F238E27FC236}">
                <a16:creationId xmlns:a16="http://schemas.microsoft.com/office/drawing/2014/main" id="{E9267834-20F5-8EAB-EC4E-521D49273D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867400"/>
            <a:ext cx="609600" cy="609600"/>
          </a:xfrm>
          <a:prstGeom prst="rect">
            <a:avLst/>
          </a:prstGeom>
        </p:spPr>
      </p:pic>
      <p:sp>
        <p:nvSpPr>
          <p:cNvPr id="2" name="Title 1"/>
          <p:cNvSpPr>
            <a:spLocks noGrp="1"/>
          </p:cNvSpPr>
          <p:nvPr>
            <p:ph type="title"/>
          </p:nvPr>
        </p:nvSpPr>
        <p:spPr>
          <a:xfrm>
            <a:off x="381000" y="274638"/>
            <a:ext cx="8458200" cy="1143000"/>
          </a:xfrm>
        </p:spPr>
        <p:txBody>
          <a:bodyPr>
            <a:noAutofit/>
          </a:bodyPr>
          <a:lstStyle/>
          <a:p>
            <a:r>
              <a:rPr lang="es-MX" dirty="0"/>
              <a:t>Programa de Capacitación del PAF de América del Norte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84909492"/>
              </p:ext>
            </p:extLst>
          </p:nvPr>
        </p:nvGraphicFramePr>
        <p:xfrm>
          <a:off x="381000" y="1447800"/>
          <a:ext cx="8458200" cy="5035550"/>
        </p:xfrm>
        <a:graphic>
          <a:graphicData uri="http://schemas.openxmlformats.org/drawingml/2006/table">
            <a:tbl>
              <a:tblPr/>
              <a:tblGrid>
                <a:gridCol w="5562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tblGrid>
              <a:tr h="265430">
                <a:tc>
                  <a:txBody>
                    <a:bodyPr/>
                    <a:lstStyle/>
                    <a:p>
                      <a:pPr marL="0" marR="0" algn="ctr">
                        <a:spcBef>
                          <a:spcPts val="0"/>
                        </a:spcBef>
                        <a:spcAft>
                          <a:spcPts val="0"/>
                        </a:spcAft>
                      </a:pPr>
                      <a:r>
                        <a:rPr lang="es-MX" sz="1400" b="1" i="1" noProof="0" dirty="0">
                          <a:latin typeface="Arial"/>
                          <a:ea typeface="Times New Roman"/>
                          <a:cs typeface="Times New Roman"/>
                        </a:rPr>
                        <a:t>Módulo</a:t>
                      </a:r>
                      <a:endParaRPr lang="es-MX" sz="1400" noProof="0" dirty="0">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spcBef>
                          <a:spcPts val="0"/>
                        </a:spcBef>
                        <a:spcAft>
                          <a:spcPts val="0"/>
                        </a:spcAft>
                      </a:pPr>
                      <a:r>
                        <a:rPr lang="es-MX" sz="1400" b="1" i="1" noProof="0" dirty="0">
                          <a:latin typeface="Arial"/>
                          <a:ea typeface="Times New Roman"/>
                          <a:cs typeface="Times New Roman"/>
                        </a:rPr>
                        <a:t>Audiencia</a:t>
                      </a:r>
                      <a:endParaRPr lang="es-MX" sz="1400" noProof="0" dirty="0">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0"/>
                  </a:ext>
                </a:extLst>
              </a:tr>
              <a:tr h="344170">
                <a:tc>
                  <a:txBody>
                    <a:bodyPr/>
                    <a:lstStyle/>
                    <a:p>
                      <a:pPr marL="0" marR="0">
                        <a:spcBef>
                          <a:spcPts val="0"/>
                        </a:spcBef>
                        <a:spcAft>
                          <a:spcPts val="0"/>
                        </a:spcAft>
                      </a:pPr>
                      <a:r>
                        <a:rPr lang="es-MX" sz="1600" b="1" i="1" noProof="0" dirty="0">
                          <a:solidFill>
                            <a:srgbClr val="002060"/>
                          </a:solidFill>
                          <a:latin typeface="Arial"/>
                          <a:ea typeface="Times New Roman"/>
                          <a:cs typeface="Times New Roman"/>
                        </a:rPr>
                        <a:t>Módulo 1: Introducción y descripción general del PAF</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MX" sz="1600" b="1" i="1" noProof="0" dirty="0">
                          <a:solidFill>
                            <a:srgbClr val="002060"/>
                          </a:solidFill>
                          <a:latin typeface="Arial"/>
                          <a:ea typeface="Times New Roman"/>
                          <a:cs typeface="Times New Roman"/>
                        </a:rPr>
                        <a:t>Ejecutivos y Gerentes de Transportistas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81000">
                <a:tc>
                  <a:txBody>
                    <a:bodyPr/>
                    <a:lstStyle/>
                    <a:p>
                      <a:pPr marL="0" marR="0">
                        <a:spcBef>
                          <a:spcPts val="0"/>
                        </a:spcBef>
                        <a:spcAft>
                          <a:spcPts val="0"/>
                        </a:spcAft>
                      </a:pPr>
                      <a:r>
                        <a:rPr lang="es-MX" sz="1600" b="1" i="1" noProof="0" dirty="0">
                          <a:solidFill>
                            <a:srgbClr val="002060"/>
                          </a:solidFill>
                          <a:latin typeface="Arial"/>
                          <a:ea typeface="Times New Roman"/>
                          <a:cs typeface="Times New Roman"/>
                        </a:rPr>
                        <a:t>Módulo 2: Cultura de Seguridad y Prácticas Gerenciales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MX" sz="1600" b="1" i="1" noProof="0" dirty="0">
                          <a:solidFill>
                            <a:srgbClr val="002060"/>
                          </a:solidFill>
                          <a:latin typeface="Arial"/>
                          <a:ea typeface="Times New Roman"/>
                          <a:cs typeface="Times New Roman"/>
                        </a:rPr>
                        <a:t>Ejecutivos y Gerentes de Transportistas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81000">
                <a:tc>
                  <a:txBody>
                    <a:bodyPr/>
                    <a:lstStyle/>
                    <a:p>
                      <a:pPr marL="0" marR="0">
                        <a:spcBef>
                          <a:spcPts val="0"/>
                        </a:spcBef>
                        <a:spcAft>
                          <a:spcPts val="0"/>
                        </a:spcAft>
                      </a:pPr>
                      <a:r>
                        <a:rPr lang="es-MX" sz="2000" b="1" i="1" noProof="0" dirty="0">
                          <a:solidFill>
                            <a:srgbClr val="800000"/>
                          </a:solidFill>
                          <a:latin typeface="Arial"/>
                          <a:ea typeface="Times New Roman"/>
                          <a:cs typeface="Times New Roman"/>
                        </a:rPr>
                        <a:t>Módulo 3: Educación del Conductor</a:t>
                      </a:r>
                      <a:endParaRPr lang="es-MX" sz="2000" b="1" noProof="0" dirty="0">
                        <a:solidFill>
                          <a:srgbClr val="80000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MX" sz="2000" b="1" i="1" noProof="0" dirty="0">
                          <a:solidFill>
                            <a:srgbClr val="800000"/>
                          </a:solidFill>
                          <a:latin typeface="Arial"/>
                          <a:ea typeface="Times New Roman"/>
                          <a:cs typeface="Times New Roman"/>
                        </a:rPr>
                        <a:t>Conductores</a:t>
                      </a:r>
                      <a:endParaRPr lang="es-MX" sz="2000" b="1" noProof="0" dirty="0">
                        <a:solidFill>
                          <a:srgbClr val="80000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81000">
                <a:tc>
                  <a:txBody>
                    <a:bodyPr/>
                    <a:lstStyle/>
                    <a:p>
                      <a:pPr marL="0" marR="0">
                        <a:spcBef>
                          <a:spcPts val="0"/>
                        </a:spcBef>
                        <a:spcAft>
                          <a:spcPts val="0"/>
                        </a:spcAft>
                      </a:pPr>
                      <a:r>
                        <a:rPr lang="es-MX" sz="1600" b="1" i="1" noProof="0" dirty="0">
                          <a:solidFill>
                            <a:srgbClr val="002060"/>
                          </a:solidFill>
                          <a:latin typeface="Arial"/>
                          <a:ea typeface="Times New Roman"/>
                          <a:cs typeface="Times New Roman"/>
                        </a:rPr>
                        <a:t>Módulo 4: Educación para la Familia del Conductor</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MX" sz="1600" b="1" i="1" noProof="0" dirty="0">
                          <a:solidFill>
                            <a:srgbClr val="002060"/>
                          </a:solidFill>
                          <a:latin typeface="Arial"/>
                          <a:ea typeface="Times New Roman"/>
                          <a:cs typeface="Times New Roman"/>
                        </a:rPr>
                        <a:t>Familia de Conductores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57200">
                <a:tc>
                  <a:txBody>
                    <a:bodyPr/>
                    <a:lstStyle/>
                    <a:p>
                      <a:pPr marL="0" marR="0">
                        <a:spcBef>
                          <a:spcPts val="0"/>
                        </a:spcBef>
                        <a:spcAft>
                          <a:spcPts val="0"/>
                        </a:spcAft>
                      </a:pPr>
                      <a:r>
                        <a:rPr lang="es-MX" sz="1600" b="1" i="1" noProof="0" dirty="0">
                          <a:solidFill>
                            <a:srgbClr val="002060"/>
                          </a:solidFill>
                          <a:latin typeface="Arial"/>
                          <a:ea typeface="Times New Roman"/>
                          <a:cs typeface="Times New Roman"/>
                        </a:rPr>
                        <a:t>Módulo 5: Foro de Capacitar al Capacitador para la Educación del Conductor y su Familia</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MX" sz="1600" b="1" i="1" noProof="0" dirty="0">
                          <a:solidFill>
                            <a:srgbClr val="002060"/>
                          </a:solidFill>
                          <a:latin typeface="Arial"/>
                          <a:ea typeface="Times New Roman"/>
                          <a:cs typeface="Times New Roman"/>
                        </a:rPr>
                        <a:t>Gerentes y otros Capacitadores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50520">
                <a:tc>
                  <a:txBody>
                    <a:bodyPr/>
                    <a:lstStyle/>
                    <a:p>
                      <a:pPr marL="0" marR="0">
                        <a:spcBef>
                          <a:spcPts val="0"/>
                        </a:spcBef>
                        <a:spcAft>
                          <a:spcPts val="0"/>
                        </a:spcAft>
                      </a:pPr>
                      <a:r>
                        <a:rPr lang="es-MX" sz="1600" b="1" i="1" noProof="0" dirty="0">
                          <a:solidFill>
                            <a:srgbClr val="002060"/>
                          </a:solidFill>
                          <a:latin typeface="Arial"/>
                          <a:ea typeface="Times New Roman"/>
                          <a:cs typeface="Times New Roman"/>
                        </a:rPr>
                        <a:t>Módulo 6: Expedidores y Destinatarios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MX" sz="1600" b="1" i="1" noProof="0" dirty="0">
                          <a:solidFill>
                            <a:srgbClr val="002060"/>
                          </a:solidFill>
                          <a:latin typeface="Arial"/>
                          <a:ea typeface="Times New Roman"/>
                          <a:cs typeface="Times New Roman"/>
                        </a:rPr>
                        <a:t>Expedidores y Destinatarios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57200">
                <a:tc>
                  <a:txBody>
                    <a:bodyPr/>
                    <a:lstStyle/>
                    <a:p>
                      <a:pPr marL="0" marR="0">
                        <a:spcBef>
                          <a:spcPts val="0"/>
                        </a:spcBef>
                        <a:spcAft>
                          <a:spcPts val="0"/>
                        </a:spcAft>
                      </a:pPr>
                      <a:r>
                        <a:rPr lang="es-MX" sz="1600" b="1" i="1" noProof="0" dirty="0">
                          <a:solidFill>
                            <a:srgbClr val="002060"/>
                          </a:solidFill>
                          <a:latin typeface="Arial"/>
                          <a:ea typeface="Times New Roman"/>
                          <a:cs typeface="Times New Roman"/>
                        </a:rPr>
                        <a:t>Módulo 7: Administración de los Autotransportistas para la Detección y Tratamiento de Enfermedades del Sueño</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MX" sz="1600" b="1" i="1" noProof="0" dirty="0">
                        <a:solidFill>
                          <a:srgbClr val="002060"/>
                        </a:solidFill>
                        <a:latin typeface="Arial"/>
                        <a:ea typeface="Times New Roman"/>
                        <a:cs typeface="Times New Roman"/>
                      </a:endParaRPr>
                    </a:p>
                    <a:p>
                      <a:pPr marL="0" marR="0" algn="ctr">
                        <a:spcBef>
                          <a:spcPts val="0"/>
                        </a:spcBef>
                        <a:spcAft>
                          <a:spcPts val="0"/>
                        </a:spcAft>
                      </a:pPr>
                      <a:r>
                        <a:rPr lang="es-MX" sz="1600" b="1" i="1" noProof="0" dirty="0">
                          <a:solidFill>
                            <a:srgbClr val="002060"/>
                          </a:solidFill>
                          <a:latin typeface="Arial"/>
                          <a:ea typeface="Times New Roman"/>
                          <a:cs typeface="Times New Roman"/>
                        </a:rPr>
                        <a:t>Ejecutivos y Gerentes de Transportistas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57200">
                <a:tc>
                  <a:txBody>
                    <a:bodyPr/>
                    <a:lstStyle/>
                    <a:p>
                      <a:pPr marL="0" marR="0">
                        <a:spcBef>
                          <a:spcPts val="0"/>
                        </a:spcBef>
                        <a:spcAft>
                          <a:spcPts val="0"/>
                        </a:spcAft>
                      </a:pPr>
                      <a:r>
                        <a:rPr lang="es-MX" sz="1600" b="1" i="1" noProof="0" dirty="0">
                          <a:solidFill>
                            <a:srgbClr val="002060"/>
                          </a:solidFill>
                          <a:latin typeface="Arial"/>
                          <a:ea typeface="Times New Roman"/>
                          <a:cs typeface="Times New Roman"/>
                        </a:rPr>
                        <a:t>Módulo 8: Detección y Tratamiento de las Enfermedades del Sueño del Conductor</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600" b="1" i="1" noProof="0" dirty="0">
                          <a:solidFill>
                            <a:srgbClr val="002060"/>
                          </a:solidFill>
                          <a:latin typeface="Arial"/>
                          <a:ea typeface="Times New Roman"/>
                          <a:cs typeface="Times New Roman"/>
                        </a:rPr>
                        <a:t>Conductores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81000">
                <a:tc>
                  <a:txBody>
                    <a:bodyPr/>
                    <a:lstStyle/>
                    <a:p>
                      <a:pPr marL="0" marR="0">
                        <a:spcBef>
                          <a:spcPts val="0"/>
                        </a:spcBef>
                        <a:spcAft>
                          <a:spcPts val="0"/>
                        </a:spcAft>
                      </a:pPr>
                      <a:r>
                        <a:rPr lang="es-MX" sz="1600" b="1" i="1" noProof="0" dirty="0">
                          <a:solidFill>
                            <a:srgbClr val="002060"/>
                          </a:solidFill>
                          <a:latin typeface="Arial"/>
                          <a:ea typeface="Times New Roman"/>
                          <a:cs typeface="Times New Roman"/>
                        </a:rPr>
                        <a:t>Módulo 9: Programación de Horarios y Herramientas del Conductor</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MX" sz="1600" b="1" i="1" noProof="0" dirty="0">
                          <a:solidFill>
                            <a:srgbClr val="002060"/>
                          </a:solidFill>
                          <a:latin typeface="Arial"/>
                          <a:ea typeface="Times New Roman"/>
                          <a:cs typeface="Times New Roman"/>
                        </a:rPr>
                        <a:t>Despachadores y Gerentes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81000">
                <a:tc>
                  <a:txBody>
                    <a:bodyPr/>
                    <a:lstStyle/>
                    <a:p>
                      <a:pPr marL="0" marR="0">
                        <a:spcBef>
                          <a:spcPts val="0"/>
                        </a:spcBef>
                        <a:spcAft>
                          <a:spcPts val="0"/>
                        </a:spcAft>
                      </a:pPr>
                      <a:r>
                        <a:rPr lang="es-MX" sz="1600" b="1" i="1" noProof="0" dirty="0">
                          <a:solidFill>
                            <a:srgbClr val="002060"/>
                          </a:solidFill>
                          <a:latin typeface="Arial"/>
                          <a:ea typeface="Times New Roman"/>
                          <a:cs typeface="Times New Roman"/>
                        </a:rPr>
                        <a:t>Módulo 10: Tecnologías de Administración de la fatiga</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s-MX" sz="1600" b="1" i="1" noProof="0" dirty="0">
                          <a:solidFill>
                            <a:srgbClr val="002060"/>
                          </a:solidFill>
                          <a:latin typeface="Arial"/>
                          <a:ea typeface="Times New Roman"/>
                          <a:cs typeface="Times New Roman"/>
                        </a:rPr>
                        <a:t>Ejecutivos y Gerentes de Transportistas</a:t>
                      </a:r>
                      <a:endParaRPr lang="es-MX" sz="1600" b="1" noProof="0"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4000" i="1" dirty="0">
                <a:solidFill>
                  <a:srgbClr val="002060"/>
                </a:solidFill>
              </a:rPr>
            </a:br>
            <a:r>
              <a:rPr lang="en-US" sz="4900" dirty="0"/>
              <a:t>¿Qué es el Sueño/Dormir? </a:t>
            </a:r>
            <a:br>
              <a:rPr lang="en-US" dirty="0"/>
            </a:br>
            <a:endParaRPr lang="en-US" dirty="0"/>
          </a:p>
        </p:txBody>
      </p:sp>
      <p:sp>
        <p:nvSpPr>
          <p:cNvPr id="3" name="Content Placeholder 2"/>
          <p:cNvSpPr>
            <a:spLocks noGrp="1"/>
          </p:cNvSpPr>
          <p:nvPr>
            <p:ph idx="1"/>
          </p:nvPr>
        </p:nvSpPr>
        <p:spPr/>
        <p:txBody>
          <a:bodyPr>
            <a:normAutofit/>
          </a:bodyPr>
          <a:lstStyle/>
          <a:p>
            <a:pPr>
              <a:buNone/>
            </a:pPr>
            <a:r>
              <a:rPr lang="es-MX" u="sng" dirty="0"/>
              <a:t>Temas</a:t>
            </a:r>
            <a:r>
              <a:rPr lang="es-MX" dirty="0"/>
              <a:t>:</a:t>
            </a:r>
          </a:p>
          <a:p>
            <a:pPr lvl="0"/>
            <a:r>
              <a:rPr lang="es-MX" dirty="0"/>
              <a:t>Características clave del sueño</a:t>
            </a:r>
          </a:p>
          <a:p>
            <a:pPr lvl="0"/>
            <a:r>
              <a:rPr lang="es-MX" dirty="0"/>
              <a:t>Tipos de sueño y etapas del sueño</a:t>
            </a:r>
          </a:p>
          <a:p>
            <a:pPr lvl="0"/>
            <a:r>
              <a:rPr lang="es-MX" dirty="0"/>
              <a:t>La inercia del sueño</a:t>
            </a:r>
          </a:p>
          <a:p>
            <a:pPr lvl="0"/>
            <a:r>
              <a:rPr lang="es-MX" dirty="0"/>
              <a:t>Diferencias en el sueño por edad </a:t>
            </a:r>
          </a:p>
          <a:p>
            <a:pPr lvl="0"/>
            <a:r>
              <a:rPr lang="es-MX" dirty="0"/>
              <a:t>Factores que afectan la calidad del sueño</a:t>
            </a:r>
          </a:p>
          <a:p>
            <a:endParaRPr lang="en-US" dirty="0"/>
          </a:p>
        </p:txBody>
      </p:sp>
      <p:pic>
        <p:nvPicPr>
          <p:cNvPr id="4" name="narration_03_02">
            <a:hlinkClick r:id="" action="ppaction://media"/>
            <a:extLst>
              <a:ext uri="{FF2B5EF4-FFF2-40B4-BE49-F238E27FC236}">
                <a16:creationId xmlns:a16="http://schemas.microsoft.com/office/drawing/2014/main" id="{2E743FDC-C810-E5B1-2B01-BD36D5D1AB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33187601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Características Claves del Sueño</a:t>
            </a:r>
          </a:p>
        </p:txBody>
      </p:sp>
      <p:sp>
        <p:nvSpPr>
          <p:cNvPr id="3" name="Content Placeholder 2"/>
          <p:cNvSpPr>
            <a:spLocks noGrp="1"/>
          </p:cNvSpPr>
          <p:nvPr>
            <p:ph idx="1"/>
          </p:nvPr>
        </p:nvSpPr>
        <p:spPr>
          <a:xfrm>
            <a:off x="457200" y="1600200"/>
            <a:ext cx="6096000" cy="4525963"/>
          </a:xfrm>
        </p:spPr>
        <p:txBody>
          <a:bodyPr>
            <a:normAutofit fontScale="92500"/>
          </a:bodyPr>
          <a:lstStyle/>
          <a:p>
            <a:r>
              <a:rPr lang="es-MX" dirty="0">
                <a:latin typeface="+mj-lt"/>
              </a:rPr>
              <a:t>Dormir </a:t>
            </a:r>
            <a:r>
              <a:rPr lang="es-MX" dirty="0"/>
              <a:t>es necesario para el desempeño y el bienestar ¡pero nadie sabe </a:t>
            </a:r>
            <a:r>
              <a:rPr lang="es-MX" i="1" dirty="0"/>
              <a:t>exactamente</a:t>
            </a:r>
            <a:r>
              <a:rPr lang="es-MX" dirty="0"/>
              <a:t> cómo o porqué!</a:t>
            </a:r>
            <a:endParaRPr lang="es-MX" dirty="0">
              <a:latin typeface="+mj-lt"/>
            </a:endParaRPr>
          </a:p>
          <a:p>
            <a:r>
              <a:rPr lang="es-MX" dirty="0"/>
              <a:t>Las neuronas crecen y se conectan durante el sueño</a:t>
            </a:r>
          </a:p>
          <a:p>
            <a:r>
              <a:rPr lang="es-MX" dirty="0">
                <a:latin typeface="+mj-lt"/>
              </a:rPr>
              <a:t>Dormir </a:t>
            </a:r>
            <a:r>
              <a:rPr lang="es-MX" b="1" dirty="0">
                <a:latin typeface="+mj-lt"/>
                <a:cs typeface="Arial"/>
              </a:rPr>
              <a:t>≠</a:t>
            </a:r>
            <a:r>
              <a:rPr lang="es-MX" dirty="0">
                <a:latin typeface="+mj-lt"/>
                <a:cs typeface="Arial"/>
              </a:rPr>
              <a:t> descanso</a:t>
            </a:r>
            <a:endParaRPr lang="es-MX" sz="2600" dirty="0">
              <a:latin typeface="+mj-lt"/>
              <a:cs typeface="Arial"/>
            </a:endParaRPr>
          </a:p>
          <a:p>
            <a:r>
              <a:rPr lang="es-MX" dirty="0">
                <a:latin typeface="+mj-lt"/>
              </a:rPr>
              <a:t>Dormir es complejo - </a:t>
            </a:r>
            <a:r>
              <a:rPr lang="es-MX" dirty="0"/>
              <a:t>El cerebro no está descansando simplemente</a:t>
            </a:r>
          </a:p>
        </p:txBody>
      </p:sp>
      <p:pic>
        <p:nvPicPr>
          <p:cNvPr id="1945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1" y="2035146"/>
            <a:ext cx="2286000" cy="3426895"/>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3_03">
            <a:hlinkClick r:id="" action="ppaction://media"/>
            <a:extLst>
              <a:ext uri="{FF2B5EF4-FFF2-40B4-BE49-F238E27FC236}">
                <a16:creationId xmlns:a16="http://schemas.microsoft.com/office/drawing/2014/main" id="{5C961BFD-114F-AD34-A534-DF30E611B4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4244670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5" cstate="print"/>
          <a:srcRect l="13000" t="2000" r="19000" b="6000"/>
          <a:stretch>
            <a:fillRect/>
          </a:stretch>
        </p:blipFill>
        <p:spPr bwMode="auto">
          <a:xfrm>
            <a:off x="6213316" y="1714500"/>
            <a:ext cx="2778284" cy="2819400"/>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s-MX" sz="4900" dirty="0"/>
              <a:t>Dos Tipos de Sueño</a:t>
            </a:r>
            <a:endParaRPr lang="es-MX" dirty="0"/>
          </a:p>
        </p:txBody>
      </p:sp>
      <p:sp>
        <p:nvSpPr>
          <p:cNvPr id="3" name="Content Placeholder 2"/>
          <p:cNvSpPr>
            <a:spLocks noGrp="1"/>
          </p:cNvSpPr>
          <p:nvPr>
            <p:ph idx="1"/>
          </p:nvPr>
        </p:nvSpPr>
        <p:spPr>
          <a:xfrm>
            <a:off x="457200" y="1600200"/>
            <a:ext cx="6172200" cy="4525963"/>
          </a:xfrm>
        </p:spPr>
        <p:txBody>
          <a:bodyPr>
            <a:normAutofit fontScale="92500" lnSpcReduction="20000"/>
          </a:bodyPr>
          <a:lstStyle/>
          <a:p>
            <a:r>
              <a:rPr lang="es-MX" dirty="0">
                <a:latin typeface="+mj-lt"/>
              </a:rPr>
              <a:t>“Regular” (No-MOR)</a:t>
            </a:r>
          </a:p>
          <a:p>
            <a:pPr lvl="1"/>
            <a:r>
              <a:rPr lang="es-MX" dirty="0">
                <a:latin typeface="+mj-lt"/>
              </a:rPr>
              <a:t>Actividad cerebral reducida pero variada.</a:t>
            </a:r>
          </a:p>
          <a:p>
            <a:pPr lvl="1"/>
            <a:r>
              <a:rPr lang="es-MX" dirty="0">
                <a:latin typeface="+mj-lt"/>
              </a:rPr>
              <a:t>4 etapas que se repiten de diferentes profundidades.</a:t>
            </a:r>
          </a:p>
          <a:p>
            <a:r>
              <a:rPr lang="es-MX" dirty="0">
                <a:latin typeface="+mj-lt"/>
              </a:rPr>
              <a:t>De Movimiento Oculares Rápidos (MOR)</a:t>
            </a:r>
          </a:p>
          <a:p>
            <a:pPr lvl="1"/>
            <a:r>
              <a:rPr lang="es-MX" dirty="0">
                <a:latin typeface="+mj-lt"/>
              </a:rPr>
              <a:t>Cerebro activo</a:t>
            </a:r>
          </a:p>
          <a:p>
            <a:pPr lvl="1"/>
            <a:r>
              <a:rPr lang="es-MX" dirty="0">
                <a:latin typeface="+mj-lt"/>
              </a:rPr>
              <a:t>Movimientos de ojos</a:t>
            </a:r>
          </a:p>
          <a:p>
            <a:pPr lvl="1"/>
            <a:r>
              <a:rPr lang="es-MX" dirty="0">
                <a:latin typeface="+mj-lt"/>
              </a:rPr>
              <a:t>Sueños</a:t>
            </a:r>
          </a:p>
          <a:p>
            <a:pPr lvl="1"/>
            <a:r>
              <a:rPr lang="es-MX" dirty="0">
                <a:latin typeface="+mj-lt"/>
              </a:rPr>
              <a:t>Pérdida del tono muscular (~parálisis).</a:t>
            </a:r>
            <a:endParaRPr lang="es-MX" dirty="0"/>
          </a:p>
        </p:txBody>
      </p:sp>
      <p:pic>
        <p:nvPicPr>
          <p:cNvPr id="5" name="narration_03_04">
            <a:hlinkClick r:id="" action="ppaction://media"/>
            <a:extLst>
              <a:ext uri="{FF2B5EF4-FFF2-40B4-BE49-F238E27FC236}">
                <a16:creationId xmlns:a16="http://schemas.microsoft.com/office/drawing/2014/main" id="{E804630E-8ED3-E5FF-3028-56C9E33ACF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t="5235" b="7923"/>
          <a:stretch/>
        </p:blipFill>
        <p:spPr>
          <a:xfrm>
            <a:off x="990600" y="1676400"/>
            <a:ext cx="7233653" cy="4608575"/>
          </a:xfrm>
        </p:spPr>
      </p:pic>
      <p:sp>
        <p:nvSpPr>
          <p:cNvPr id="2" name="Title 1"/>
          <p:cNvSpPr>
            <a:spLocks noGrp="1"/>
          </p:cNvSpPr>
          <p:nvPr>
            <p:ph type="title"/>
          </p:nvPr>
        </p:nvSpPr>
        <p:spPr/>
        <p:txBody>
          <a:bodyPr>
            <a:normAutofit/>
          </a:bodyPr>
          <a:lstStyle/>
          <a:p>
            <a:r>
              <a:rPr lang="es-MX" dirty="0"/>
              <a:t>Estados y Etapas del Sueño</a:t>
            </a:r>
          </a:p>
        </p:txBody>
      </p:sp>
      <p:grpSp>
        <p:nvGrpSpPr>
          <p:cNvPr id="11" name="10 Grupo"/>
          <p:cNvGrpSpPr/>
          <p:nvPr/>
        </p:nvGrpSpPr>
        <p:grpSpPr>
          <a:xfrm>
            <a:off x="329184" y="1597870"/>
            <a:ext cx="4395216" cy="4577307"/>
            <a:chOff x="329184" y="1597870"/>
            <a:chExt cx="4395216" cy="4577307"/>
          </a:xfrm>
        </p:grpSpPr>
        <p:sp>
          <p:nvSpPr>
            <p:cNvPr id="3" name="2 CuadroTexto"/>
            <p:cNvSpPr txBox="1"/>
            <p:nvPr/>
          </p:nvSpPr>
          <p:spPr>
            <a:xfrm>
              <a:off x="329184" y="1597870"/>
              <a:ext cx="2161032" cy="830997"/>
            </a:xfrm>
            <a:prstGeom prst="rect">
              <a:avLst/>
            </a:prstGeom>
            <a:solidFill>
              <a:schemeClr val="bg1"/>
            </a:solidFill>
          </p:spPr>
          <p:txBody>
            <a:bodyPr wrap="square" rtlCol="0">
              <a:spAutoFit/>
            </a:bodyPr>
            <a:lstStyle/>
            <a:p>
              <a:pPr algn="ctr"/>
              <a:r>
                <a:rPr lang="es-MX" sz="2400" b="1" dirty="0"/>
                <a:t>Vigilia (Despierto)</a:t>
              </a:r>
            </a:p>
          </p:txBody>
        </p:sp>
        <p:sp>
          <p:nvSpPr>
            <p:cNvPr id="5" name="4 CuadroTexto"/>
            <p:cNvSpPr txBox="1"/>
            <p:nvPr/>
          </p:nvSpPr>
          <p:spPr>
            <a:xfrm>
              <a:off x="685800" y="2428654"/>
              <a:ext cx="1447800" cy="461665"/>
            </a:xfrm>
            <a:prstGeom prst="rect">
              <a:avLst/>
            </a:prstGeom>
            <a:solidFill>
              <a:schemeClr val="bg1"/>
            </a:solidFill>
          </p:spPr>
          <p:txBody>
            <a:bodyPr wrap="square" rtlCol="0">
              <a:spAutoFit/>
            </a:bodyPr>
            <a:lstStyle/>
            <a:p>
              <a:pPr algn="ctr"/>
              <a:r>
                <a:rPr lang="es-MX" sz="2400" b="1" dirty="0"/>
                <a:t>MOR</a:t>
              </a:r>
            </a:p>
          </p:txBody>
        </p:sp>
        <p:sp>
          <p:nvSpPr>
            <p:cNvPr id="6" name="5 CuadroTexto"/>
            <p:cNvSpPr txBox="1"/>
            <p:nvPr/>
          </p:nvSpPr>
          <p:spPr>
            <a:xfrm>
              <a:off x="533400" y="2895600"/>
              <a:ext cx="1981200" cy="400110"/>
            </a:xfrm>
            <a:prstGeom prst="rect">
              <a:avLst/>
            </a:prstGeom>
            <a:solidFill>
              <a:schemeClr val="bg1"/>
            </a:solidFill>
          </p:spPr>
          <p:txBody>
            <a:bodyPr wrap="square" rtlCol="0">
              <a:spAutoFit/>
            </a:bodyPr>
            <a:lstStyle/>
            <a:p>
              <a:r>
                <a:rPr lang="es-MX" sz="2000" b="1" dirty="0"/>
                <a:t>No-MOR Etapa 1</a:t>
              </a:r>
            </a:p>
          </p:txBody>
        </p:sp>
        <p:sp>
          <p:nvSpPr>
            <p:cNvPr id="7" name="6 CuadroTexto"/>
            <p:cNvSpPr txBox="1"/>
            <p:nvPr/>
          </p:nvSpPr>
          <p:spPr>
            <a:xfrm>
              <a:off x="533400" y="3562290"/>
              <a:ext cx="1981200" cy="400110"/>
            </a:xfrm>
            <a:prstGeom prst="rect">
              <a:avLst/>
            </a:prstGeom>
            <a:solidFill>
              <a:schemeClr val="bg1"/>
            </a:solidFill>
          </p:spPr>
          <p:txBody>
            <a:bodyPr wrap="square" rtlCol="0">
              <a:spAutoFit/>
            </a:bodyPr>
            <a:lstStyle/>
            <a:p>
              <a:r>
                <a:rPr lang="es-MX" sz="2000" b="1" dirty="0"/>
                <a:t>No-MOR Etapa 2</a:t>
              </a:r>
            </a:p>
          </p:txBody>
        </p:sp>
        <p:sp>
          <p:nvSpPr>
            <p:cNvPr id="8" name="7 CuadroTexto"/>
            <p:cNvSpPr txBox="1"/>
            <p:nvPr/>
          </p:nvSpPr>
          <p:spPr>
            <a:xfrm>
              <a:off x="533400" y="4324290"/>
              <a:ext cx="1981200" cy="400110"/>
            </a:xfrm>
            <a:prstGeom prst="rect">
              <a:avLst/>
            </a:prstGeom>
            <a:solidFill>
              <a:schemeClr val="bg1"/>
            </a:solidFill>
          </p:spPr>
          <p:txBody>
            <a:bodyPr wrap="square" rtlCol="0">
              <a:spAutoFit/>
            </a:bodyPr>
            <a:lstStyle/>
            <a:p>
              <a:r>
                <a:rPr lang="es-MX" sz="2000" b="1" dirty="0"/>
                <a:t>No-MOR Etapa 3</a:t>
              </a:r>
            </a:p>
          </p:txBody>
        </p:sp>
        <p:sp>
          <p:nvSpPr>
            <p:cNvPr id="9" name="8 CuadroTexto"/>
            <p:cNvSpPr txBox="1"/>
            <p:nvPr/>
          </p:nvSpPr>
          <p:spPr>
            <a:xfrm>
              <a:off x="533400" y="5086290"/>
              <a:ext cx="1981200" cy="400110"/>
            </a:xfrm>
            <a:prstGeom prst="rect">
              <a:avLst/>
            </a:prstGeom>
            <a:solidFill>
              <a:schemeClr val="bg1"/>
            </a:solidFill>
          </p:spPr>
          <p:txBody>
            <a:bodyPr wrap="square" rtlCol="0">
              <a:spAutoFit/>
            </a:bodyPr>
            <a:lstStyle/>
            <a:p>
              <a:r>
                <a:rPr lang="es-MX" sz="2000" b="1" dirty="0"/>
                <a:t>No-MOR Etapa 4</a:t>
              </a:r>
            </a:p>
          </p:txBody>
        </p:sp>
        <p:sp>
          <p:nvSpPr>
            <p:cNvPr id="10" name="9 CuadroTexto"/>
            <p:cNvSpPr txBox="1"/>
            <p:nvPr/>
          </p:nvSpPr>
          <p:spPr>
            <a:xfrm>
              <a:off x="3429000" y="5867400"/>
              <a:ext cx="1295400" cy="307777"/>
            </a:xfrm>
            <a:prstGeom prst="rect">
              <a:avLst/>
            </a:prstGeom>
            <a:solidFill>
              <a:schemeClr val="bg1"/>
            </a:solidFill>
          </p:spPr>
          <p:txBody>
            <a:bodyPr wrap="square" rtlCol="0">
              <a:spAutoFit/>
            </a:bodyPr>
            <a:lstStyle/>
            <a:p>
              <a:r>
                <a:rPr lang="es-MX" sz="1400" b="1" dirty="0"/>
                <a:t>Media noche</a:t>
              </a:r>
            </a:p>
          </p:txBody>
        </p:sp>
      </p:grpSp>
      <p:pic>
        <p:nvPicPr>
          <p:cNvPr id="12" name="narration_03_05">
            <a:hlinkClick r:id="" action="ppaction://media"/>
            <a:extLst>
              <a:ext uri="{FF2B5EF4-FFF2-40B4-BE49-F238E27FC236}">
                <a16:creationId xmlns:a16="http://schemas.microsoft.com/office/drawing/2014/main" id="{FEC899FF-072E-DD8D-73AC-D6DA973A7F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5383373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19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a:t>Inercia del Sueño</a:t>
            </a:r>
          </a:p>
        </p:txBody>
      </p:sp>
      <p:sp>
        <p:nvSpPr>
          <p:cNvPr id="3" name="Content Placeholder 2"/>
          <p:cNvSpPr>
            <a:spLocks noGrp="1"/>
          </p:cNvSpPr>
          <p:nvPr>
            <p:ph idx="1"/>
          </p:nvPr>
        </p:nvSpPr>
        <p:spPr>
          <a:xfrm>
            <a:off x="457200" y="1600200"/>
            <a:ext cx="5181600" cy="4525963"/>
          </a:xfrm>
        </p:spPr>
        <p:txBody>
          <a:bodyPr>
            <a:normAutofit/>
          </a:bodyPr>
          <a:lstStyle/>
          <a:p>
            <a:r>
              <a:rPr lang="es-MX" dirty="0"/>
              <a:t>Modorra al despertar</a:t>
            </a:r>
            <a:endParaRPr lang="es-MX" sz="2800" dirty="0"/>
          </a:p>
          <a:p>
            <a:r>
              <a:rPr lang="es-MX" dirty="0"/>
              <a:t>Puede durar 20 minutos o más.</a:t>
            </a:r>
          </a:p>
          <a:p>
            <a:r>
              <a:rPr lang="es-MX" dirty="0"/>
              <a:t>Puede afectar la conducción (especialmente antes del amanecer)</a:t>
            </a:r>
          </a:p>
          <a:p>
            <a:r>
              <a:rPr lang="es-MX" dirty="0"/>
              <a:t>La cafeína ayuda</a:t>
            </a:r>
          </a:p>
        </p:txBody>
      </p:sp>
      <p:pic>
        <p:nvPicPr>
          <p:cNvPr id="2048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1828800"/>
            <a:ext cx="2357437" cy="3534421"/>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3_06">
            <a:hlinkClick r:id="" action="ppaction://media"/>
            <a:extLst>
              <a:ext uri="{FF2B5EF4-FFF2-40B4-BE49-F238E27FC236}">
                <a16:creationId xmlns:a16="http://schemas.microsoft.com/office/drawing/2014/main" id="{77090CF8-96EB-CDF8-53B5-7E27DC0CC6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36963099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Diferencias en el Sueño por Edad</a:t>
            </a:r>
          </a:p>
        </p:txBody>
      </p:sp>
      <p:sp>
        <p:nvSpPr>
          <p:cNvPr id="3" name="Content Placeholder 2"/>
          <p:cNvSpPr>
            <a:spLocks noGrp="1"/>
          </p:cNvSpPr>
          <p:nvPr>
            <p:ph idx="1"/>
          </p:nvPr>
        </p:nvSpPr>
        <p:spPr>
          <a:xfrm>
            <a:off x="457199" y="1600200"/>
            <a:ext cx="5416685" cy="4525963"/>
          </a:xfrm>
        </p:spPr>
        <p:txBody>
          <a:bodyPr>
            <a:normAutofit fontScale="77500" lnSpcReduction="20000"/>
          </a:bodyPr>
          <a:lstStyle/>
          <a:p>
            <a:r>
              <a:rPr lang="es-MX" dirty="0"/>
              <a:t>Los adultos necesitan 7-8 horas</a:t>
            </a:r>
          </a:p>
          <a:p>
            <a:r>
              <a:rPr lang="es-MX" dirty="0"/>
              <a:t>Los adolecentes y los niños necesitan más</a:t>
            </a:r>
          </a:p>
          <a:p>
            <a:r>
              <a:rPr lang="es-MX" dirty="0"/>
              <a:t>Adultos mayores:</a:t>
            </a:r>
          </a:p>
          <a:p>
            <a:pPr lvl="1"/>
            <a:r>
              <a:rPr lang="es-MX" dirty="0"/>
              <a:t>Sueño más ligero</a:t>
            </a:r>
          </a:p>
          <a:p>
            <a:pPr lvl="1"/>
            <a:r>
              <a:rPr lang="es-MX" dirty="0"/>
              <a:t>Más fácilmente interrumpido</a:t>
            </a:r>
          </a:p>
          <a:p>
            <a:pPr lvl="1"/>
            <a:r>
              <a:rPr lang="es-MX" dirty="0"/>
              <a:t>Pueden tomar más siestas</a:t>
            </a:r>
          </a:p>
          <a:p>
            <a:pPr lvl="1"/>
            <a:r>
              <a:rPr lang="es-MX" i="1" dirty="0"/>
              <a:t>NO </a:t>
            </a:r>
            <a:r>
              <a:rPr lang="es-MX" dirty="0"/>
              <a:t>es más probable que se queden dormidos al volante.</a:t>
            </a:r>
          </a:p>
          <a:p>
            <a:r>
              <a:rPr lang="es-MX" b="1" dirty="0"/>
              <a:t>Hombres jóvenes </a:t>
            </a:r>
            <a:r>
              <a:rPr lang="es-MX" dirty="0"/>
              <a:t>(&lt;30) tienen un riesgo mayor de tener choques por dormirse al volante</a:t>
            </a:r>
          </a:p>
          <a:p>
            <a:r>
              <a:rPr lang="es-MX" dirty="0"/>
              <a:t>Pero ¡</a:t>
            </a:r>
            <a:r>
              <a:rPr lang="es-MX" b="1" i="1" dirty="0"/>
              <a:t>Todos</a:t>
            </a:r>
            <a:r>
              <a:rPr lang="es-MX" b="1" dirty="0"/>
              <a:t> </a:t>
            </a:r>
            <a:r>
              <a:rPr lang="es-MX" dirty="0"/>
              <a:t>podemos estar en riesgo!</a:t>
            </a:r>
          </a:p>
        </p:txBody>
      </p:sp>
      <p:pic>
        <p:nvPicPr>
          <p:cNvPr id="2150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1752600"/>
            <a:ext cx="275617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73885" y="3886200"/>
            <a:ext cx="2895600" cy="1919756"/>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3_07">
            <a:hlinkClick r:id="" action="ppaction://media"/>
            <a:extLst>
              <a:ext uri="{FF2B5EF4-FFF2-40B4-BE49-F238E27FC236}">
                <a16:creationId xmlns:a16="http://schemas.microsoft.com/office/drawing/2014/main" id="{142F62EB-6C0A-1F65-CE92-A381A7E1D2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10228747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5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Factores que Afectan la Calidad del Sueño</a:t>
            </a:r>
          </a:p>
        </p:txBody>
      </p:sp>
      <p:sp>
        <p:nvSpPr>
          <p:cNvPr id="3" name="Content Placeholder 2"/>
          <p:cNvSpPr>
            <a:spLocks noGrp="1"/>
          </p:cNvSpPr>
          <p:nvPr>
            <p:ph idx="1"/>
          </p:nvPr>
        </p:nvSpPr>
        <p:spPr>
          <a:xfrm>
            <a:off x="457200" y="1600200"/>
            <a:ext cx="5334000" cy="4525963"/>
          </a:xfrm>
        </p:spPr>
        <p:txBody>
          <a:bodyPr>
            <a:normAutofit fontScale="92500" lnSpcReduction="20000"/>
          </a:bodyPr>
          <a:lstStyle/>
          <a:p>
            <a:r>
              <a:rPr lang="es-MX" dirty="0"/>
              <a:t>La cantidad afecta la calidad</a:t>
            </a:r>
          </a:p>
          <a:p>
            <a:r>
              <a:rPr lang="es-MX" dirty="0"/>
              <a:t>Otros factores que afectan la calidad:</a:t>
            </a:r>
          </a:p>
          <a:p>
            <a:pPr lvl="1"/>
            <a:r>
              <a:rPr lang="es-MX" dirty="0"/>
              <a:t>Comodidad de la cama</a:t>
            </a:r>
          </a:p>
          <a:p>
            <a:pPr lvl="1"/>
            <a:r>
              <a:rPr lang="es-MX" dirty="0"/>
              <a:t>Obscuridad de la habitación</a:t>
            </a:r>
          </a:p>
          <a:p>
            <a:pPr lvl="1"/>
            <a:r>
              <a:rPr lang="es-MX" dirty="0"/>
              <a:t>Hora del día (mejor sueño durante los valles circadianos)</a:t>
            </a:r>
          </a:p>
          <a:p>
            <a:pPr lvl="1"/>
            <a:r>
              <a:rPr lang="es-MX" dirty="0"/>
              <a:t>Ruido</a:t>
            </a:r>
          </a:p>
          <a:p>
            <a:pPr lvl="1"/>
            <a:r>
              <a:rPr lang="es-MX" dirty="0"/>
              <a:t>Temperatura (frío es mejor)</a:t>
            </a:r>
          </a:p>
          <a:p>
            <a:pPr lvl="1"/>
            <a:r>
              <a:rPr lang="es-MX" dirty="0"/>
              <a:t>Cualquier otra cosa que pueda despertarle</a:t>
            </a:r>
          </a:p>
        </p:txBody>
      </p:sp>
      <p:pic>
        <p:nvPicPr>
          <p:cNvPr id="239619" name="Picture 3" descr="C:\Users\Leslie\AppData\Local\Microsoft\Windows\Temporary Internet Files\Content.IE5\ZIHHL6FH\MC900128144[1].wmf"/>
          <p:cNvPicPr>
            <a:picLocks noChangeAspect="1" noChangeArrowheads="1"/>
          </p:cNvPicPr>
          <p:nvPr/>
        </p:nvPicPr>
        <p:blipFill>
          <a:blip r:embed="rId5" cstate="print"/>
          <a:srcRect/>
          <a:stretch>
            <a:fillRect/>
          </a:stretch>
        </p:blipFill>
        <p:spPr bwMode="auto">
          <a:xfrm>
            <a:off x="6705600" y="1450472"/>
            <a:ext cx="2375122" cy="2435728"/>
          </a:xfrm>
          <a:prstGeom prst="rect">
            <a:avLst/>
          </a:prstGeom>
          <a:noFill/>
        </p:spPr>
      </p:pic>
      <p:pic>
        <p:nvPicPr>
          <p:cNvPr id="2253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9491" y="3962400"/>
            <a:ext cx="1509712" cy="2263179"/>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3_08">
            <a:hlinkClick r:id="" action="ppaction://media"/>
            <a:extLst>
              <a:ext uri="{FF2B5EF4-FFF2-40B4-BE49-F238E27FC236}">
                <a16:creationId xmlns:a16="http://schemas.microsoft.com/office/drawing/2014/main" id="{BFB19D48-794C-1199-B230-811F9D06A4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23044813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4000" i="1" dirty="0">
                <a:solidFill>
                  <a:srgbClr val="002060"/>
                </a:solidFill>
              </a:rPr>
            </a:br>
            <a:r>
              <a:rPr lang="es-ES" sz="4900" dirty="0"/>
              <a:t>Factores que Afectan el Estado de Alerta y el Desempeño</a:t>
            </a:r>
            <a:br>
              <a:rPr lang="en-US" sz="4900" dirty="0"/>
            </a:br>
            <a:endParaRPr lang="en-US" sz="4900" dirty="0"/>
          </a:p>
        </p:txBody>
      </p:sp>
      <p:sp>
        <p:nvSpPr>
          <p:cNvPr id="3" name="Content Placeholder 2"/>
          <p:cNvSpPr>
            <a:spLocks noGrp="1"/>
          </p:cNvSpPr>
          <p:nvPr>
            <p:ph idx="1"/>
          </p:nvPr>
        </p:nvSpPr>
        <p:spPr/>
        <p:txBody>
          <a:bodyPr>
            <a:normAutofit fontScale="92500" lnSpcReduction="20000"/>
          </a:bodyPr>
          <a:lstStyle/>
          <a:p>
            <a:pPr>
              <a:buNone/>
            </a:pPr>
            <a:r>
              <a:rPr lang="es-MX" u="sng" dirty="0"/>
              <a:t>Temas</a:t>
            </a:r>
            <a:r>
              <a:rPr lang="es-MX" dirty="0"/>
              <a:t>:</a:t>
            </a:r>
          </a:p>
          <a:p>
            <a:pPr lvl="0"/>
            <a:r>
              <a:rPr lang="es-MX" dirty="0"/>
              <a:t>Revisión: fatiga interna vs. fatiga relacionada con la tarea</a:t>
            </a:r>
          </a:p>
          <a:p>
            <a:pPr lvl="0"/>
            <a:r>
              <a:rPr lang="es-MX" dirty="0"/>
              <a:t>Cantidad de sueño</a:t>
            </a:r>
          </a:p>
          <a:p>
            <a:pPr lvl="0"/>
            <a:r>
              <a:rPr lang="es-MX" dirty="0"/>
              <a:t>Hora del día (ritmos circadianos)</a:t>
            </a:r>
          </a:p>
          <a:p>
            <a:pPr lvl="0"/>
            <a:r>
              <a:rPr lang="es-MX" dirty="0"/>
              <a:t>Tiempo despierto</a:t>
            </a:r>
          </a:p>
          <a:p>
            <a:pPr lvl="0"/>
            <a:r>
              <a:rPr lang="es-MX" dirty="0"/>
              <a:t>Tiempo en la tarea</a:t>
            </a:r>
          </a:p>
          <a:p>
            <a:pPr lvl="0"/>
            <a:r>
              <a:rPr lang="es-MX" dirty="0"/>
              <a:t>Otros factores ambientales y relacionados con la tarea</a:t>
            </a:r>
          </a:p>
          <a:p>
            <a:pPr lvl="0"/>
            <a:r>
              <a:rPr lang="es-MX" dirty="0"/>
              <a:t>Demandas de tareas y desempeño</a:t>
            </a:r>
          </a:p>
          <a:p>
            <a:pPr lvl="0">
              <a:buNone/>
            </a:pPr>
            <a:endParaRPr lang="en-US" dirty="0">
              <a:solidFill>
                <a:srgbClr val="002060"/>
              </a:solidFill>
            </a:endParaRPr>
          </a:p>
          <a:p>
            <a:pPr>
              <a:buNone/>
            </a:pPr>
            <a:endParaRPr lang="en-US" dirty="0"/>
          </a:p>
        </p:txBody>
      </p:sp>
      <p:pic>
        <p:nvPicPr>
          <p:cNvPr id="4" name="narration_03_09">
            <a:hlinkClick r:id="" action="ppaction://media"/>
            <a:extLst>
              <a:ext uri="{FF2B5EF4-FFF2-40B4-BE49-F238E27FC236}">
                <a16:creationId xmlns:a16="http://schemas.microsoft.com/office/drawing/2014/main" id="{7A2A325D-FD9A-2DA5-B4CC-0654E61201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17552671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sz="4900" dirty="0"/>
              <a:t>Fatiga Interna vs. la Relacionada con la Tarea (1 de 2)</a:t>
            </a:r>
            <a:endParaRPr lang="es-MX"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42848463"/>
              </p:ext>
            </p:extLst>
          </p:nvPr>
        </p:nvGraphicFramePr>
        <p:xfrm>
          <a:off x="457200" y="1600200"/>
          <a:ext cx="8229600" cy="4739640"/>
        </p:xfrm>
        <a:graphic>
          <a:graphicData uri="http://schemas.openxmlformats.org/drawingml/2006/table">
            <a:tbl>
              <a:tblPr firstRow="1" bandRow="1">
                <a:tableStyleId>{5C22544A-7EE6-4342-B048-85BDC9FD1C3A}</a:tableStyleId>
              </a:tblPr>
              <a:tblGrid>
                <a:gridCol w="1773621">
                  <a:extLst>
                    <a:ext uri="{9D8B030D-6E8A-4147-A177-3AD203B41FA5}">
                      <a16:colId xmlns:a16="http://schemas.microsoft.com/office/drawing/2014/main" val="20000"/>
                    </a:ext>
                  </a:extLst>
                </a:gridCol>
                <a:gridCol w="1915510">
                  <a:extLst>
                    <a:ext uri="{9D8B030D-6E8A-4147-A177-3AD203B41FA5}">
                      <a16:colId xmlns:a16="http://schemas.microsoft.com/office/drawing/2014/main" val="20001"/>
                    </a:ext>
                  </a:extLst>
                </a:gridCol>
                <a:gridCol w="4540469">
                  <a:extLst>
                    <a:ext uri="{9D8B030D-6E8A-4147-A177-3AD203B41FA5}">
                      <a16:colId xmlns:a16="http://schemas.microsoft.com/office/drawing/2014/main" val="20002"/>
                    </a:ext>
                  </a:extLst>
                </a:gridCol>
              </a:tblGrid>
              <a:tr h="533400">
                <a:tc>
                  <a:txBody>
                    <a:bodyPr/>
                    <a:lstStyle/>
                    <a:p>
                      <a:r>
                        <a:rPr lang="es-MX" sz="2200" baseline="0" noProof="0" dirty="0"/>
                        <a:t>Categoría de fatiga</a:t>
                      </a:r>
                      <a:endParaRPr lang="es-MX" sz="2200" noProof="0" dirty="0"/>
                    </a:p>
                  </a:txBody>
                  <a:tcPr marL="85134" marR="85134" anchor="ctr"/>
                </a:tc>
                <a:tc>
                  <a:txBody>
                    <a:bodyPr/>
                    <a:lstStyle/>
                    <a:p>
                      <a:r>
                        <a:rPr lang="es-MX" sz="2200" noProof="0" dirty="0"/>
                        <a:t>Fuente General</a:t>
                      </a:r>
                    </a:p>
                  </a:txBody>
                  <a:tcPr marL="85134" marR="85134" anchor="ctr"/>
                </a:tc>
                <a:tc>
                  <a:txBody>
                    <a:bodyPr/>
                    <a:lstStyle/>
                    <a:p>
                      <a:r>
                        <a:rPr lang="es-MX" sz="2200" noProof="0" dirty="0"/>
                        <a:t>Factores Específicos</a:t>
                      </a:r>
                    </a:p>
                  </a:txBody>
                  <a:tcPr marL="85134" marR="85134" anchor="ctr"/>
                </a:tc>
                <a:extLst>
                  <a:ext uri="{0D108BD9-81ED-4DB2-BD59-A6C34878D82A}">
                    <a16:rowId xmlns:a16="http://schemas.microsoft.com/office/drawing/2014/main" val="10000"/>
                  </a:ext>
                </a:extLst>
              </a:tr>
              <a:tr h="533400">
                <a:tc>
                  <a:txBody>
                    <a:bodyPr/>
                    <a:lstStyle/>
                    <a:p>
                      <a:r>
                        <a:rPr lang="es-MX" sz="2200" b="1" noProof="0" dirty="0">
                          <a:solidFill>
                            <a:srgbClr val="800000"/>
                          </a:solidFill>
                        </a:rPr>
                        <a:t>Fatiga Interna</a:t>
                      </a:r>
                    </a:p>
                  </a:txBody>
                  <a:tcPr marL="85134" marR="85134"/>
                </a:tc>
                <a:tc>
                  <a:txBody>
                    <a:bodyPr/>
                    <a:lstStyle/>
                    <a:p>
                      <a:r>
                        <a:rPr lang="es-MX" sz="2200" b="1" noProof="0" dirty="0">
                          <a:solidFill>
                            <a:srgbClr val="800000"/>
                          </a:solidFill>
                        </a:rPr>
                        <a:t>Fisiología del Cuerpo</a:t>
                      </a:r>
                    </a:p>
                  </a:txBody>
                  <a:tcPr marL="85134" marR="85134"/>
                </a:tc>
                <a:tc>
                  <a:txBody>
                    <a:bodyPr/>
                    <a:lstStyle/>
                    <a:p>
                      <a:pPr>
                        <a:buFont typeface="Arial" pitchFamily="34" charset="0"/>
                        <a:buChar char="•"/>
                      </a:pPr>
                      <a:r>
                        <a:rPr lang="es-MX" sz="2200" b="1" noProof="0" dirty="0">
                          <a:solidFill>
                            <a:srgbClr val="800000"/>
                          </a:solidFill>
                        </a:rPr>
                        <a:t> </a:t>
                      </a:r>
                      <a:r>
                        <a:rPr lang="es-MX" sz="2100" b="1" noProof="0" dirty="0">
                          <a:solidFill>
                            <a:srgbClr val="800000"/>
                          </a:solidFill>
                        </a:rPr>
                        <a:t>Cantidad de sueño reciente</a:t>
                      </a:r>
                    </a:p>
                    <a:p>
                      <a:pPr>
                        <a:buFont typeface="Arial" pitchFamily="34" charset="0"/>
                        <a:buChar char="•"/>
                      </a:pPr>
                      <a:r>
                        <a:rPr lang="es-MX" sz="2100" b="1" noProof="0" dirty="0">
                          <a:solidFill>
                            <a:srgbClr val="800000"/>
                          </a:solidFill>
                        </a:rPr>
                        <a:t> Hora</a:t>
                      </a:r>
                      <a:r>
                        <a:rPr lang="es-MX" sz="2100" b="1" baseline="0" noProof="0" dirty="0">
                          <a:solidFill>
                            <a:srgbClr val="800000"/>
                          </a:solidFill>
                        </a:rPr>
                        <a:t> del día</a:t>
                      </a:r>
                      <a:endParaRPr lang="es-MX" sz="2100" b="1" noProof="0" dirty="0">
                        <a:solidFill>
                          <a:srgbClr val="800000"/>
                        </a:solidFill>
                      </a:endParaRPr>
                    </a:p>
                    <a:p>
                      <a:pPr>
                        <a:buFont typeface="Arial" pitchFamily="34" charset="0"/>
                        <a:buChar char="•"/>
                      </a:pPr>
                      <a:r>
                        <a:rPr lang="es-MX" sz="2100" b="1" noProof="0" dirty="0">
                          <a:solidFill>
                            <a:srgbClr val="800000"/>
                          </a:solidFill>
                        </a:rPr>
                        <a:t> Tiempo despierto</a:t>
                      </a:r>
                    </a:p>
                    <a:p>
                      <a:pPr>
                        <a:buFont typeface="Arial" pitchFamily="34" charset="0"/>
                        <a:buChar char="•"/>
                      </a:pPr>
                      <a:r>
                        <a:rPr lang="es-MX" sz="2100" b="1" noProof="0" dirty="0">
                          <a:solidFill>
                            <a:srgbClr val="800000"/>
                          </a:solidFill>
                        </a:rPr>
                        <a:t> Estimulantes/otras</a:t>
                      </a:r>
                      <a:r>
                        <a:rPr lang="es-MX" sz="2100" b="1" baseline="0" noProof="0" dirty="0">
                          <a:solidFill>
                            <a:srgbClr val="800000"/>
                          </a:solidFill>
                        </a:rPr>
                        <a:t> drogas</a:t>
                      </a:r>
                    </a:p>
                    <a:p>
                      <a:pPr>
                        <a:buFont typeface="Arial" pitchFamily="34" charset="0"/>
                        <a:buChar char="•"/>
                      </a:pPr>
                      <a:r>
                        <a:rPr lang="es-MX" sz="2100" b="1" baseline="0" noProof="0" dirty="0">
                          <a:solidFill>
                            <a:srgbClr val="800000"/>
                          </a:solidFill>
                        </a:rPr>
                        <a:t> Salud en general</a:t>
                      </a:r>
                    </a:p>
                    <a:p>
                      <a:pPr>
                        <a:buFont typeface="Arial" pitchFamily="34" charset="0"/>
                        <a:buChar char="•"/>
                      </a:pPr>
                      <a:r>
                        <a:rPr lang="es-MX" sz="2100" b="1" noProof="0" dirty="0">
                          <a:solidFill>
                            <a:srgbClr val="800000"/>
                          </a:solidFill>
                        </a:rPr>
                        <a:t> Estado de ánimo</a:t>
                      </a:r>
                    </a:p>
                    <a:p>
                      <a:pPr>
                        <a:buFont typeface="Arial" pitchFamily="34" charset="0"/>
                        <a:buChar char="•"/>
                      </a:pPr>
                      <a:r>
                        <a:rPr lang="es-MX" sz="2100" b="1" noProof="0" dirty="0">
                          <a:solidFill>
                            <a:srgbClr val="800000"/>
                          </a:solidFill>
                        </a:rPr>
                        <a:t> Diferencias individuales en la susceptibilidad</a:t>
                      </a:r>
                    </a:p>
                  </a:txBody>
                  <a:tcPr marL="85134" marR="85134"/>
                </a:tc>
                <a:extLst>
                  <a:ext uri="{0D108BD9-81ED-4DB2-BD59-A6C34878D82A}">
                    <a16:rowId xmlns:a16="http://schemas.microsoft.com/office/drawing/2014/main" val="10001"/>
                  </a:ext>
                </a:extLst>
              </a:tr>
              <a:tr h="533400">
                <a:tc>
                  <a:txBody>
                    <a:bodyPr/>
                    <a:lstStyle/>
                    <a:p>
                      <a:r>
                        <a:rPr lang="es-MX" sz="2000" b="0" noProof="0" dirty="0">
                          <a:solidFill>
                            <a:srgbClr val="002060"/>
                          </a:solidFill>
                        </a:rPr>
                        <a:t>Fatiga relacionada con tareas</a:t>
                      </a:r>
                    </a:p>
                  </a:txBody>
                  <a:tcPr marL="85134" marR="85134"/>
                </a:tc>
                <a:tc>
                  <a:txBody>
                    <a:bodyPr/>
                    <a:lstStyle/>
                    <a:p>
                      <a:r>
                        <a:rPr lang="es-MX" sz="2000" b="0" noProof="0" dirty="0">
                          <a:solidFill>
                            <a:srgbClr val="002060"/>
                          </a:solidFill>
                        </a:rPr>
                        <a:t>Tarea </a:t>
                      </a:r>
                      <a:r>
                        <a:rPr lang="es-MX" sz="2000" b="0" baseline="0" noProof="0" dirty="0">
                          <a:solidFill>
                            <a:srgbClr val="002060"/>
                          </a:solidFill>
                        </a:rPr>
                        <a:t>(Conducir,</a:t>
                      </a:r>
                    </a:p>
                    <a:p>
                      <a:r>
                        <a:rPr lang="es-MX" sz="2000" b="0" baseline="0" noProof="0" dirty="0">
                          <a:solidFill>
                            <a:srgbClr val="002060"/>
                          </a:solidFill>
                        </a:rPr>
                        <a:t>Otro trabajo)</a:t>
                      </a:r>
                      <a:endParaRPr lang="es-MX" sz="2000" b="0" noProof="0" dirty="0">
                        <a:solidFill>
                          <a:srgbClr val="002060"/>
                        </a:solidFill>
                      </a:endParaRPr>
                    </a:p>
                  </a:txBody>
                  <a:tcPr marL="85134" marR="85134"/>
                </a:tc>
                <a:tc>
                  <a:txBody>
                    <a:bodyPr/>
                    <a:lstStyle/>
                    <a:p>
                      <a:pPr marL="176213" indent="-176213">
                        <a:buFont typeface="Arial" pitchFamily="34" charset="0"/>
                        <a:buChar char="•"/>
                      </a:pPr>
                      <a:r>
                        <a:rPr lang="es-MX" sz="2000" b="0" noProof="0" dirty="0">
                          <a:solidFill>
                            <a:srgbClr val="002060"/>
                          </a:solidFill>
                        </a:rPr>
                        <a:t>Tiempo en la tarea</a:t>
                      </a:r>
                      <a:r>
                        <a:rPr lang="es-MX" sz="2000" b="0" baseline="0" noProof="0" dirty="0">
                          <a:solidFill>
                            <a:srgbClr val="002060"/>
                          </a:solidFill>
                        </a:rPr>
                        <a:t> </a:t>
                      </a:r>
                      <a:r>
                        <a:rPr lang="es-MX" sz="2000" b="0" noProof="0" dirty="0">
                          <a:solidFill>
                            <a:srgbClr val="002060"/>
                          </a:solidFill>
                        </a:rPr>
                        <a:t>(p. ej., horas conduciendo)</a:t>
                      </a:r>
                    </a:p>
                    <a:p>
                      <a:pPr>
                        <a:buFont typeface="Arial" pitchFamily="34" charset="0"/>
                        <a:buChar char="•"/>
                      </a:pPr>
                      <a:r>
                        <a:rPr lang="es-MX" sz="2000" b="0" noProof="0" dirty="0">
                          <a:solidFill>
                            <a:srgbClr val="002060"/>
                          </a:solidFill>
                        </a:rPr>
                        <a:t> Complejidad de la tarea,</a:t>
                      </a:r>
                    </a:p>
                    <a:p>
                      <a:pPr>
                        <a:buFont typeface="Arial" pitchFamily="34" charset="0"/>
                        <a:buChar char="•"/>
                      </a:pPr>
                      <a:r>
                        <a:rPr lang="es-MX" sz="2000" b="0" noProof="0" dirty="0">
                          <a:solidFill>
                            <a:srgbClr val="002060"/>
                          </a:solidFill>
                        </a:rPr>
                        <a:t> Monotonía de la tarea</a:t>
                      </a:r>
                    </a:p>
                  </a:txBody>
                  <a:tcPr marL="85134" marR="85134"/>
                </a:tc>
                <a:extLst>
                  <a:ext uri="{0D108BD9-81ED-4DB2-BD59-A6C34878D82A}">
                    <a16:rowId xmlns:a16="http://schemas.microsoft.com/office/drawing/2014/main" val="10002"/>
                  </a:ext>
                </a:extLst>
              </a:tr>
            </a:tbl>
          </a:graphicData>
        </a:graphic>
      </p:graphicFrame>
      <p:pic>
        <p:nvPicPr>
          <p:cNvPr id="3" name="narration_03_10">
            <a:hlinkClick r:id="" action="ppaction://media"/>
            <a:extLst>
              <a:ext uri="{FF2B5EF4-FFF2-40B4-BE49-F238E27FC236}">
                <a16:creationId xmlns:a16="http://schemas.microsoft.com/office/drawing/2014/main" id="{45173BE3-4F63-7149-02BC-EFDDF303AE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6406762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sz="4900" dirty="0"/>
              <a:t>Fatiga Interna vs. la Relacionada con la Tarea (2 de 2)</a:t>
            </a:r>
            <a:endParaRPr lang="es-MX"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93226535"/>
              </p:ext>
            </p:extLst>
          </p:nvPr>
        </p:nvGraphicFramePr>
        <p:xfrm>
          <a:off x="457200" y="1600200"/>
          <a:ext cx="8229600" cy="4724400"/>
        </p:xfrm>
        <a:graphic>
          <a:graphicData uri="http://schemas.openxmlformats.org/drawingml/2006/table">
            <a:tbl>
              <a:tblPr firstRow="1" bandRow="1">
                <a:tableStyleId>{5C22544A-7EE6-4342-B048-85BDC9FD1C3A}</a:tableStyleId>
              </a:tblPr>
              <a:tblGrid>
                <a:gridCol w="1773621">
                  <a:extLst>
                    <a:ext uri="{9D8B030D-6E8A-4147-A177-3AD203B41FA5}">
                      <a16:colId xmlns:a16="http://schemas.microsoft.com/office/drawing/2014/main" val="20000"/>
                    </a:ext>
                  </a:extLst>
                </a:gridCol>
                <a:gridCol w="1915510">
                  <a:extLst>
                    <a:ext uri="{9D8B030D-6E8A-4147-A177-3AD203B41FA5}">
                      <a16:colId xmlns:a16="http://schemas.microsoft.com/office/drawing/2014/main" val="20001"/>
                    </a:ext>
                  </a:extLst>
                </a:gridCol>
                <a:gridCol w="4540469">
                  <a:extLst>
                    <a:ext uri="{9D8B030D-6E8A-4147-A177-3AD203B41FA5}">
                      <a16:colId xmlns:a16="http://schemas.microsoft.com/office/drawing/2014/main" val="20002"/>
                    </a:ext>
                  </a:extLst>
                </a:gridCol>
              </a:tblGrid>
              <a:tr h="533400">
                <a:tc>
                  <a:txBody>
                    <a:bodyPr/>
                    <a:lstStyle/>
                    <a:p>
                      <a:r>
                        <a:rPr lang="es-MX" sz="2200" baseline="0" noProof="0" dirty="0"/>
                        <a:t>Categoría de fatiga</a:t>
                      </a:r>
                      <a:endParaRPr lang="es-MX" sz="2200" noProof="0" dirty="0"/>
                    </a:p>
                  </a:txBody>
                  <a:tcPr marL="85134" marR="85134" anchor="ctr"/>
                </a:tc>
                <a:tc>
                  <a:txBody>
                    <a:bodyPr/>
                    <a:lstStyle/>
                    <a:p>
                      <a:r>
                        <a:rPr lang="es-MX" sz="2200" noProof="0" dirty="0"/>
                        <a:t>Fuente General</a:t>
                      </a:r>
                    </a:p>
                  </a:txBody>
                  <a:tcPr marL="85134" marR="85134" anchor="ctr"/>
                </a:tc>
                <a:tc>
                  <a:txBody>
                    <a:bodyPr/>
                    <a:lstStyle/>
                    <a:p>
                      <a:r>
                        <a:rPr lang="es-MX" sz="2200" noProof="0" dirty="0"/>
                        <a:t>Factores Específicos</a:t>
                      </a:r>
                    </a:p>
                  </a:txBody>
                  <a:tcPr marL="85134" marR="85134" anchor="ctr"/>
                </a:tc>
                <a:extLst>
                  <a:ext uri="{0D108BD9-81ED-4DB2-BD59-A6C34878D82A}">
                    <a16:rowId xmlns:a16="http://schemas.microsoft.com/office/drawing/2014/main" val="10000"/>
                  </a:ext>
                </a:extLst>
              </a:tr>
              <a:tr h="533400">
                <a:tc>
                  <a:txBody>
                    <a:bodyPr/>
                    <a:lstStyle/>
                    <a:p>
                      <a:r>
                        <a:rPr lang="es-MX" sz="2100" b="0" noProof="0" dirty="0">
                          <a:solidFill>
                            <a:srgbClr val="002060"/>
                          </a:solidFill>
                        </a:rPr>
                        <a:t>Fatiga Interna</a:t>
                      </a:r>
                    </a:p>
                  </a:txBody>
                  <a:tcPr marL="85134" marR="85134"/>
                </a:tc>
                <a:tc>
                  <a:txBody>
                    <a:bodyPr/>
                    <a:lstStyle/>
                    <a:p>
                      <a:r>
                        <a:rPr lang="es-MX" sz="2100" b="0" noProof="0" dirty="0">
                          <a:solidFill>
                            <a:srgbClr val="002060"/>
                          </a:solidFill>
                        </a:rPr>
                        <a:t>Fisiología del Cuerpo</a:t>
                      </a:r>
                    </a:p>
                  </a:txBody>
                  <a:tcPr marL="85134" marR="85134"/>
                </a:tc>
                <a:tc>
                  <a:txBody>
                    <a:bodyPr/>
                    <a:lstStyle/>
                    <a:p>
                      <a:pPr>
                        <a:buFont typeface="Arial" pitchFamily="34" charset="0"/>
                        <a:buChar char="•"/>
                      </a:pPr>
                      <a:r>
                        <a:rPr lang="es-MX" sz="2100" b="0" noProof="0" dirty="0">
                          <a:solidFill>
                            <a:srgbClr val="002060"/>
                          </a:solidFill>
                        </a:rPr>
                        <a:t> Cantidad de sueño reciente</a:t>
                      </a:r>
                    </a:p>
                    <a:p>
                      <a:pPr>
                        <a:buFont typeface="Arial" pitchFamily="34" charset="0"/>
                        <a:buChar char="•"/>
                      </a:pPr>
                      <a:r>
                        <a:rPr lang="es-MX" sz="2100" b="0" noProof="0" dirty="0">
                          <a:solidFill>
                            <a:srgbClr val="002060"/>
                          </a:solidFill>
                        </a:rPr>
                        <a:t> Hora</a:t>
                      </a:r>
                      <a:r>
                        <a:rPr lang="es-MX" sz="2100" b="0" baseline="0" noProof="0" dirty="0">
                          <a:solidFill>
                            <a:srgbClr val="002060"/>
                          </a:solidFill>
                        </a:rPr>
                        <a:t> del día</a:t>
                      </a:r>
                      <a:endParaRPr lang="es-MX" sz="2100" b="0" noProof="0" dirty="0">
                        <a:solidFill>
                          <a:srgbClr val="002060"/>
                        </a:solidFill>
                      </a:endParaRPr>
                    </a:p>
                    <a:p>
                      <a:pPr>
                        <a:buFont typeface="Arial" pitchFamily="34" charset="0"/>
                        <a:buChar char="•"/>
                      </a:pPr>
                      <a:r>
                        <a:rPr lang="es-MX" sz="2100" b="0" noProof="0" dirty="0">
                          <a:solidFill>
                            <a:srgbClr val="002060"/>
                          </a:solidFill>
                        </a:rPr>
                        <a:t> Tiempo despierto</a:t>
                      </a:r>
                    </a:p>
                    <a:p>
                      <a:pPr>
                        <a:buFont typeface="Arial" pitchFamily="34" charset="0"/>
                        <a:buChar char="•"/>
                      </a:pPr>
                      <a:r>
                        <a:rPr lang="es-MX" sz="2100" b="0" noProof="0" dirty="0">
                          <a:solidFill>
                            <a:srgbClr val="002060"/>
                          </a:solidFill>
                        </a:rPr>
                        <a:t> Estimulantes/otras</a:t>
                      </a:r>
                      <a:r>
                        <a:rPr lang="es-MX" sz="2100" b="0" baseline="0" noProof="0" dirty="0">
                          <a:solidFill>
                            <a:srgbClr val="002060"/>
                          </a:solidFill>
                        </a:rPr>
                        <a:t> drogas</a:t>
                      </a:r>
                    </a:p>
                    <a:p>
                      <a:pPr>
                        <a:buFont typeface="Arial" pitchFamily="34" charset="0"/>
                        <a:buChar char="•"/>
                      </a:pPr>
                      <a:r>
                        <a:rPr lang="es-MX" sz="2100" b="0" baseline="0" noProof="0" dirty="0">
                          <a:solidFill>
                            <a:srgbClr val="002060"/>
                          </a:solidFill>
                        </a:rPr>
                        <a:t> Salud en general</a:t>
                      </a:r>
                    </a:p>
                    <a:p>
                      <a:pPr>
                        <a:buFont typeface="Arial" pitchFamily="34" charset="0"/>
                        <a:buChar char="•"/>
                      </a:pPr>
                      <a:r>
                        <a:rPr lang="es-MX" sz="2100" b="0" noProof="0" dirty="0">
                          <a:solidFill>
                            <a:srgbClr val="002060"/>
                          </a:solidFill>
                        </a:rPr>
                        <a:t> Estado de ánimo</a:t>
                      </a:r>
                    </a:p>
                    <a:p>
                      <a:pPr>
                        <a:buFont typeface="Arial" pitchFamily="34" charset="0"/>
                        <a:buChar char="•"/>
                      </a:pPr>
                      <a:r>
                        <a:rPr lang="es-MX" sz="2100" b="0" noProof="0" dirty="0">
                          <a:solidFill>
                            <a:srgbClr val="002060"/>
                          </a:solidFill>
                        </a:rPr>
                        <a:t> Diferencias individuales en la susceptibilidad</a:t>
                      </a:r>
                    </a:p>
                  </a:txBody>
                  <a:tcPr marL="85134" marR="85134"/>
                </a:tc>
                <a:extLst>
                  <a:ext uri="{0D108BD9-81ED-4DB2-BD59-A6C34878D82A}">
                    <a16:rowId xmlns:a16="http://schemas.microsoft.com/office/drawing/2014/main" val="10001"/>
                  </a:ext>
                </a:extLst>
              </a:tr>
              <a:tr h="533400">
                <a:tc>
                  <a:txBody>
                    <a:bodyPr/>
                    <a:lstStyle/>
                    <a:p>
                      <a:r>
                        <a:rPr lang="es-MX" sz="2000" b="1" noProof="0" dirty="0">
                          <a:solidFill>
                            <a:srgbClr val="800000"/>
                          </a:solidFill>
                        </a:rPr>
                        <a:t>Fatiga relacionada con tareas</a:t>
                      </a:r>
                    </a:p>
                  </a:txBody>
                  <a:tcPr marL="85134" marR="85134"/>
                </a:tc>
                <a:tc>
                  <a:txBody>
                    <a:bodyPr/>
                    <a:lstStyle/>
                    <a:p>
                      <a:r>
                        <a:rPr lang="es-MX" sz="2000" b="1" noProof="0" dirty="0">
                          <a:solidFill>
                            <a:srgbClr val="800000"/>
                          </a:solidFill>
                        </a:rPr>
                        <a:t>Tarea </a:t>
                      </a:r>
                      <a:r>
                        <a:rPr lang="es-MX" sz="2000" b="1" baseline="0" noProof="0" dirty="0">
                          <a:solidFill>
                            <a:srgbClr val="800000"/>
                          </a:solidFill>
                        </a:rPr>
                        <a:t>(Conducir,</a:t>
                      </a:r>
                    </a:p>
                    <a:p>
                      <a:r>
                        <a:rPr lang="es-MX" sz="2000" b="1" baseline="0" noProof="0" dirty="0">
                          <a:solidFill>
                            <a:srgbClr val="800000"/>
                          </a:solidFill>
                        </a:rPr>
                        <a:t>Otro trabajo)</a:t>
                      </a:r>
                      <a:endParaRPr lang="es-MX" sz="2000" b="1" noProof="0" dirty="0">
                        <a:solidFill>
                          <a:srgbClr val="800000"/>
                        </a:solidFill>
                      </a:endParaRPr>
                    </a:p>
                  </a:txBody>
                  <a:tcPr marL="85134" marR="85134"/>
                </a:tc>
                <a:tc>
                  <a:txBody>
                    <a:bodyPr/>
                    <a:lstStyle/>
                    <a:p>
                      <a:pPr marL="176213" indent="-176213">
                        <a:buFont typeface="Arial" pitchFamily="34" charset="0"/>
                        <a:buChar char="•"/>
                      </a:pPr>
                      <a:r>
                        <a:rPr lang="es-MX" sz="2000" b="1" noProof="0" dirty="0">
                          <a:solidFill>
                            <a:srgbClr val="800000"/>
                          </a:solidFill>
                        </a:rPr>
                        <a:t>Tiempo en la tarea</a:t>
                      </a:r>
                      <a:r>
                        <a:rPr lang="es-MX" sz="2000" b="1" baseline="0" noProof="0" dirty="0">
                          <a:solidFill>
                            <a:srgbClr val="800000"/>
                          </a:solidFill>
                        </a:rPr>
                        <a:t> </a:t>
                      </a:r>
                      <a:r>
                        <a:rPr lang="es-MX" sz="2000" b="1" noProof="0" dirty="0">
                          <a:solidFill>
                            <a:srgbClr val="800000"/>
                          </a:solidFill>
                        </a:rPr>
                        <a:t>(p. ej., horas conduciendo)</a:t>
                      </a:r>
                    </a:p>
                    <a:p>
                      <a:pPr>
                        <a:buFont typeface="Arial" pitchFamily="34" charset="0"/>
                        <a:buChar char="•"/>
                      </a:pPr>
                      <a:r>
                        <a:rPr lang="es-MX" sz="2000" b="1" noProof="0" dirty="0">
                          <a:solidFill>
                            <a:srgbClr val="800000"/>
                          </a:solidFill>
                        </a:rPr>
                        <a:t> Complejidad de la tarea,</a:t>
                      </a:r>
                    </a:p>
                    <a:p>
                      <a:pPr>
                        <a:buFont typeface="Arial" pitchFamily="34" charset="0"/>
                        <a:buChar char="•"/>
                      </a:pPr>
                      <a:r>
                        <a:rPr lang="es-MX" sz="2000" b="1" noProof="0" dirty="0">
                          <a:solidFill>
                            <a:srgbClr val="800000"/>
                          </a:solidFill>
                        </a:rPr>
                        <a:t> Monotonía de la tarea</a:t>
                      </a:r>
                    </a:p>
                  </a:txBody>
                  <a:tcPr marL="85134" marR="85134"/>
                </a:tc>
                <a:extLst>
                  <a:ext uri="{0D108BD9-81ED-4DB2-BD59-A6C34878D82A}">
                    <a16:rowId xmlns:a16="http://schemas.microsoft.com/office/drawing/2014/main" val="10002"/>
                  </a:ext>
                </a:extLst>
              </a:tr>
            </a:tbl>
          </a:graphicData>
        </a:graphic>
      </p:graphicFrame>
      <p:pic>
        <p:nvPicPr>
          <p:cNvPr id="3" name="narration_03_11">
            <a:hlinkClick r:id="" action="ppaction://media"/>
            <a:extLst>
              <a:ext uri="{FF2B5EF4-FFF2-40B4-BE49-F238E27FC236}">
                <a16:creationId xmlns:a16="http://schemas.microsoft.com/office/drawing/2014/main" id="{326131A2-751B-9FFF-0DA1-E0749F75E0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2560112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753797224"/>
              </p:ext>
            </p:extLst>
          </p:nvPr>
        </p:nvGraphicFramePr>
        <p:xfrm>
          <a:off x="0" y="1600200"/>
          <a:ext cx="9144000" cy="4724400"/>
        </p:xfrm>
        <a:graphic>
          <a:graphicData uri="http://schemas.openxmlformats.org/drawingml/2006/table">
            <a:tbl>
              <a:tblPr firstRow="1" bandRow="1">
                <a:tableStyleId>{3B4B98B0-60AC-42C2-AFA5-B58CD77FA1E5}</a:tableStyleId>
              </a:tblPr>
              <a:tblGrid>
                <a:gridCol w="30480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4724400">
                <a:tc>
                  <a:txBody>
                    <a:bodyPr/>
                    <a:lstStyle/>
                    <a:p>
                      <a:r>
                        <a:rPr lang="es-MX" sz="2000" u="none" noProof="0" dirty="0">
                          <a:solidFill>
                            <a:srgbClr val="006600"/>
                          </a:solidFill>
                        </a:rPr>
                        <a:t>Intro</a:t>
                      </a:r>
                      <a:r>
                        <a:rPr lang="es-MX" sz="2000" u="none" baseline="0" noProof="0" dirty="0">
                          <a:solidFill>
                            <a:srgbClr val="006600"/>
                          </a:solidFill>
                        </a:rPr>
                        <a:t>ducción </a:t>
                      </a:r>
                      <a:endParaRPr lang="es-MX" sz="2000" u="none" noProof="0" dirty="0">
                        <a:solidFill>
                          <a:srgbClr val="006600"/>
                        </a:solidFill>
                      </a:endParaRPr>
                    </a:p>
                    <a:p>
                      <a:pPr>
                        <a:buFont typeface="Arial" pitchFamily="34" charset="0"/>
                        <a:buChar char="•"/>
                      </a:pPr>
                      <a:r>
                        <a:rPr lang="es-MX" sz="2000" u="none" noProof="0" dirty="0">
                          <a:solidFill>
                            <a:srgbClr val="002060"/>
                          </a:solidFill>
                        </a:rPr>
                        <a:t> Introducción al Módulo</a:t>
                      </a:r>
                    </a:p>
                    <a:p>
                      <a:pPr>
                        <a:buFont typeface="Arial" pitchFamily="34" charset="0"/>
                        <a:buChar char="•"/>
                      </a:pPr>
                      <a:r>
                        <a:rPr lang="es-MX" sz="2000" u="none" noProof="0" dirty="0">
                          <a:solidFill>
                            <a:srgbClr val="002060"/>
                          </a:solidFill>
                        </a:rPr>
                        <a:t>  Sueño, Estado de Alerta, Bienestar y Desempeño</a:t>
                      </a:r>
                    </a:p>
                    <a:p>
                      <a:pPr>
                        <a:buFont typeface="Arial" pitchFamily="34" charset="0"/>
                        <a:buNone/>
                      </a:pPr>
                      <a:endParaRPr lang="es-MX" sz="2000" u="none" noProof="0" dirty="0"/>
                    </a:p>
                    <a:p>
                      <a:pPr>
                        <a:buFont typeface="Arial" pitchFamily="34" charset="0"/>
                        <a:buNone/>
                      </a:pPr>
                      <a:r>
                        <a:rPr lang="es-MX" sz="2000" u="none" noProof="0" dirty="0">
                          <a:solidFill>
                            <a:srgbClr val="006600"/>
                          </a:solidFill>
                        </a:rPr>
                        <a:t>Lección 1: Características de la fatiga y choques por fatiga</a:t>
                      </a:r>
                    </a:p>
                    <a:p>
                      <a:pPr>
                        <a:buFont typeface="Arial" pitchFamily="34" charset="0"/>
                        <a:buChar char="•"/>
                      </a:pPr>
                      <a:r>
                        <a:rPr lang="es-MX" sz="2000" u="none" noProof="0" dirty="0"/>
                        <a:t> </a:t>
                      </a:r>
                      <a:r>
                        <a:rPr lang="es-MX" sz="2000" u="none" noProof="0" dirty="0">
                          <a:solidFill>
                            <a:srgbClr val="002060"/>
                          </a:solidFill>
                        </a:rPr>
                        <a:t>¿Qué es la fatiga?</a:t>
                      </a:r>
                    </a:p>
                    <a:p>
                      <a:pPr>
                        <a:buFont typeface="Arial" pitchFamily="34" charset="0"/>
                        <a:buChar char="•"/>
                      </a:pPr>
                      <a:r>
                        <a:rPr lang="es-MX" sz="2000" u="none" noProof="0" dirty="0">
                          <a:solidFill>
                            <a:srgbClr val="002060"/>
                          </a:solidFill>
                        </a:rPr>
                        <a:t>  Características de la fatiga </a:t>
                      </a:r>
                    </a:p>
                    <a:p>
                      <a:pPr>
                        <a:buFont typeface="Arial" pitchFamily="34" charset="0"/>
                        <a:buChar char="•"/>
                      </a:pPr>
                      <a:r>
                        <a:rPr lang="es-MX" sz="2000" u="none" noProof="0" dirty="0">
                          <a:solidFill>
                            <a:srgbClr val="002060"/>
                          </a:solidFill>
                        </a:rPr>
                        <a:t> Choques relacionados con la fatiga</a:t>
                      </a:r>
                      <a:endParaRPr lang="es-MX" sz="2000" u="none" noProof="0" dirty="0"/>
                    </a:p>
                  </a:txBody>
                  <a:tcPr marL="85134" marR="85134"/>
                </a:tc>
                <a:tc>
                  <a:txBody>
                    <a:bodyPr/>
                    <a:lstStyle/>
                    <a:p>
                      <a:r>
                        <a:rPr lang="es-MX" sz="2000" u="none" noProof="0" dirty="0">
                          <a:solidFill>
                            <a:srgbClr val="006600"/>
                          </a:solidFill>
                        </a:rPr>
                        <a:t>Lección 2: Sueño y otros Factores que Afectan el Estado de Alerta</a:t>
                      </a:r>
                      <a:endParaRPr lang="es-MX" sz="2000" u="none" noProof="0" dirty="0"/>
                    </a:p>
                    <a:p>
                      <a:pPr>
                        <a:buFont typeface="Arial" pitchFamily="34" charset="0"/>
                        <a:buChar char="•"/>
                      </a:pPr>
                      <a:r>
                        <a:rPr lang="es-MX" sz="2000" u="none" noProof="0" dirty="0"/>
                        <a:t> </a:t>
                      </a:r>
                      <a:r>
                        <a:rPr lang="es-MX" sz="2000" u="none" noProof="0" dirty="0">
                          <a:solidFill>
                            <a:srgbClr val="002060"/>
                          </a:solidFill>
                        </a:rPr>
                        <a:t>¿Que es dormir?</a:t>
                      </a:r>
                    </a:p>
                    <a:p>
                      <a:pPr>
                        <a:buFont typeface="Arial" pitchFamily="34" charset="0"/>
                        <a:buChar char="•"/>
                      </a:pPr>
                      <a:r>
                        <a:rPr lang="es-MX" sz="2000" u="none" noProof="0" dirty="0">
                          <a:solidFill>
                            <a:srgbClr val="002060"/>
                          </a:solidFill>
                        </a:rPr>
                        <a:t> Factores que Afectan el Estado de Alerta y el Desempeño</a:t>
                      </a:r>
                    </a:p>
                    <a:p>
                      <a:pPr>
                        <a:buFont typeface="Arial" pitchFamily="34" charset="0"/>
                        <a:buChar char="•"/>
                      </a:pPr>
                      <a:r>
                        <a:rPr lang="es-MX" sz="2000" u="none" noProof="0" dirty="0">
                          <a:solidFill>
                            <a:srgbClr val="002060"/>
                          </a:solidFill>
                        </a:rPr>
                        <a:t>Diferencias individuales en la Susceptibilidad a la Fatiga</a:t>
                      </a:r>
                    </a:p>
                    <a:p>
                      <a:pPr>
                        <a:buFont typeface="Arial" pitchFamily="34" charset="0"/>
                        <a:buChar char="•"/>
                      </a:pPr>
                      <a:endParaRPr lang="es-MX" sz="2000" u="none" noProof="0" dirty="0"/>
                    </a:p>
                    <a:p>
                      <a:r>
                        <a:rPr lang="es-MX" sz="2000" u="none" noProof="0" dirty="0">
                          <a:solidFill>
                            <a:srgbClr val="006600"/>
                          </a:solidFill>
                        </a:rPr>
                        <a:t>Lección 3: Salud, Bienestar, Drogas y Medicamentos</a:t>
                      </a:r>
                    </a:p>
                    <a:p>
                      <a:pPr>
                        <a:buFont typeface="Arial" pitchFamily="34" charset="0"/>
                        <a:buChar char="•"/>
                      </a:pPr>
                      <a:r>
                        <a:rPr lang="es-MX" sz="2000" u="none" noProof="0" dirty="0"/>
                        <a:t> </a:t>
                      </a:r>
                      <a:r>
                        <a:rPr lang="es-MX" sz="2000" u="none" noProof="0" dirty="0">
                          <a:solidFill>
                            <a:srgbClr val="002060"/>
                          </a:solidFill>
                        </a:rPr>
                        <a:t>Salud y Bienestar </a:t>
                      </a:r>
                    </a:p>
                    <a:p>
                      <a:pPr>
                        <a:buFont typeface="Arial" pitchFamily="34" charset="0"/>
                        <a:buChar char="•"/>
                      </a:pPr>
                      <a:r>
                        <a:rPr lang="es-MX" sz="2000" u="none" noProof="0" dirty="0">
                          <a:solidFill>
                            <a:srgbClr val="002060"/>
                          </a:solidFill>
                        </a:rPr>
                        <a:t> Fármacos y Medicamentos</a:t>
                      </a:r>
                      <a:endParaRPr lang="es-MX" sz="2000" u="none" noProof="0" dirty="0"/>
                    </a:p>
                  </a:txBody>
                  <a:tcPr marL="85134" marR="85134"/>
                </a:tc>
                <a:tc>
                  <a:txBody>
                    <a:bodyPr/>
                    <a:lstStyle/>
                    <a:p>
                      <a:r>
                        <a:rPr lang="es-MX" sz="2000" u="none" noProof="0" dirty="0">
                          <a:solidFill>
                            <a:srgbClr val="006600"/>
                          </a:solidFill>
                        </a:rPr>
                        <a:t>Lección 4: Estado de Alerta y Conducción de un vehículo de autotransporte</a:t>
                      </a:r>
                    </a:p>
                    <a:p>
                      <a:pPr>
                        <a:buFont typeface="Arial" pitchFamily="34" charset="0"/>
                        <a:buChar char="•"/>
                      </a:pPr>
                      <a:r>
                        <a:rPr lang="es-MX" sz="2000" u="none" noProof="0" dirty="0"/>
                        <a:t> </a:t>
                      </a:r>
                      <a:r>
                        <a:rPr lang="es-MX" sz="2000" u="none" noProof="0" dirty="0">
                          <a:solidFill>
                            <a:srgbClr val="002060"/>
                          </a:solidFill>
                        </a:rPr>
                        <a:t>Mejorar el Sueño y el Estado de Alerta</a:t>
                      </a:r>
                    </a:p>
                    <a:p>
                      <a:pPr>
                        <a:buFont typeface="Arial" pitchFamily="34" charset="0"/>
                        <a:buChar char="•"/>
                      </a:pPr>
                      <a:r>
                        <a:rPr lang="es-MX" sz="2000" u="none" noProof="0" dirty="0">
                          <a:solidFill>
                            <a:srgbClr val="002060"/>
                          </a:solidFill>
                        </a:rPr>
                        <a:t> Programación de Horarios y HDS</a:t>
                      </a:r>
                    </a:p>
                    <a:p>
                      <a:pPr>
                        <a:buFont typeface="Arial" pitchFamily="34" charset="0"/>
                        <a:buChar char="•"/>
                      </a:pPr>
                      <a:r>
                        <a:rPr lang="es-MX" sz="2000" u="none" noProof="0" dirty="0">
                          <a:solidFill>
                            <a:srgbClr val="002060"/>
                          </a:solidFill>
                        </a:rPr>
                        <a:t> Conducción en equipo</a:t>
                      </a:r>
                    </a:p>
                    <a:p>
                      <a:pPr>
                        <a:buFont typeface="Arial" pitchFamily="34" charset="0"/>
                        <a:buNone/>
                      </a:pPr>
                      <a:endParaRPr lang="es-MX" sz="2000" u="none" noProof="0" dirty="0"/>
                    </a:p>
                    <a:p>
                      <a:r>
                        <a:rPr lang="es-MX" sz="2000" u="none" baseline="0" noProof="0" dirty="0">
                          <a:solidFill>
                            <a:srgbClr val="006600"/>
                          </a:solidFill>
                        </a:rPr>
                        <a:t>Conclusión</a:t>
                      </a:r>
                      <a:endParaRPr lang="es-MX" sz="2000" u="none" noProof="0" dirty="0">
                        <a:solidFill>
                          <a:srgbClr val="006600"/>
                        </a:solidFill>
                      </a:endParaRPr>
                    </a:p>
                    <a:p>
                      <a:pPr>
                        <a:buFont typeface="Arial" pitchFamily="34" charset="0"/>
                        <a:buChar char="•"/>
                      </a:pPr>
                      <a:r>
                        <a:rPr lang="es-MX" sz="2000" b="1" u="none" kern="1200" noProof="0" dirty="0">
                          <a:solidFill>
                            <a:srgbClr val="002060"/>
                          </a:solidFill>
                          <a:latin typeface="+mn-lt"/>
                          <a:ea typeface="+mn-ea"/>
                          <a:cs typeface="+mn-cs"/>
                        </a:rPr>
                        <a:t>Revisión</a:t>
                      </a:r>
                    </a:p>
                    <a:p>
                      <a:pPr>
                        <a:buFont typeface="Arial" pitchFamily="34" charset="0"/>
                        <a:buChar char="•"/>
                      </a:pPr>
                      <a:r>
                        <a:rPr lang="es-MX" sz="2000" u="none" noProof="0" dirty="0">
                          <a:solidFill>
                            <a:srgbClr val="002060"/>
                          </a:solidFill>
                        </a:rPr>
                        <a:t> Módulo de Examen</a:t>
                      </a:r>
                    </a:p>
                  </a:txBody>
                  <a:tcPr marL="85134" marR="85134"/>
                </a:tc>
                <a:extLst>
                  <a:ext uri="{0D108BD9-81ED-4DB2-BD59-A6C34878D82A}">
                    <a16:rowId xmlns:a16="http://schemas.microsoft.com/office/drawing/2014/main" val="10000"/>
                  </a:ext>
                </a:extLst>
              </a:tr>
            </a:tbl>
          </a:graphicData>
        </a:graphic>
      </p:graphicFrame>
      <p:sp>
        <p:nvSpPr>
          <p:cNvPr id="3" name="Title 2"/>
          <p:cNvSpPr>
            <a:spLocks noGrp="1"/>
          </p:cNvSpPr>
          <p:nvPr>
            <p:ph type="title"/>
          </p:nvPr>
        </p:nvSpPr>
        <p:spPr/>
        <p:txBody>
          <a:bodyPr/>
          <a:lstStyle/>
          <a:p>
            <a:r>
              <a:rPr lang="en-US" dirty="0"/>
              <a:t>Módulo 3 Descripción General </a:t>
            </a:r>
          </a:p>
        </p:txBody>
      </p:sp>
      <p:pic>
        <p:nvPicPr>
          <p:cNvPr id="2" name="narration_01_06">
            <a:hlinkClick r:id="" action="ppaction://media"/>
            <a:extLst>
              <a:ext uri="{FF2B5EF4-FFF2-40B4-BE49-F238E27FC236}">
                <a16:creationId xmlns:a16="http://schemas.microsoft.com/office/drawing/2014/main" id="{29C356D0-B426-94D9-1D63-E9A16A4F56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900" dirty="0"/>
              <a:t>Cantidad de Sueño</a:t>
            </a:r>
            <a:endParaRPr lang="es-MX" dirty="0"/>
          </a:p>
        </p:txBody>
      </p:sp>
      <p:sp>
        <p:nvSpPr>
          <p:cNvPr id="3" name="Content Placeholder 2"/>
          <p:cNvSpPr>
            <a:spLocks noGrp="1"/>
          </p:cNvSpPr>
          <p:nvPr>
            <p:ph idx="1"/>
          </p:nvPr>
        </p:nvSpPr>
        <p:spPr>
          <a:xfrm>
            <a:off x="457200" y="1600200"/>
            <a:ext cx="4953000" cy="4525963"/>
          </a:xfrm>
        </p:spPr>
        <p:txBody>
          <a:bodyPr/>
          <a:lstStyle/>
          <a:p>
            <a:r>
              <a:rPr lang="es-MX" dirty="0"/>
              <a:t>Último periodo de sueño principal (p. ej. la noche anterior)</a:t>
            </a:r>
          </a:p>
          <a:p>
            <a:r>
              <a:rPr lang="es-MX" dirty="0"/>
              <a:t>Periodos previos de sueño</a:t>
            </a:r>
            <a:br>
              <a:rPr lang="es-MX" dirty="0"/>
            </a:br>
            <a:r>
              <a:rPr lang="es-MX" dirty="0"/>
              <a:t>(p. ej., las noches anteriores, incluso el fin de semana previo)</a:t>
            </a:r>
          </a:p>
          <a:p>
            <a:r>
              <a:rPr lang="es-MX" dirty="0"/>
              <a:t>Siestas</a:t>
            </a:r>
          </a:p>
        </p:txBody>
      </p:sp>
      <p:pic>
        <p:nvPicPr>
          <p:cNvPr id="2355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2743200"/>
            <a:ext cx="3479144" cy="2306637"/>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3_12">
            <a:hlinkClick r:id="" action="ppaction://media"/>
            <a:extLst>
              <a:ext uri="{FF2B5EF4-FFF2-40B4-BE49-F238E27FC236}">
                <a16:creationId xmlns:a16="http://schemas.microsoft.com/office/drawing/2014/main" id="{C2E427CD-F14F-57CC-6E9D-B63D79718D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12728437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s-MX" sz="3000" dirty="0"/>
              <a:t>Efectos Acumulativos y Progresivos de Diferentes Cantidades de Sueño en el Desempeño</a:t>
            </a:r>
            <a:br>
              <a:rPr lang="es-MX" sz="3000" dirty="0"/>
            </a:br>
            <a:endParaRPr lang="es-MX" sz="3000" dirty="0"/>
          </a:p>
        </p:txBody>
      </p:sp>
      <p:graphicFrame>
        <p:nvGraphicFramePr>
          <p:cNvPr id="5" name="Chart 4"/>
          <p:cNvGraphicFramePr>
            <a:graphicFrameLocks/>
          </p:cNvGraphicFramePr>
          <p:nvPr>
            <p:extLst>
              <p:ext uri="{D42A27DB-BD31-4B8C-83A1-F6EECF244321}">
                <p14:modId xmlns:p14="http://schemas.microsoft.com/office/powerpoint/2010/main" val="3006180561"/>
              </p:ext>
            </p:extLst>
          </p:nvPr>
        </p:nvGraphicFramePr>
        <p:xfrm>
          <a:off x="762000" y="1600200"/>
          <a:ext cx="7772400" cy="4724400"/>
        </p:xfrm>
        <a:graphic>
          <a:graphicData uri="http://schemas.openxmlformats.org/drawingml/2006/chart">
            <c:chart xmlns:c="http://schemas.openxmlformats.org/drawingml/2006/chart" xmlns:r="http://schemas.openxmlformats.org/officeDocument/2006/relationships" r:id="rId5"/>
          </a:graphicData>
        </a:graphic>
      </p:graphicFrame>
      <p:grpSp>
        <p:nvGrpSpPr>
          <p:cNvPr id="6" name="5 Grupo"/>
          <p:cNvGrpSpPr/>
          <p:nvPr/>
        </p:nvGrpSpPr>
        <p:grpSpPr>
          <a:xfrm>
            <a:off x="882134" y="2590799"/>
            <a:ext cx="4528066" cy="3429001"/>
            <a:chOff x="882134" y="2590799"/>
            <a:chExt cx="4528066" cy="3429001"/>
          </a:xfrm>
        </p:grpSpPr>
        <p:sp>
          <p:nvSpPr>
            <p:cNvPr id="3" name="2 CuadroTexto"/>
            <p:cNvSpPr txBox="1"/>
            <p:nvPr/>
          </p:nvSpPr>
          <p:spPr>
            <a:xfrm rot="16200000">
              <a:off x="-152401" y="3625334"/>
              <a:ext cx="2438402" cy="369332"/>
            </a:xfrm>
            <a:prstGeom prst="rect">
              <a:avLst/>
            </a:prstGeom>
            <a:solidFill>
              <a:schemeClr val="bg1"/>
            </a:solidFill>
          </p:spPr>
          <p:txBody>
            <a:bodyPr wrap="square" rtlCol="0">
              <a:spAutoFit/>
            </a:bodyPr>
            <a:lstStyle/>
            <a:p>
              <a:r>
                <a:rPr lang="es-MX" b="1" dirty="0"/>
                <a:t>Desempeño Relativo</a:t>
              </a:r>
            </a:p>
          </p:txBody>
        </p:sp>
        <p:sp>
          <p:nvSpPr>
            <p:cNvPr id="4" name="3 CuadroTexto"/>
            <p:cNvSpPr txBox="1"/>
            <p:nvPr/>
          </p:nvSpPr>
          <p:spPr>
            <a:xfrm>
              <a:off x="2667000" y="5650468"/>
              <a:ext cx="2743200" cy="369332"/>
            </a:xfrm>
            <a:prstGeom prst="rect">
              <a:avLst/>
            </a:prstGeom>
            <a:solidFill>
              <a:schemeClr val="bg1"/>
            </a:solidFill>
          </p:spPr>
          <p:txBody>
            <a:bodyPr wrap="square" rtlCol="0">
              <a:spAutoFit/>
            </a:bodyPr>
            <a:lstStyle/>
            <a:p>
              <a:r>
                <a:rPr lang="es-MX" b="1" dirty="0"/>
                <a:t>Días de Sueño Restringido</a:t>
              </a:r>
            </a:p>
          </p:txBody>
        </p:sp>
      </p:grpSp>
      <p:pic>
        <p:nvPicPr>
          <p:cNvPr id="7" name="narration_03_13">
            <a:hlinkClick r:id="" action="ppaction://media"/>
            <a:extLst>
              <a:ext uri="{FF2B5EF4-FFF2-40B4-BE49-F238E27FC236}">
                <a16:creationId xmlns:a16="http://schemas.microsoft.com/office/drawing/2014/main" id="{92C53C32-141A-5FD0-18F8-A3A849F999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4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dirty="0"/>
              <a:t>Siestas</a:t>
            </a:r>
          </a:p>
        </p:txBody>
      </p:sp>
      <p:sp>
        <p:nvSpPr>
          <p:cNvPr id="3" name="Content Placeholder 2"/>
          <p:cNvSpPr>
            <a:spLocks noGrp="1"/>
          </p:cNvSpPr>
          <p:nvPr>
            <p:ph idx="1"/>
          </p:nvPr>
        </p:nvSpPr>
        <p:spPr>
          <a:xfrm>
            <a:off x="410818" y="1585119"/>
            <a:ext cx="6675782" cy="4525963"/>
          </a:xfrm>
        </p:spPr>
        <p:txBody>
          <a:bodyPr>
            <a:noAutofit/>
          </a:bodyPr>
          <a:lstStyle/>
          <a:p>
            <a:r>
              <a:rPr lang="es-MX" sz="2200" dirty="0"/>
              <a:t>¡Es la mejor contramedida en el camino para la somnolencia!</a:t>
            </a:r>
          </a:p>
          <a:p>
            <a:r>
              <a:rPr lang="es-MX" sz="2200" dirty="0"/>
              <a:t>Puede mejorar enormemente el estado de alerta y el desempeño por horas después de la siesta</a:t>
            </a:r>
          </a:p>
          <a:p>
            <a:r>
              <a:rPr lang="es-MX" sz="2200" dirty="0"/>
              <a:t>Estudio de la NASA a pilotos de líneas aéreas:  las siestas planeadas redujeron la somnolencia subsecuente en 50% y los errores en 34%</a:t>
            </a:r>
          </a:p>
          <a:p>
            <a:r>
              <a:rPr lang="es-MX" sz="2200" dirty="0"/>
              <a:t>Mejor duración de las siestas: 20-40 minutos </a:t>
            </a:r>
          </a:p>
          <a:p>
            <a:r>
              <a:rPr lang="es-MX" sz="2200" dirty="0"/>
              <a:t>Dos advertencias:</a:t>
            </a:r>
          </a:p>
          <a:p>
            <a:pPr lvl="1"/>
            <a:r>
              <a:rPr lang="es-MX" sz="1800" dirty="0"/>
              <a:t>Modorra (inercia de sueño) después de las siestas, especialmente de las largas</a:t>
            </a:r>
          </a:p>
          <a:p>
            <a:pPr lvl="1"/>
            <a:r>
              <a:rPr lang="es-MX" sz="1800" dirty="0"/>
              <a:t>Posible interrupción del sueño en el siguiente periodo principal de sueño, también especialmente para siestas largas</a:t>
            </a:r>
          </a:p>
        </p:txBody>
      </p:sp>
      <p:pic>
        <p:nvPicPr>
          <p:cNvPr id="2457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6174" y="3062188"/>
            <a:ext cx="1911626" cy="2729012"/>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3_14">
            <a:hlinkClick r:id="" action="ppaction://media"/>
            <a:extLst>
              <a:ext uri="{FF2B5EF4-FFF2-40B4-BE49-F238E27FC236}">
                <a16:creationId xmlns:a16="http://schemas.microsoft.com/office/drawing/2014/main" id="{26189362-E6D3-9780-0BDB-FE32FDE454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8710890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7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Hora del día</a:t>
            </a:r>
          </a:p>
        </p:txBody>
      </p:sp>
      <p:sp>
        <p:nvSpPr>
          <p:cNvPr id="3" name="Content Placeholder 2"/>
          <p:cNvSpPr>
            <a:spLocks noGrp="1"/>
          </p:cNvSpPr>
          <p:nvPr>
            <p:ph idx="1"/>
          </p:nvPr>
        </p:nvSpPr>
        <p:spPr/>
        <p:txBody>
          <a:bodyPr>
            <a:normAutofit fontScale="92500" lnSpcReduction="10000"/>
          </a:bodyPr>
          <a:lstStyle/>
          <a:p>
            <a:pPr>
              <a:buNone/>
            </a:pPr>
            <a:r>
              <a:rPr lang="es-MX" u="sng" dirty="0"/>
              <a:t>Ritmo circadianos:</a:t>
            </a:r>
            <a:endParaRPr lang="es-MX" dirty="0"/>
          </a:p>
          <a:p>
            <a:r>
              <a:rPr lang="es-MX" dirty="0"/>
              <a:t>Cambios fisiológicos; p.ej.,</a:t>
            </a:r>
          </a:p>
          <a:p>
            <a:pPr lvl="1"/>
            <a:r>
              <a:rPr lang="es-MX" dirty="0"/>
              <a:t>Temperatura corporal</a:t>
            </a:r>
          </a:p>
          <a:p>
            <a:pPr lvl="1"/>
            <a:r>
              <a:rPr lang="es-MX" dirty="0"/>
              <a:t>Secreción de hormonas</a:t>
            </a:r>
          </a:p>
          <a:p>
            <a:r>
              <a:rPr lang="es-MX" dirty="0"/>
              <a:t>Controlados por el cerebro</a:t>
            </a:r>
          </a:p>
          <a:p>
            <a:r>
              <a:rPr lang="es-MX" dirty="0"/>
              <a:t>Virtualmente todos los animales</a:t>
            </a:r>
          </a:p>
          <a:p>
            <a:r>
              <a:rPr lang="es-MX" dirty="0"/>
              <a:t>Resistente al cambio (p. ej., jet lag)</a:t>
            </a:r>
          </a:p>
          <a:p>
            <a:r>
              <a:rPr lang="es-MX" dirty="0"/>
              <a:t>Ocurren aunque haya dormido suficientemente</a:t>
            </a:r>
          </a:p>
          <a:p>
            <a:r>
              <a:rPr lang="es-MX" dirty="0"/>
              <a:t>Afectados por la luz y la obscuridad</a:t>
            </a:r>
            <a:endParaRPr lang="es-MX" sz="2800" dirty="0"/>
          </a:p>
        </p:txBody>
      </p:sp>
      <p:pic>
        <p:nvPicPr>
          <p:cNvPr id="5" name="Picture 3"/>
          <p:cNvPicPr>
            <a:picLocks noChangeAspect="1" noChangeArrowheads="1"/>
          </p:cNvPicPr>
          <p:nvPr/>
        </p:nvPicPr>
        <p:blipFill>
          <a:blip r:embed="rId5" cstate="print"/>
          <a:srcRect l="20000" t="6000" r="17000" b="6000"/>
          <a:stretch>
            <a:fillRect/>
          </a:stretch>
        </p:blipFill>
        <p:spPr bwMode="auto">
          <a:xfrm>
            <a:off x="6452564" y="1981200"/>
            <a:ext cx="2691436" cy="2819400"/>
          </a:xfrm>
          <a:prstGeom prst="rect">
            <a:avLst/>
          </a:prstGeom>
          <a:noFill/>
          <a:ln w="9525">
            <a:noFill/>
            <a:miter lim="800000"/>
            <a:headEnd/>
            <a:tailEnd/>
          </a:ln>
        </p:spPr>
      </p:pic>
      <p:pic>
        <p:nvPicPr>
          <p:cNvPr id="4" name="narration_03_15">
            <a:hlinkClick r:id="" action="ppaction://media"/>
            <a:extLst>
              <a:ext uri="{FF2B5EF4-FFF2-40B4-BE49-F238E27FC236}">
                <a16:creationId xmlns:a16="http://schemas.microsoft.com/office/drawing/2014/main" id="{15B42DD6-4A1C-163E-3945-AE855133E7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42862049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8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Ritmo Circadiano Diario</a:t>
            </a:r>
          </a:p>
        </p:txBody>
      </p:sp>
      <p:graphicFrame>
        <p:nvGraphicFramePr>
          <p:cNvPr id="5" name="Chart 4"/>
          <p:cNvGraphicFramePr/>
          <p:nvPr>
            <p:extLst>
              <p:ext uri="{D42A27DB-BD31-4B8C-83A1-F6EECF244321}">
                <p14:modId xmlns:p14="http://schemas.microsoft.com/office/powerpoint/2010/main" val="4099853768"/>
              </p:ext>
            </p:extLst>
          </p:nvPr>
        </p:nvGraphicFramePr>
        <p:xfrm>
          <a:off x="990600" y="1600200"/>
          <a:ext cx="7391400" cy="4572000"/>
        </p:xfrm>
        <a:graphic>
          <a:graphicData uri="http://schemas.openxmlformats.org/drawingml/2006/chart">
            <c:chart xmlns:c="http://schemas.openxmlformats.org/drawingml/2006/chart" xmlns:r="http://schemas.openxmlformats.org/officeDocument/2006/relationships" r:id="rId5"/>
          </a:graphicData>
        </a:graphic>
      </p:graphicFrame>
      <p:pic>
        <p:nvPicPr>
          <p:cNvPr id="3" name="narration_03_16">
            <a:hlinkClick r:id="" action="ppaction://media"/>
            <a:extLst>
              <a:ext uri="{FF2B5EF4-FFF2-40B4-BE49-F238E27FC236}">
                <a16:creationId xmlns:a16="http://schemas.microsoft.com/office/drawing/2014/main" id="{8EAF6AD1-1279-E87D-4B45-90C488A93B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4003024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sz="4900" dirty="0"/>
              <a:t>Efectos Circadianos en Nuestras Vidas y Trabajo</a:t>
            </a:r>
            <a:r>
              <a:rPr lang="en-US" sz="4900" dirty="0"/>
              <a:t> </a:t>
            </a:r>
            <a:endParaRPr lang="en-US" dirty="0"/>
          </a:p>
        </p:txBody>
      </p:sp>
      <p:sp>
        <p:nvSpPr>
          <p:cNvPr id="4" name="Content Placeholder 3"/>
          <p:cNvSpPr>
            <a:spLocks noGrp="1"/>
          </p:cNvSpPr>
          <p:nvPr>
            <p:ph idx="1"/>
          </p:nvPr>
        </p:nvSpPr>
        <p:spPr/>
        <p:txBody>
          <a:bodyPr>
            <a:noAutofit/>
          </a:bodyPr>
          <a:lstStyle/>
          <a:p>
            <a:pPr>
              <a:spcBef>
                <a:spcPts val="0"/>
              </a:spcBef>
            </a:pPr>
            <a:r>
              <a:rPr lang="es-MX" sz="2400" dirty="0"/>
              <a:t>Los horarios de máximo desempeño incluyen:</a:t>
            </a:r>
          </a:p>
          <a:p>
            <a:pPr lvl="1">
              <a:spcBef>
                <a:spcPts val="0"/>
              </a:spcBef>
            </a:pPr>
            <a:r>
              <a:rPr lang="es-MX" sz="2400" dirty="0"/>
              <a:t>Las mañanas después de las 8 a.m.</a:t>
            </a:r>
          </a:p>
          <a:p>
            <a:pPr lvl="1">
              <a:spcBef>
                <a:spcPts val="0"/>
              </a:spcBef>
            </a:pPr>
            <a:r>
              <a:rPr lang="es-MX" sz="2400" dirty="0"/>
              <a:t>Las tardes</a:t>
            </a:r>
          </a:p>
          <a:p>
            <a:pPr>
              <a:spcBef>
                <a:spcPts val="0"/>
              </a:spcBef>
            </a:pPr>
            <a:r>
              <a:rPr lang="es-MX" sz="2400" dirty="0"/>
              <a:t>Los valles incluyen:</a:t>
            </a:r>
          </a:p>
          <a:p>
            <a:pPr lvl="1">
              <a:spcBef>
                <a:spcPts val="0"/>
              </a:spcBef>
            </a:pPr>
            <a:r>
              <a:rPr lang="es-MX" sz="2400" dirty="0"/>
              <a:t>Valle profundo: madrugadas antes del amanecer</a:t>
            </a:r>
          </a:p>
          <a:p>
            <a:pPr lvl="1">
              <a:spcBef>
                <a:spcPts val="0"/>
              </a:spcBef>
            </a:pPr>
            <a:r>
              <a:rPr lang="es-MX" sz="2400" dirty="0"/>
              <a:t>Declive poco profundo: temprano a media tarde (por ejemplo, después del almuerzo)</a:t>
            </a:r>
          </a:p>
          <a:p>
            <a:pPr>
              <a:spcBef>
                <a:spcPts val="0"/>
              </a:spcBef>
            </a:pPr>
            <a:r>
              <a:rPr lang="es-MX" sz="2400" dirty="0"/>
              <a:t>La interrupción circadiana (p. ej., cambios de zona horaria y cambios de turno) puede ser difícil</a:t>
            </a:r>
          </a:p>
          <a:p>
            <a:pPr>
              <a:spcBef>
                <a:spcPts val="0"/>
              </a:spcBef>
            </a:pPr>
            <a:r>
              <a:rPr lang="es-MX" sz="2400" dirty="0"/>
              <a:t>La pérdida de sueño hace que los valles circadianos sean más profundos</a:t>
            </a:r>
          </a:p>
          <a:p>
            <a:pPr>
              <a:spcBef>
                <a:spcPts val="0"/>
              </a:spcBef>
            </a:pPr>
            <a:r>
              <a:rPr lang="es-MX" sz="2400" dirty="0"/>
              <a:t>Algunas personas son “madrugadores” o “noctámbulos”</a:t>
            </a:r>
          </a:p>
          <a:p>
            <a:pPr>
              <a:spcBef>
                <a:spcPts val="0"/>
              </a:spcBef>
            </a:pPr>
            <a:r>
              <a:rPr lang="es-MX" sz="2400" dirty="0"/>
              <a:t>El desempeño casi siempre es mejor durante los períodos pico  </a:t>
            </a:r>
          </a:p>
        </p:txBody>
      </p:sp>
      <p:pic>
        <p:nvPicPr>
          <p:cNvPr id="25602" name="Picture 2" title="Rollercoa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1419815"/>
            <a:ext cx="2321453" cy="1741090"/>
          </a:xfrm>
          <a:prstGeom prst="rect">
            <a:avLst/>
          </a:prstGeom>
          <a:noFill/>
          <a:extLst>
            <a:ext uri="{909E8E84-426E-40DD-AFC4-6F175D3DCCD1}">
              <a14:hiddenFill xmlns:a14="http://schemas.microsoft.com/office/drawing/2010/main">
                <a:solidFill>
                  <a:srgbClr val="FFFFFF"/>
                </a:solidFill>
              </a14:hiddenFill>
            </a:ext>
          </a:extLst>
        </p:spPr>
      </p:pic>
      <p:pic>
        <p:nvPicPr>
          <p:cNvPr id="3" name="narration_03_17">
            <a:hlinkClick r:id="" action="ppaction://media"/>
            <a:extLst>
              <a:ext uri="{FF2B5EF4-FFF2-40B4-BE49-F238E27FC236}">
                <a16:creationId xmlns:a16="http://schemas.microsoft.com/office/drawing/2014/main" id="{39DFBC03-39DD-3916-7021-25979C7BE3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15000"/>
            <a:ext cx="609600" cy="609600"/>
          </a:xfrm>
          <a:prstGeom prst="rect">
            <a:avLst/>
          </a:prstGeom>
        </p:spPr>
      </p:pic>
    </p:spTree>
    <p:extLst>
      <p:ext uri="{BB962C8B-B14F-4D97-AF65-F5344CB8AC3E}">
        <p14:creationId xmlns:p14="http://schemas.microsoft.com/office/powerpoint/2010/main" val="24770200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5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900" dirty="0"/>
              <a:t>Tiempo Despierto</a:t>
            </a:r>
            <a:endParaRPr lang="es-MX" dirty="0"/>
          </a:p>
        </p:txBody>
      </p:sp>
      <p:sp>
        <p:nvSpPr>
          <p:cNvPr id="3" name="Content Placeholder 2"/>
          <p:cNvSpPr>
            <a:spLocks noGrp="1"/>
          </p:cNvSpPr>
          <p:nvPr>
            <p:ph idx="1"/>
          </p:nvPr>
        </p:nvSpPr>
        <p:spPr>
          <a:xfrm>
            <a:off x="457200" y="1600200"/>
            <a:ext cx="8229600" cy="4800600"/>
          </a:xfrm>
        </p:spPr>
        <p:txBody>
          <a:bodyPr>
            <a:normAutofit fontScale="85000" lnSpcReduction="10000"/>
          </a:bodyPr>
          <a:lstStyle/>
          <a:p>
            <a:r>
              <a:rPr lang="es-MX" dirty="0"/>
              <a:t>16 horas despierto:  “Regla de HDS de la Naturaleza”</a:t>
            </a:r>
          </a:p>
          <a:p>
            <a:r>
              <a:rPr lang="es-MX" dirty="0"/>
              <a:t>Un estudio de laboratorio comparó los efectos del estado de alerta por largos periodos de vigilia y los efectos del alcohol (CAS):</a:t>
            </a:r>
          </a:p>
          <a:p>
            <a:pPr lvl="1"/>
            <a:r>
              <a:rPr lang="es-MX" dirty="0">
                <a:latin typeface="+mj-lt"/>
              </a:rPr>
              <a:t>&gt; 17 horas </a:t>
            </a:r>
            <a:r>
              <a:rPr lang="es-MX" dirty="0">
                <a:latin typeface="+mj-lt"/>
                <a:cs typeface="Arial"/>
              </a:rPr>
              <a:t>≈ 0.05% CAS*</a:t>
            </a:r>
          </a:p>
          <a:p>
            <a:pPr lvl="1"/>
            <a:r>
              <a:rPr lang="es-MX" dirty="0">
                <a:latin typeface="+mj-lt"/>
                <a:cs typeface="Arial"/>
              </a:rPr>
              <a:t>&gt; 24 horas ≈ 0.1% CAS*</a:t>
            </a:r>
          </a:p>
          <a:p>
            <a:r>
              <a:rPr lang="es-MX" dirty="0"/>
              <a:t>Interacciones:</a:t>
            </a:r>
          </a:p>
          <a:p>
            <a:pPr lvl="1"/>
            <a:r>
              <a:rPr lang="es-MX" dirty="0"/>
              <a:t>Siestas</a:t>
            </a:r>
          </a:p>
          <a:p>
            <a:pPr lvl="1"/>
            <a:r>
              <a:rPr lang="es-MX" dirty="0"/>
              <a:t>Efectos Circadianos</a:t>
            </a:r>
          </a:p>
          <a:p>
            <a:pPr lvl="1"/>
            <a:r>
              <a:rPr lang="es-MX" dirty="0"/>
              <a:t>Inercia de sueño (modorra) </a:t>
            </a:r>
          </a:p>
          <a:p>
            <a:pPr marL="457200" lvl="1" indent="0">
              <a:buNone/>
            </a:pPr>
            <a:endParaRPr lang="es-MX" sz="2200" dirty="0">
              <a:cs typeface="Arial"/>
            </a:endParaRPr>
          </a:p>
          <a:p>
            <a:pPr marL="457200" lvl="1" indent="0">
              <a:buNone/>
            </a:pPr>
            <a:r>
              <a:rPr lang="es-MX" sz="2200" dirty="0">
                <a:cs typeface="Arial"/>
              </a:rPr>
              <a:t>*CAS=Contenido de Alcohol en Sangre</a:t>
            </a:r>
            <a:r>
              <a:rPr lang="es-MX" sz="2200" dirty="0"/>
              <a:t> </a:t>
            </a:r>
          </a:p>
          <a:p>
            <a:pPr lvl="1"/>
            <a:endParaRPr lang="es-MX" dirty="0"/>
          </a:p>
        </p:txBody>
      </p:sp>
      <p:sp>
        <p:nvSpPr>
          <p:cNvPr id="5" name="TextBox 4"/>
          <p:cNvSpPr txBox="1"/>
          <p:nvPr/>
        </p:nvSpPr>
        <p:spPr>
          <a:xfrm>
            <a:off x="6324600" y="3505200"/>
            <a:ext cx="2286000" cy="1200329"/>
          </a:xfrm>
          <a:prstGeom prst="rect">
            <a:avLst/>
          </a:prstGeom>
          <a:noFill/>
        </p:spPr>
        <p:txBody>
          <a:bodyPr wrap="square" rtlCol="0">
            <a:spAutoFit/>
          </a:bodyPr>
          <a:lstStyle/>
          <a:p>
            <a:pPr algn="ctr"/>
            <a:r>
              <a:rPr lang="en-US" sz="3600" dirty="0">
                <a:solidFill>
                  <a:srgbClr val="C00000"/>
                </a:solidFill>
                <a:latin typeface="Impact" pitchFamily="34" charset="0"/>
              </a:rPr>
              <a:t>16 HORAS</a:t>
            </a:r>
          </a:p>
          <a:p>
            <a:pPr algn="ctr"/>
            <a:r>
              <a:rPr lang="en-US" sz="3600" dirty="0">
                <a:solidFill>
                  <a:srgbClr val="C00000"/>
                </a:solidFill>
                <a:latin typeface="Impact" pitchFamily="34" charset="0"/>
              </a:rPr>
              <a:t>DESPIERTO</a:t>
            </a:r>
          </a:p>
        </p:txBody>
      </p:sp>
      <p:pic>
        <p:nvPicPr>
          <p:cNvPr id="4" name="narration_03_18">
            <a:hlinkClick r:id="" action="ppaction://media"/>
            <a:extLst>
              <a:ext uri="{FF2B5EF4-FFF2-40B4-BE49-F238E27FC236}">
                <a16:creationId xmlns:a16="http://schemas.microsoft.com/office/drawing/2014/main" id="{C68A0447-338E-4767-693C-E7A366B588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943600"/>
            <a:ext cx="609600" cy="609600"/>
          </a:xfrm>
          <a:prstGeom prst="rect">
            <a:avLst/>
          </a:prstGeom>
        </p:spPr>
      </p:pic>
    </p:spTree>
    <p:extLst>
      <p:ext uri="{BB962C8B-B14F-4D97-AF65-F5344CB8AC3E}">
        <p14:creationId xmlns:p14="http://schemas.microsoft.com/office/powerpoint/2010/main" val="11800597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Tiempo en la Tarea </a:t>
            </a:r>
            <a:br>
              <a:rPr lang="es-MX" dirty="0"/>
            </a:br>
            <a:r>
              <a:rPr lang="es-MX" dirty="0"/>
              <a:t>(Horas Conduciendo o Trabajando</a:t>
            </a:r>
            <a:r>
              <a:rPr lang="en-US" dirty="0"/>
              <a:t>) </a:t>
            </a:r>
          </a:p>
        </p:txBody>
      </p:sp>
      <p:sp>
        <p:nvSpPr>
          <p:cNvPr id="3" name="Content Placeholder 2"/>
          <p:cNvSpPr>
            <a:spLocks noGrp="1"/>
          </p:cNvSpPr>
          <p:nvPr>
            <p:ph idx="1"/>
          </p:nvPr>
        </p:nvSpPr>
        <p:spPr>
          <a:xfrm>
            <a:off x="304800" y="1600200"/>
            <a:ext cx="6019800" cy="4525963"/>
          </a:xfrm>
        </p:spPr>
        <p:txBody>
          <a:bodyPr>
            <a:noAutofit/>
          </a:bodyPr>
          <a:lstStyle/>
          <a:p>
            <a:pPr>
              <a:lnSpc>
                <a:spcPts val="2800"/>
              </a:lnSpc>
            </a:pPr>
            <a:r>
              <a:rPr lang="es-MX" sz="2600" dirty="0"/>
              <a:t>Algunos estudios muestran incremento de riesgo de choques después de largas horas conduciendo</a:t>
            </a:r>
          </a:p>
          <a:p>
            <a:pPr>
              <a:lnSpc>
                <a:spcPts val="2800"/>
              </a:lnSpc>
            </a:pPr>
            <a:r>
              <a:rPr lang="es-MX" sz="2600" dirty="0"/>
              <a:t>Factores que aumentan los efectos del tiempo dedicado a la tarea :</a:t>
            </a:r>
          </a:p>
          <a:p>
            <a:pPr lvl="1">
              <a:lnSpc>
                <a:spcPts val="2800"/>
              </a:lnSpc>
            </a:pPr>
            <a:r>
              <a:rPr lang="es-MX" sz="2400" dirty="0"/>
              <a:t>Dificultad de la tarea</a:t>
            </a:r>
          </a:p>
          <a:p>
            <a:pPr lvl="1">
              <a:lnSpc>
                <a:spcPts val="2800"/>
              </a:lnSpc>
            </a:pPr>
            <a:r>
              <a:rPr lang="es-MX" sz="2400" dirty="0"/>
              <a:t>Monotonía de la tarea</a:t>
            </a:r>
          </a:p>
          <a:p>
            <a:pPr lvl="1">
              <a:lnSpc>
                <a:spcPts val="2800"/>
              </a:lnSpc>
            </a:pPr>
            <a:r>
              <a:rPr lang="es-MX" sz="2400" dirty="0"/>
              <a:t>Otros factores de estado de alerta (los ya descritos)</a:t>
            </a:r>
            <a:endParaRPr lang="es-MX" dirty="0"/>
          </a:p>
          <a:p>
            <a:pPr>
              <a:lnSpc>
                <a:spcPts val="2800"/>
              </a:lnSpc>
            </a:pPr>
            <a:r>
              <a:rPr lang="es-MX" sz="2600" dirty="0"/>
              <a:t>Contramedidas: tomar descansos (con siesta si es posible)</a:t>
            </a:r>
            <a:r>
              <a:rPr lang="es-MX" sz="2800" dirty="0"/>
              <a:t> </a:t>
            </a:r>
          </a:p>
        </p:txBody>
      </p:sp>
      <p:pic>
        <p:nvPicPr>
          <p:cNvPr id="266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5719" y="2057400"/>
            <a:ext cx="2289501" cy="1571004"/>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P:\457407\Working\Documents\Module Content\istock photos\Module 3\CMV truc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7938" y="4114800"/>
            <a:ext cx="2405062" cy="1595829"/>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3_19">
            <a:hlinkClick r:id="" action="ppaction://media"/>
            <a:extLst>
              <a:ext uri="{FF2B5EF4-FFF2-40B4-BE49-F238E27FC236}">
                <a16:creationId xmlns:a16="http://schemas.microsoft.com/office/drawing/2014/main" id="{1781FA8F-518B-EB1A-2923-E87EA276E6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33828199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c 11"/>
          <p:cNvSpPr/>
          <p:nvPr/>
        </p:nvSpPr>
        <p:spPr>
          <a:xfrm>
            <a:off x="2208228" y="1790700"/>
            <a:ext cx="4876800" cy="4953000"/>
          </a:xfrm>
          <a:prstGeom prst="arc">
            <a:avLst>
              <a:gd name="adj1" fmla="val 10714997"/>
              <a:gd name="adj2" fmla="val 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5-Point Star 9"/>
          <p:cNvSpPr/>
          <p:nvPr/>
        </p:nvSpPr>
        <p:spPr>
          <a:xfrm>
            <a:off x="2126862" y="3162300"/>
            <a:ext cx="470676" cy="52297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 name="Title 1"/>
          <p:cNvSpPr>
            <a:spLocks noGrp="1"/>
          </p:cNvSpPr>
          <p:nvPr>
            <p:ph type="title"/>
          </p:nvPr>
        </p:nvSpPr>
        <p:spPr/>
        <p:txBody>
          <a:bodyPr>
            <a:noAutofit/>
          </a:bodyPr>
          <a:lstStyle/>
          <a:p>
            <a:r>
              <a:rPr lang="en-US" sz="4000" dirty="0"/>
              <a:t>Demanda y Desempeño en la Tarea:</a:t>
            </a:r>
          </a:p>
        </p:txBody>
      </p:sp>
      <p:cxnSp>
        <p:nvCxnSpPr>
          <p:cNvPr id="14" name="Straight Arrow Connector 13"/>
          <p:cNvCxnSpPr/>
          <p:nvPr/>
        </p:nvCxnSpPr>
        <p:spPr>
          <a:xfrm flipV="1">
            <a:off x="1981200" y="1600200"/>
            <a:ext cx="0" cy="3124200"/>
          </a:xfrm>
          <a:prstGeom prst="straightConnector1">
            <a:avLst/>
          </a:prstGeom>
          <a:ln w="6350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176781" y="5029200"/>
            <a:ext cx="5105400" cy="0"/>
          </a:xfrm>
          <a:prstGeom prst="straightConnector1">
            <a:avLst/>
          </a:prstGeom>
          <a:ln w="6350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14400" y="1714500"/>
            <a:ext cx="677108" cy="2895600"/>
          </a:xfrm>
          <a:prstGeom prst="rect">
            <a:avLst/>
          </a:prstGeom>
          <a:noFill/>
        </p:spPr>
        <p:txBody>
          <a:bodyPr vert="vert270" wrap="square" rtlCol="0">
            <a:spAutoFit/>
          </a:bodyPr>
          <a:lstStyle/>
          <a:p>
            <a:pPr algn="ctr"/>
            <a:r>
              <a:rPr lang="en-US" sz="3200" b="1" dirty="0"/>
              <a:t>Desempeño</a:t>
            </a:r>
          </a:p>
        </p:txBody>
      </p:sp>
      <p:sp>
        <p:nvSpPr>
          <p:cNvPr id="19" name="TextBox 18"/>
          <p:cNvSpPr txBox="1"/>
          <p:nvPr/>
        </p:nvSpPr>
        <p:spPr>
          <a:xfrm rot="5400000">
            <a:off x="4460474" y="3461182"/>
            <a:ext cx="677108" cy="4270343"/>
          </a:xfrm>
          <a:prstGeom prst="rect">
            <a:avLst/>
          </a:prstGeom>
          <a:noFill/>
        </p:spPr>
        <p:txBody>
          <a:bodyPr vert="vert270" wrap="square" rtlCol="0">
            <a:spAutoFit/>
          </a:bodyPr>
          <a:lstStyle/>
          <a:p>
            <a:pPr algn="ctr"/>
            <a:r>
              <a:rPr lang="en-US" sz="3200" b="1" dirty="0"/>
              <a:t>Demanda de la Tarea</a:t>
            </a:r>
          </a:p>
        </p:txBody>
      </p:sp>
      <p:pic>
        <p:nvPicPr>
          <p:cNvPr id="2" name="narration_03_20">
            <a:hlinkClick r:id="" action="ppaction://media"/>
            <a:extLst>
              <a:ext uri="{FF2B5EF4-FFF2-40B4-BE49-F238E27FC236}">
                <a16:creationId xmlns:a16="http://schemas.microsoft.com/office/drawing/2014/main" id="{14CD7B73-AE00-4C2F-B857-905C8B018F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30415727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373" fill="hold"/>
                                        <p:tgtEl>
                                          <p:spTgt spid="2"/>
                                        </p:tgtEl>
                                      </p:cBhvr>
                                    </p:cmd>
                                  </p:childTnLst>
                                </p:cTn>
                              </p:par>
                              <p:par>
                                <p:cTn id="7" presetID="22" presetClass="entr" presetSubtype="4" fill="hold" grpId="0" nodeType="withEffect">
                                  <p:stCondLst>
                                    <p:cond delay="9500"/>
                                  </p:stCondLst>
                                  <p:childTnLst>
                                    <p:set>
                                      <p:cBhvr>
                                        <p:cTn id="8" dur="1" fill="hold">
                                          <p:stCondLst>
                                            <p:cond delay="0"/>
                                          </p:stCondLst>
                                        </p:cTn>
                                        <p:tgtEl>
                                          <p:spTgt spid="10"/>
                                        </p:tgtEl>
                                        <p:attrNameLst>
                                          <p:attrName>style.visibility</p:attrName>
                                        </p:attrNameLst>
                                      </p:cBhvr>
                                      <p:to>
                                        <p:strVal val="visible"/>
                                      </p:to>
                                    </p:set>
                                    <p:animEffect transition="in" filter="wipe(down)">
                                      <p:cBhvr>
                                        <p:cTn id="9" dur="1250"/>
                                        <p:tgtEl>
                                          <p:spTgt spid="10"/>
                                        </p:tgtEl>
                                      </p:cBhvr>
                                    </p:animEffect>
                                  </p:childTnLst>
                                </p:cTn>
                              </p:par>
                              <p:par>
                                <p:cTn id="10" presetID="0" presetClass="path" presetSubtype="0" accel="50000" decel="50000" fill="hold" grpId="1" nodeType="withEffect">
                                  <p:stCondLst>
                                    <p:cond delay="9500"/>
                                  </p:stCondLst>
                                  <p:childTnLst>
                                    <p:animMotion origin="layout" path="M -3.33333E-6 -2.39593E-6 C 0.00122 -0.00971 0.00157 -0.01295 0.00677 -0.01942 C 0.01059 -0.03584 0.0099 -0.03839 0.01875 -0.04972 C 0.0283 -0.06198 0.01407 -0.04856 0.02535 -0.05851 C 0.02691 -0.06475 0.02934 -0.06776 0.03212 -0.07285 C 0.03907 -0.0851 0.03351 -0.09019 0.04167 -0.10106 C 0.04323 -0.10823 0.05677 -0.11702 0.06007 -0.12257 C 0.06337 -0.12812 0.06684 -0.13529 0.07066 -0.14038 C 0.07275 -0.14315 0.07535 -0.14454 0.07743 -0.14731 C 0.08525 -0.15772 0.08091 -0.15495 0.08802 -0.15795 C 0.09115 -0.16975 0.09914 -0.17067 0.10539 -0.17761 C 0.11216 -0.18501 0.10625 -0.18154 0.11337 -0.18478 C 0.1165 -0.19102 0.11875 -0.19287 0.12396 -0.19542 C 0.12865 -0.2012 0.13525 -0.20189 0.14132 -0.20421 C 0.15434 -0.20953 0.16789 -0.21253 0.18143 -0.21484 C 0.21424 -0.22641 0.22709 -0.22595 0.26806 -0.22733 C 0.29132 -0.22618 0.30087 -0.22595 0.31997 -0.22201 C 0.31858 -0.22086 0.31598 -0.22063 0.31598 -0.21855 C 0.31598 -0.21646 0.31841 -0.21577 0.31997 -0.21484 C 0.32257 -0.21323 0.32535 -0.21253 0.32813 -0.21138 C 0.33924 -0.20652 0.35018 -0.2012 0.36146 -0.19704 C 0.36615 -0.19519 0.37153 -0.19472 0.37605 -0.19172 C 0.38091 -0.18848 0.38455 -0.1827 0.38941 -0.17946 C 0.39636 -0.17484 0.40295 -0.16929 0.40938 -0.16327 C 0.41198 -0.16073 0.41563 -0.16096 0.41875 -0.1598 C 0.429 -0.15587 0.43924 -0.15148 0.44809 -0.14385 C 0.45105 -0.13783 0.45868 -0.12789 0.45868 -0.12766 C 0.46198 -0.11563 0.46771 -0.10314 0.47605 -0.09597 C 0.47691 -0.09412 0.47761 -0.09227 0.47865 -0.09065 C 0.47952 -0.08927 0.48073 -0.08834 0.48143 -0.08695 C 0.48334 -0.08349 0.48664 -0.07632 0.48664 -0.07608 C 0.49011 -0.05828 0.49584 -0.04348 0.50539 -0.03006 C 0.50747 -0.02197 0.50782 -0.01364 0.50938 -0.00532 C 0.51042 0.00763 0.51198 0.01758 0.51198 0.0303 " pathEditMode="relative" rAng="0" ptsTypes="ffffffffffffffffffffffffffffffffff">
                                      <p:cBhvr>
                                        <p:cTn id="11" dur="2000" fill="hold"/>
                                        <p:tgtEl>
                                          <p:spTgt spid="10"/>
                                        </p:tgtEl>
                                        <p:attrNameLst>
                                          <p:attrName>ppt_x</p:attrName>
                                          <p:attrName>ppt_y</p:attrName>
                                        </p:attrNameLst>
                                      </p:cBhvr>
                                      <p:rCtr x="25600" y="-9900"/>
                                    </p:animMotion>
                                  </p:childTnLst>
                                </p:cTn>
                              </p:par>
                              <p:par>
                                <p:cTn id="12" presetID="0" presetClass="path" presetSubtype="0" accel="50000" decel="50000" fill="hold" grpId="2" nodeType="withEffect">
                                  <p:stCondLst>
                                    <p:cond delay="9500"/>
                                  </p:stCondLst>
                                  <p:childTnLst>
                                    <p:animMotion origin="layout" path="M 0.51771 0.10384 C 0.51493 0.08973 0.5007 0.00347 0.49462 -0.00879 C 0.49202 -0.0141 0.48525 -0.02289 0.48525 -0.02266 C 0.48125 -0.03376 0.4757 -0.04463 0.46927 -0.05319 C 0.46719 -0.06267 0.46875 -0.05689 0.46268 -0.06915 C 0.46181 -0.07077 0.46198 -0.07285 0.46129 -0.07447 C 0.45417 -0.09135 0.44462 -0.10707 0.43594 -0.12234 C 0.43299 -0.12743 0.43073 -0.13298 0.42795 -0.1383 C 0.42431 -0.14523 0.41806 -0.14917 0.41459 -0.1561 C 0.41111 -0.16327 0.41337 -0.16027 0.40799 -0.16489 C 0.40382 -0.17368 0.40052 -0.17854 0.39323 -0.18108 C 0.38993 -0.18802 0.38403 -0.19126 0.37865 -0.19519 C 0.37726 -0.19611 0.37587 -0.19727 0.37466 -0.19866 C 0.37361 -0.19981 0.37309 -0.20143 0.37205 -0.20236 C 0.36962 -0.20421 0.3665 -0.20421 0.36407 -0.20583 C 0.35539 -0.21138 0.34705 -0.21461 0.33733 -0.21646 C 0.32657 -0.22155 0.28768 -0.22456 0.27605 -0.22548 C 0.26493 -0.2278 0.27084 -0.2271 0.25868 -0.2271 " pathEditMode="relative" rAng="0" ptsTypes="ffffffffffffffffff">
                                      <p:cBhvr>
                                        <p:cTn id="13" dur="2000" fill="hold"/>
                                        <p:tgtEl>
                                          <p:spTgt spid="10"/>
                                        </p:tgtEl>
                                        <p:attrNameLst>
                                          <p:attrName>ppt_x</p:attrName>
                                          <p:attrName>ppt_y</p:attrName>
                                        </p:attrNameLst>
                                      </p:cBhvr>
                                      <p:rCtr x="-13000" y="-16600"/>
                                    </p:animMotion>
                                  </p:childTnLst>
                                </p:cTn>
                              </p:par>
                              <p:par>
                                <p:cTn id="14" presetID="26" presetClass="emph" presetSubtype="0" fill="hold" grpId="3" nodeType="withEffect">
                                  <p:stCondLst>
                                    <p:cond delay="950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10" grpId="0" animBg="1"/>
      <p:bldP spid="10" grpId="1" animBg="1"/>
      <p:bldP spid="10" grpId="2" animBg="1"/>
      <p:bldP spid="10" grpId="3"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t>Factores Ambientales que Afectan el Estado de Alerta</a:t>
            </a:r>
            <a:r>
              <a:rPr lang="en-US" dirty="0"/>
              <a:t> </a:t>
            </a:r>
          </a:p>
        </p:txBody>
      </p:sp>
      <p:sp>
        <p:nvSpPr>
          <p:cNvPr id="3" name="Content Placeholder 2"/>
          <p:cNvSpPr>
            <a:spLocks noGrp="1"/>
          </p:cNvSpPr>
          <p:nvPr>
            <p:ph idx="1"/>
          </p:nvPr>
        </p:nvSpPr>
        <p:spPr/>
        <p:txBody>
          <a:bodyPr>
            <a:normAutofit lnSpcReduction="10000"/>
          </a:bodyPr>
          <a:lstStyle/>
          <a:p>
            <a:r>
              <a:rPr lang="es-MX" dirty="0"/>
              <a:t>Condiciones del camino</a:t>
            </a:r>
          </a:p>
          <a:p>
            <a:r>
              <a:rPr lang="es-MX" dirty="0"/>
              <a:t>Clima</a:t>
            </a:r>
            <a:endParaRPr lang="es-MX" sz="2400" dirty="0"/>
          </a:p>
          <a:p>
            <a:r>
              <a:rPr lang="es-MX" dirty="0"/>
              <a:t>Estrés ambiental</a:t>
            </a:r>
          </a:p>
          <a:p>
            <a:pPr marL="352425" indent="0">
              <a:spcBef>
                <a:spcPts val="0"/>
              </a:spcBef>
              <a:buNone/>
            </a:pPr>
            <a:r>
              <a:rPr lang="es-MX" dirty="0"/>
              <a:t>(calor, ruido, vibración)</a:t>
            </a:r>
          </a:p>
          <a:p>
            <a:r>
              <a:rPr lang="es-MX" dirty="0"/>
              <a:t>Diseño del vehículo</a:t>
            </a:r>
          </a:p>
          <a:p>
            <a:r>
              <a:rPr lang="es-MX" dirty="0"/>
              <a:t>Luz/obscuridad</a:t>
            </a:r>
          </a:p>
          <a:p>
            <a:r>
              <a:rPr lang="es-MX" dirty="0"/>
              <a:t>Interacción social</a:t>
            </a:r>
          </a:p>
          <a:p>
            <a:r>
              <a:rPr lang="es-MX" dirty="0"/>
              <a:t>Otra estimulación</a:t>
            </a:r>
          </a:p>
        </p:txBody>
      </p:sp>
      <p:pic>
        <p:nvPicPr>
          <p:cNvPr id="27650" name="Picture 2" title="White truck on desert ro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895600"/>
            <a:ext cx="3387793" cy="2247900"/>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3_21">
            <a:hlinkClick r:id="" action="ppaction://media"/>
            <a:extLst>
              <a:ext uri="{FF2B5EF4-FFF2-40B4-BE49-F238E27FC236}">
                <a16:creationId xmlns:a16="http://schemas.microsoft.com/office/drawing/2014/main" id="{0AD86224-C8D0-75D2-2A66-0A3C1E3A53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20302136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t>Módulo 3 Educación del Conductor Metas de Aprendizaje</a:t>
            </a:r>
            <a:endParaRPr lang="en-US" dirty="0"/>
          </a:p>
        </p:txBody>
      </p:sp>
      <p:sp>
        <p:nvSpPr>
          <p:cNvPr id="3" name="Content Placeholder 2"/>
          <p:cNvSpPr>
            <a:spLocks noGrp="1"/>
          </p:cNvSpPr>
          <p:nvPr>
            <p:ph idx="1"/>
          </p:nvPr>
        </p:nvSpPr>
        <p:spPr>
          <a:xfrm>
            <a:off x="457200" y="1600200"/>
            <a:ext cx="6098678" cy="4525963"/>
          </a:xfrm>
        </p:spPr>
        <p:txBody>
          <a:bodyPr>
            <a:normAutofit fontScale="92500" lnSpcReduction="20000"/>
          </a:bodyPr>
          <a:lstStyle/>
          <a:p>
            <a:r>
              <a:rPr lang="es-MX" sz="3000" b="1" i="1" dirty="0"/>
              <a:t>Conocimientos</a:t>
            </a:r>
            <a:r>
              <a:rPr lang="en-US" sz="3000" b="1" i="1" dirty="0"/>
              <a:t>:</a:t>
            </a:r>
            <a:r>
              <a:rPr lang="en-US" sz="3000" dirty="0"/>
              <a:t> </a:t>
            </a:r>
            <a:r>
              <a:rPr lang="es-ES" sz="3000" dirty="0"/>
              <a:t>Conocer los principales hechos y principios de la fatiga, el estado de alerta, el sueño y el bienestar del conductor.</a:t>
            </a:r>
            <a:endParaRPr lang="en-US" sz="3000" dirty="0"/>
          </a:p>
          <a:p>
            <a:r>
              <a:rPr lang="es-MX" sz="3000" b="1" i="1" dirty="0"/>
              <a:t>Habilidades</a:t>
            </a:r>
            <a:r>
              <a:rPr lang="en-US" sz="3000" b="1" i="1" dirty="0"/>
              <a:t>:</a:t>
            </a:r>
            <a:r>
              <a:rPr lang="en-US" sz="3000" dirty="0"/>
              <a:t> </a:t>
            </a:r>
            <a:r>
              <a:rPr lang="es-MX" sz="3000" dirty="0"/>
              <a:t>Aplicar este conocimiento para mejorar la administración de las demandas de su trabajo y de su vida</a:t>
            </a:r>
            <a:r>
              <a:rPr lang="en-US" sz="3000" dirty="0"/>
              <a:t>.</a:t>
            </a:r>
          </a:p>
          <a:p>
            <a:r>
              <a:rPr lang="es-MX" sz="3000" b="1" i="1" dirty="0"/>
              <a:t>Actitudes:</a:t>
            </a:r>
            <a:r>
              <a:rPr lang="es-MX" sz="3000" dirty="0"/>
              <a:t> Valorar el sueño, el estado de alerta y el bienestar como factores primordiales en su desempeño en la conducción, seguridad y felicidad</a:t>
            </a:r>
            <a:r>
              <a:rPr lang="en-US" dirty="0"/>
              <a:t>.</a:t>
            </a:r>
          </a:p>
        </p:txBody>
      </p:sp>
      <p:pic>
        <p:nvPicPr>
          <p:cNvPr id="2050" name="Picture 2" title="Referee signaling go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2239273"/>
            <a:ext cx="2068283" cy="3078162"/>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1_07">
            <a:hlinkClick r:id="" action="ppaction://media"/>
            <a:extLst>
              <a:ext uri="{FF2B5EF4-FFF2-40B4-BE49-F238E27FC236}">
                <a16:creationId xmlns:a16="http://schemas.microsoft.com/office/drawing/2014/main" id="{23F0F0BE-3F22-18C1-C96A-8F04C65876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8674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4000" i="1" dirty="0">
                <a:solidFill>
                  <a:srgbClr val="002060"/>
                </a:solidFill>
              </a:rPr>
            </a:br>
            <a:r>
              <a:rPr lang="es-ES" sz="4900" dirty="0"/>
              <a:t>Diferencias Individuales en la Susceptibilidad a la Fatiga</a:t>
            </a:r>
            <a:br>
              <a:rPr lang="en-US" dirty="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s-MX" u="sng" dirty="0"/>
              <a:t>Temas</a:t>
            </a:r>
            <a:r>
              <a:rPr lang="es-MX" dirty="0"/>
              <a:t>:</a:t>
            </a:r>
          </a:p>
          <a:p>
            <a:pPr lvl="0"/>
            <a:r>
              <a:rPr lang="es-MX" dirty="0"/>
              <a:t>Evidencia</a:t>
            </a:r>
          </a:p>
          <a:p>
            <a:pPr lvl="0"/>
            <a:r>
              <a:rPr lang="es-MX" dirty="0"/>
              <a:t>Causas</a:t>
            </a:r>
          </a:p>
          <a:p>
            <a:pPr lvl="0"/>
            <a:r>
              <a:rPr lang="es-MX" dirty="0"/>
              <a:t>Enfermedades del sueño:</a:t>
            </a:r>
          </a:p>
          <a:p>
            <a:pPr lvl="1"/>
            <a:r>
              <a:rPr lang="es-MX" dirty="0"/>
              <a:t>Apnea obstructiva del sueño</a:t>
            </a:r>
          </a:p>
          <a:p>
            <a:pPr lvl="1"/>
            <a:r>
              <a:rPr lang="es-MX" dirty="0"/>
              <a:t>Insomnio</a:t>
            </a:r>
          </a:p>
          <a:p>
            <a:pPr lvl="1"/>
            <a:r>
              <a:rPr lang="es-MX" dirty="0"/>
              <a:t>Otro:</a:t>
            </a:r>
          </a:p>
          <a:p>
            <a:pPr lvl="2"/>
            <a:r>
              <a:rPr lang="es-MX" dirty="0"/>
              <a:t>Narcolepsia</a:t>
            </a:r>
          </a:p>
          <a:p>
            <a:pPr lvl="2"/>
            <a:r>
              <a:rPr lang="es-MX" dirty="0"/>
              <a:t>Síndrome de piernas inquietas</a:t>
            </a:r>
          </a:p>
          <a:p>
            <a:r>
              <a:rPr lang="es-MX" dirty="0"/>
              <a:t>¿Es </a:t>
            </a:r>
            <a:r>
              <a:rPr lang="es-MX" b="1" dirty="0"/>
              <a:t>usted</a:t>
            </a:r>
            <a:r>
              <a:rPr lang="es-MX" dirty="0"/>
              <a:t> muy susceptible?</a:t>
            </a:r>
          </a:p>
          <a:p>
            <a:pPr>
              <a:buNone/>
            </a:pPr>
            <a:endParaRPr lang="en-US" dirty="0"/>
          </a:p>
        </p:txBody>
      </p:sp>
      <p:pic>
        <p:nvPicPr>
          <p:cNvPr id="4" name="narration_03_22">
            <a:hlinkClick r:id="" action="ppaction://media"/>
            <a:extLst>
              <a:ext uri="{FF2B5EF4-FFF2-40B4-BE49-F238E27FC236}">
                <a16:creationId xmlns:a16="http://schemas.microsoft.com/office/drawing/2014/main" id="{F5BDCB2C-E096-BC31-0664-1A23C78744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37596314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500"/>
              </a:lnSpc>
            </a:pPr>
            <a:r>
              <a:rPr lang="es-MX" sz="2800" dirty="0"/>
              <a:t>Evidencia de Diferencias Individuales</a:t>
            </a:r>
            <a:br>
              <a:rPr lang="es-MX" sz="2800" dirty="0"/>
            </a:br>
            <a:r>
              <a:rPr lang="es-MX" sz="2800" dirty="0"/>
              <a:t>10 Conductores de Camiones del Estudio de Seguridad </a:t>
            </a:r>
          </a:p>
        </p:txBody>
      </p:sp>
      <p:graphicFrame>
        <p:nvGraphicFramePr>
          <p:cNvPr id="4" name="Chart 3"/>
          <p:cNvGraphicFramePr/>
          <p:nvPr>
            <p:extLst>
              <p:ext uri="{D42A27DB-BD31-4B8C-83A1-F6EECF244321}">
                <p14:modId xmlns:p14="http://schemas.microsoft.com/office/powerpoint/2010/main" val="4241423932"/>
              </p:ext>
            </p:extLst>
          </p:nvPr>
        </p:nvGraphicFramePr>
        <p:xfrm>
          <a:off x="533400" y="1524000"/>
          <a:ext cx="7924800" cy="4800600"/>
        </p:xfrm>
        <a:graphic>
          <a:graphicData uri="http://schemas.openxmlformats.org/drawingml/2006/chart">
            <c:chart xmlns:c="http://schemas.openxmlformats.org/drawingml/2006/chart" xmlns:r="http://schemas.openxmlformats.org/officeDocument/2006/relationships" r:id="rId5"/>
          </a:graphicData>
        </a:graphic>
      </p:graphicFrame>
      <p:pic>
        <p:nvPicPr>
          <p:cNvPr id="3" name="narration_03_23">
            <a:hlinkClick r:id="" action="ppaction://media"/>
            <a:extLst>
              <a:ext uri="{FF2B5EF4-FFF2-40B4-BE49-F238E27FC236}">
                <a16:creationId xmlns:a16="http://schemas.microsoft.com/office/drawing/2014/main" id="{86B88519-7712-912F-2F8D-587D5EFFCB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29027892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1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58200" cy="1219200"/>
          </a:xfrm>
        </p:spPr>
        <p:txBody>
          <a:bodyPr>
            <a:noAutofit/>
          </a:bodyPr>
          <a:lstStyle/>
          <a:p>
            <a:pPr>
              <a:lnSpc>
                <a:spcPts val="3500"/>
              </a:lnSpc>
            </a:pPr>
            <a:r>
              <a:rPr lang="es-MX" sz="3200" dirty="0"/>
              <a:t>Diferencias Individuales en el </a:t>
            </a:r>
            <a:br>
              <a:rPr lang="es-MX" sz="3200" dirty="0"/>
            </a:br>
            <a:r>
              <a:rPr lang="es-MX" sz="3200" dirty="0"/>
              <a:t>Estudio de Fatiga y Estado de Alerta del Conductor</a:t>
            </a:r>
          </a:p>
        </p:txBody>
      </p:sp>
      <p:graphicFrame>
        <p:nvGraphicFramePr>
          <p:cNvPr id="4" name="Chart 3"/>
          <p:cNvGraphicFramePr/>
          <p:nvPr>
            <p:extLst>
              <p:ext uri="{D42A27DB-BD31-4B8C-83A1-F6EECF244321}">
                <p14:modId xmlns:p14="http://schemas.microsoft.com/office/powerpoint/2010/main" val="4205378687"/>
              </p:ext>
            </p:extLst>
          </p:nvPr>
        </p:nvGraphicFramePr>
        <p:xfrm>
          <a:off x="609600" y="1447800"/>
          <a:ext cx="7924800" cy="5105400"/>
        </p:xfrm>
        <a:graphic>
          <a:graphicData uri="http://schemas.openxmlformats.org/drawingml/2006/chart">
            <c:chart xmlns:c="http://schemas.openxmlformats.org/drawingml/2006/chart" xmlns:r="http://schemas.openxmlformats.org/officeDocument/2006/relationships" r:id="rId5"/>
          </a:graphicData>
        </a:graphic>
      </p:graphicFrame>
      <p:cxnSp>
        <p:nvCxnSpPr>
          <p:cNvPr id="6" name="Straight Arrow Connector 5"/>
          <p:cNvCxnSpPr/>
          <p:nvPr/>
        </p:nvCxnSpPr>
        <p:spPr>
          <a:xfrm>
            <a:off x="3505200" y="2438400"/>
            <a:ext cx="2133600" cy="83820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5" name="4 Rectángulo"/>
          <p:cNvSpPr/>
          <p:nvPr/>
        </p:nvSpPr>
        <p:spPr>
          <a:xfrm>
            <a:off x="2057400" y="6096000"/>
            <a:ext cx="990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Rectángulo"/>
          <p:cNvSpPr/>
          <p:nvPr/>
        </p:nvSpPr>
        <p:spPr>
          <a:xfrm>
            <a:off x="5562600" y="6172200"/>
            <a:ext cx="1828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7 CuadroTexto"/>
          <p:cNvSpPr txBox="1"/>
          <p:nvPr/>
        </p:nvSpPr>
        <p:spPr>
          <a:xfrm>
            <a:off x="1981200" y="6019800"/>
            <a:ext cx="1372042" cy="369332"/>
          </a:xfrm>
          <a:prstGeom prst="rect">
            <a:avLst/>
          </a:prstGeom>
          <a:noFill/>
        </p:spPr>
        <p:txBody>
          <a:bodyPr wrap="none" rtlCol="0">
            <a:spAutoFit/>
          </a:bodyPr>
          <a:lstStyle/>
          <a:p>
            <a:r>
              <a:rPr lang="es-MX" b="1" dirty="0"/>
              <a:t>Conductores</a:t>
            </a:r>
          </a:p>
        </p:txBody>
      </p:sp>
      <p:sp>
        <p:nvSpPr>
          <p:cNvPr id="9" name="8 Rectángulo"/>
          <p:cNvSpPr/>
          <p:nvPr/>
        </p:nvSpPr>
        <p:spPr>
          <a:xfrm>
            <a:off x="5257800" y="6019800"/>
            <a:ext cx="2691250" cy="369332"/>
          </a:xfrm>
          <a:prstGeom prst="rect">
            <a:avLst/>
          </a:prstGeom>
        </p:spPr>
        <p:txBody>
          <a:bodyPr wrap="none">
            <a:spAutoFit/>
          </a:bodyPr>
          <a:lstStyle/>
          <a:p>
            <a:r>
              <a:rPr lang="es-MX" b="1" dirty="0"/>
              <a:t>Periodos de Somnolencia</a:t>
            </a:r>
          </a:p>
        </p:txBody>
      </p:sp>
      <p:pic>
        <p:nvPicPr>
          <p:cNvPr id="3" name="narration_03_24">
            <a:hlinkClick r:id="" action="ppaction://media"/>
            <a:extLst>
              <a:ext uri="{FF2B5EF4-FFF2-40B4-BE49-F238E27FC236}">
                <a16:creationId xmlns:a16="http://schemas.microsoft.com/office/drawing/2014/main" id="{91F038A4-267B-FD4A-29CB-75AEEA3B84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2776229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sz="4000" dirty="0"/>
              <a:t>¿Qué causa las Diferencias Individuales en la Susceptibilidad a la Fatiga? </a:t>
            </a:r>
          </a:p>
        </p:txBody>
      </p:sp>
      <p:sp>
        <p:nvSpPr>
          <p:cNvPr id="3" name="Content Placeholder 2"/>
          <p:cNvSpPr>
            <a:spLocks noGrp="1"/>
          </p:cNvSpPr>
          <p:nvPr>
            <p:ph idx="1"/>
          </p:nvPr>
        </p:nvSpPr>
        <p:spPr/>
        <p:txBody>
          <a:bodyPr>
            <a:normAutofit/>
          </a:bodyPr>
          <a:lstStyle/>
          <a:p>
            <a:r>
              <a:rPr lang="es-MX" dirty="0"/>
              <a:t>Diferencias en conductas relacionadas con el sueño</a:t>
            </a:r>
          </a:p>
          <a:p>
            <a:r>
              <a:rPr lang="es-MX" dirty="0"/>
              <a:t>Diferencias en la salud y estado físico</a:t>
            </a:r>
          </a:p>
          <a:p>
            <a:r>
              <a:rPr lang="es-MX" dirty="0"/>
              <a:t>Medicamentos</a:t>
            </a:r>
          </a:p>
          <a:p>
            <a:r>
              <a:rPr lang="es-MX" dirty="0"/>
              <a:t>Natural, variaciones genéticas</a:t>
            </a:r>
          </a:p>
          <a:p>
            <a:r>
              <a:rPr lang="es-MX" dirty="0"/>
              <a:t>Enfermedades del sueño, la más              importante: la Apnea Obstructiva del Sueño (AOS)</a:t>
            </a:r>
            <a:endParaRPr lang="es-MX" dirty="0">
              <a:solidFill>
                <a:srgbClr val="002060"/>
              </a:solidFill>
            </a:endParaRPr>
          </a:p>
        </p:txBody>
      </p:sp>
      <p:pic>
        <p:nvPicPr>
          <p:cNvPr id="286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3089" y="2093240"/>
            <a:ext cx="1958511" cy="2935960"/>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3_25">
            <a:hlinkClick r:id="" action="ppaction://media"/>
            <a:extLst>
              <a:ext uri="{FF2B5EF4-FFF2-40B4-BE49-F238E27FC236}">
                <a16:creationId xmlns:a16="http://schemas.microsoft.com/office/drawing/2014/main" id="{36DD9D8E-8FDA-9349-B490-A7F9DC4C8F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23084337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p:cNvSpPr>
            <a:spLocks noGrp="1"/>
          </p:cNvSpPr>
          <p:nvPr>
            <p:ph type="title"/>
          </p:nvPr>
        </p:nvSpPr>
        <p:spPr/>
        <p:txBody>
          <a:bodyPr>
            <a:normAutofit fontScale="90000"/>
          </a:bodyPr>
          <a:lstStyle/>
          <a:p>
            <a:pPr>
              <a:lnSpc>
                <a:spcPts val="4575"/>
              </a:lnSpc>
            </a:pPr>
            <a:r>
              <a:rPr lang="es-ES" dirty="0"/>
              <a:t>¿Qué es la Apnea Obstructiva del Sueño (AOS</a:t>
            </a:r>
            <a:r>
              <a:rPr lang="en-US" dirty="0"/>
              <a:t>)?</a:t>
            </a:r>
          </a:p>
        </p:txBody>
      </p:sp>
      <p:sp>
        <p:nvSpPr>
          <p:cNvPr id="9" name="Content Placeholder 8"/>
          <p:cNvSpPr>
            <a:spLocks noGrp="1"/>
          </p:cNvSpPr>
          <p:nvPr>
            <p:ph idx="1"/>
          </p:nvPr>
        </p:nvSpPr>
        <p:spPr>
          <a:xfrm>
            <a:off x="457199" y="1600200"/>
            <a:ext cx="5973763" cy="4525963"/>
          </a:xfrm>
        </p:spPr>
        <p:txBody>
          <a:bodyPr rtlCol="0">
            <a:normAutofit fontScale="77500" lnSpcReduction="20000"/>
          </a:bodyPr>
          <a:lstStyle/>
          <a:p>
            <a:pPr fontAlgn="auto">
              <a:spcAft>
                <a:spcPts val="0"/>
              </a:spcAft>
              <a:buFont typeface="Arial" pitchFamily="34" charset="0"/>
              <a:buChar char="•"/>
              <a:defRPr/>
            </a:pPr>
            <a:r>
              <a:rPr lang="es-ES" b="1" dirty="0"/>
              <a:t>Apnea = </a:t>
            </a:r>
            <a:r>
              <a:rPr lang="es-ES" dirty="0"/>
              <a:t>interrupción de la respiración que dura </a:t>
            </a:r>
            <a:r>
              <a:rPr lang="es-MX" dirty="0"/>
              <a:t>más de 10 segundos</a:t>
            </a:r>
          </a:p>
          <a:p>
            <a:pPr fontAlgn="auto">
              <a:spcAft>
                <a:spcPts val="0"/>
              </a:spcAft>
              <a:buFont typeface="Arial" pitchFamily="34" charset="0"/>
              <a:buChar char="•"/>
              <a:defRPr/>
            </a:pPr>
            <a:r>
              <a:rPr lang="es-MX" dirty="0"/>
              <a:t>AOS = la respiración se detiene repetidamente durante el sueño debido al cierre de las vías respiratorias superiores</a:t>
            </a:r>
          </a:p>
          <a:p>
            <a:pPr fontAlgn="auto">
              <a:spcAft>
                <a:spcPts val="0"/>
              </a:spcAft>
              <a:buFont typeface="Arial" pitchFamily="34" charset="0"/>
              <a:buChar char="•"/>
              <a:defRPr/>
            </a:pPr>
            <a:r>
              <a:rPr lang="es-MX" dirty="0"/>
              <a:t>Tasa de apnea por hora:</a:t>
            </a:r>
          </a:p>
          <a:p>
            <a:pPr lvl="1" fontAlgn="auto">
              <a:spcAft>
                <a:spcPts val="0"/>
              </a:spcAft>
              <a:buFont typeface="Arial" pitchFamily="34" charset="0"/>
              <a:buChar char="–"/>
              <a:defRPr/>
            </a:pPr>
            <a:r>
              <a:rPr lang="en-US" dirty="0"/>
              <a:t>&lt;5 = normal</a:t>
            </a:r>
          </a:p>
          <a:p>
            <a:pPr lvl="1" fontAlgn="auto">
              <a:spcAft>
                <a:spcPts val="0"/>
              </a:spcAft>
              <a:buFont typeface="Arial" pitchFamily="34" charset="0"/>
              <a:buChar char="–"/>
              <a:defRPr/>
            </a:pPr>
            <a:r>
              <a:rPr lang="en-US" u="sng" dirty="0"/>
              <a:t>&gt;</a:t>
            </a:r>
            <a:r>
              <a:rPr lang="en-US" dirty="0"/>
              <a:t>5 = AOS</a:t>
            </a:r>
          </a:p>
          <a:p>
            <a:pPr fontAlgn="auto">
              <a:spcAft>
                <a:spcPts val="0"/>
              </a:spcAft>
              <a:buFont typeface="Arial" pitchFamily="34" charset="0"/>
              <a:buChar char="•"/>
              <a:defRPr/>
            </a:pPr>
            <a:r>
              <a:rPr lang="es-ES" dirty="0"/>
              <a:t>Gravedad de la AOS (leve, moderada, grave) según la tasa</a:t>
            </a:r>
            <a:endParaRPr lang="en-US" dirty="0"/>
          </a:p>
          <a:p>
            <a:pPr fontAlgn="auto">
              <a:spcAft>
                <a:spcPts val="0"/>
              </a:spcAft>
              <a:buFont typeface="Arial" pitchFamily="34" charset="0"/>
              <a:buChar char="•"/>
              <a:defRPr/>
            </a:pPr>
            <a:r>
              <a:rPr lang="es-ES" dirty="0"/>
              <a:t>¡Algunas personas con AOS severa pueden tener 100 por hora!</a:t>
            </a:r>
            <a:r>
              <a:rPr lang="en-US" dirty="0"/>
              <a:t> </a:t>
            </a:r>
          </a:p>
          <a:p>
            <a:pPr fontAlgn="auto">
              <a:spcAft>
                <a:spcPts val="0"/>
              </a:spcAft>
              <a:buFont typeface="Arial" pitchFamily="34" charset="0"/>
              <a:buChar char="•"/>
              <a:defRPr/>
            </a:pPr>
            <a:endParaRPr lang="en-US" dirty="0"/>
          </a:p>
        </p:txBody>
      </p:sp>
      <p:pic>
        <p:nvPicPr>
          <p:cNvPr id="165891" name="Content Placeholder 5" title="Vue latérale d’une respiration normale  "/>
          <p:cNvPicPr>
            <a:picLocks noGrp="1" noChangeAspect="1"/>
          </p:cNvPicPr>
          <p:nvPr>
            <p:ph sz="half" idx="4294967295"/>
          </p:nvPr>
        </p:nvPicPr>
        <p:blipFill>
          <a:blip r:embed="rId5" cstate="print"/>
          <a:srcRect/>
          <a:stretch>
            <a:fillRect/>
          </a:stretch>
        </p:blipFill>
        <p:spPr>
          <a:xfrm>
            <a:off x="6324600" y="1524000"/>
            <a:ext cx="2678113" cy="2286000"/>
          </a:xfrm>
        </p:spPr>
      </p:pic>
      <p:pic>
        <p:nvPicPr>
          <p:cNvPr id="165892" name="Picture 6" title="Vue latérale d’une respiration obstruée"/>
          <p:cNvPicPr>
            <a:picLocks noChangeAspect="1"/>
          </p:cNvPicPr>
          <p:nvPr/>
        </p:nvPicPr>
        <p:blipFill>
          <a:blip r:embed="rId6" cstate="print"/>
          <a:srcRect/>
          <a:stretch>
            <a:fillRect/>
          </a:stretch>
        </p:blipFill>
        <p:spPr bwMode="auto">
          <a:xfrm>
            <a:off x="6343650" y="3810000"/>
            <a:ext cx="2625725" cy="2241550"/>
          </a:xfrm>
          <a:prstGeom prst="rect">
            <a:avLst/>
          </a:prstGeom>
          <a:noFill/>
          <a:ln w="9525">
            <a:noFill/>
            <a:miter lim="800000"/>
            <a:headEnd/>
            <a:tailEnd/>
          </a:ln>
        </p:spPr>
      </p:pic>
      <p:sp>
        <p:nvSpPr>
          <p:cNvPr id="165893" name="Rectangle 7"/>
          <p:cNvSpPr>
            <a:spLocks noChangeArrowheads="1"/>
          </p:cNvSpPr>
          <p:nvPr/>
        </p:nvSpPr>
        <p:spPr bwMode="auto">
          <a:xfrm>
            <a:off x="6430963" y="6118225"/>
            <a:ext cx="2449512" cy="260350"/>
          </a:xfrm>
          <a:prstGeom prst="rect">
            <a:avLst/>
          </a:prstGeom>
          <a:noFill/>
          <a:ln w="9525">
            <a:noFill/>
            <a:miter lim="800000"/>
            <a:headEnd/>
            <a:tailEnd/>
          </a:ln>
        </p:spPr>
        <p:txBody>
          <a:bodyPr wrap="none">
            <a:spAutoFit/>
          </a:bodyPr>
          <a:lstStyle/>
          <a:p>
            <a:r>
              <a:rPr lang="en-US" sz="1100" dirty="0">
                <a:latin typeface="Calibri" pitchFamily="34" charset="0"/>
              </a:rPr>
              <a:t>© ResMed 2011   Used with Permission</a:t>
            </a:r>
          </a:p>
        </p:txBody>
      </p:sp>
      <p:pic>
        <p:nvPicPr>
          <p:cNvPr id="2" name="narration_03_26">
            <a:hlinkClick r:id="" action="ppaction://media"/>
            <a:extLst>
              <a:ext uri="{FF2B5EF4-FFF2-40B4-BE49-F238E27FC236}">
                <a16:creationId xmlns:a16="http://schemas.microsoft.com/office/drawing/2014/main" id="{82D01983-931A-3442-6604-3B8721AC0F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Factores de Riesgo y Señales de Advertencia de la AOS</a:t>
            </a:r>
            <a:r>
              <a:rPr lang="en-US" dirty="0"/>
              <a:t> </a:t>
            </a:r>
          </a:p>
        </p:txBody>
      </p:sp>
      <p:sp>
        <p:nvSpPr>
          <p:cNvPr id="3" name="Content Placeholder 2"/>
          <p:cNvSpPr>
            <a:spLocks noGrp="1"/>
          </p:cNvSpPr>
          <p:nvPr>
            <p:ph idx="1"/>
          </p:nvPr>
        </p:nvSpPr>
        <p:spPr>
          <a:xfrm>
            <a:off x="457200" y="1524000"/>
            <a:ext cx="8686800" cy="4525963"/>
          </a:xfrm>
        </p:spPr>
        <p:txBody>
          <a:bodyPr>
            <a:noAutofit/>
          </a:bodyPr>
          <a:lstStyle/>
          <a:p>
            <a:pPr>
              <a:spcBef>
                <a:spcPts val="0"/>
              </a:spcBef>
            </a:pPr>
            <a:r>
              <a:rPr lang="es-MX" sz="2400" dirty="0"/>
              <a:t>Riesgo mayor:</a:t>
            </a:r>
          </a:p>
          <a:p>
            <a:pPr lvl="1">
              <a:spcBef>
                <a:spcPts val="0"/>
              </a:spcBef>
            </a:pPr>
            <a:r>
              <a:rPr lang="es-MX" sz="2400" dirty="0"/>
              <a:t>Individuos obesos y con sobrepeso</a:t>
            </a:r>
          </a:p>
          <a:p>
            <a:pPr lvl="1">
              <a:spcBef>
                <a:spcPts val="0"/>
              </a:spcBef>
            </a:pPr>
            <a:r>
              <a:rPr lang="es-MX" sz="2400" dirty="0"/>
              <a:t>Masculino</a:t>
            </a:r>
          </a:p>
          <a:p>
            <a:pPr lvl="1">
              <a:spcBef>
                <a:spcPts val="0"/>
              </a:spcBef>
            </a:pPr>
            <a:r>
              <a:rPr lang="es-MX" sz="2400" dirty="0"/>
              <a:t>40+ años de edad</a:t>
            </a:r>
          </a:p>
          <a:p>
            <a:pPr lvl="1">
              <a:spcBef>
                <a:spcPts val="0"/>
              </a:spcBef>
            </a:pPr>
            <a:r>
              <a:rPr lang="es-MX" sz="2400" dirty="0"/>
              <a:t>Cuello grande (&gt;17" para hombres, &gt;16" para mujeres)</a:t>
            </a:r>
          </a:p>
          <a:p>
            <a:pPr lvl="1">
              <a:spcBef>
                <a:spcPts val="0"/>
              </a:spcBef>
            </a:pPr>
            <a:r>
              <a:rPr lang="es-MX" sz="2400" dirty="0"/>
              <a:t>Mentón hundido, mandíbula pequeña o sobremordida grande</a:t>
            </a:r>
          </a:p>
          <a:p>
            <a:pPr lvl="1">
              <a:spcBef>
                <a:spcPts val="0"/>
              </a:spcBef>
            </a:pPr>
            <a:r>
              <a:rPr lang="es-MX" sz="2400" dirty="0"/>
              <a:t>Historia familiar</a:t>
            </a:r>
          </a:p>
          <a:p>
            <a:pPr>
              <a:spcBef>
                <a:spcPts val="0"/>
              </a:spcBef>
            </a:pPr>
            <a:r>
              <a:rPr lang="es-MX" sz="2400" dirty="0"/>
              <a:t>Efectos físicos y señales de advertencia:</a:t>
            </a:r>
          </a:p>
          <a:p>
            <a:pPr lvl="1">
              <a:spcBef>
                <a:spcPts val="0"/>
              </a:spcBef>
            </a:pPr>
            <a:r>
              <a:rPr lang="es-MX" sz="2400" dirty="0"/>
              <a:t>Somnolencia diurna excesiva y desempeño reducido</a:t>
            </a:r>
          </a:p>
          <a:p>
            <a:pPr lvl="1">
              <a:spcBef>
                <a:spcPts val="0"/>
              </a:spcBef>
            </a:pPr>
            <a:r>
              <a:rPr lang="es-MX" sz="2400" dirty="0"/>
              <a:t>Ronquidos</a:t>
            </a:r>
          </a:p>
          <a:p>
            <a:pPr lvl="1">
              <a:spcBef>
                <a:spcPts val="0"/>
              </a:spcBef>
            </a:pPr>
            <a:r>
              <a:rPr lang="es-MX" sz="2400" dirty="0"/>
              <a:t>Presión arterial alta (hipertensión)</a:t>
            </a:r>
          </a:p>
          <a:p>
            <a:pPr lvl="1">
              <a:spcBef>
                <a:spcPts val="0"/>
              </a:spcBef>
            </a:pPr>
            <a:r>
              <a:rPr lang="es-MX" sz="2400" dirty="0"/>
              <a:t>Diabetes</a:t>
            </a:r>
          </a:p>
          <a:p>
            <a:pPr lvl="1">
              <a:spcBef>
                <a:spcPts val="0"/>
              </a:spcBef>
            </a:pPr>
            <a:r>
              <a:rPr lang="es-MX" sz="2400" dirty="0"/>
              <a:t>La AOS tiende a empeorar la obesidad</a:t>
            </a:r>
          </a:p>
        </p:txBody>
      </p:sp>
      <p:pic>
        <p:nvPicPr>
          <p:cNvPr id="29698" name="Picture 2" title="Man with tape measure around large stoma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846138"/>
            <a:ext cx="1447800" cy="2169142"/>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3_27">
            <a:hlinkClick r:id="" action="ppaction://media"/>
            <a:extLst>
              <a:ext uri="{FF2B5EF4-FFF2-40B4-BE49-F238E27FC236}">
                <a16:creationId xmlns:a16="http://schemas.microsoft.com/office/drawing/2014/main" id="{DD381B5C-CD9E-EF1A-7970-CB11701BE4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16277036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5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s-MX" sz="4900" dirty="0"/>
              <a:t>AOS y Conducción</a:t>
            </a:r>
            <a:endParaRPr lang="es-MX" dirty="0"/>
          </a:p>
        </p:txBody>
      </p:sp>
      <p:sp>
        <p:nvSpPr>
          <p:cNvPr id="3" name="Content Placeholder 2"/>
          <p:cNvSpPr>
            <a:spLocks noGrp="1"/>
          </p:cNvSpPr>
          <p:nvPr>
            <p:ph idx="1"/>
          </p:nvPr>
        </p:nvSpPr>
        <p:spPr>
          <a:xfrm>
            <a:off x="457200" y="1600200"/>
            <a:ext cx="6019800" cy="4525963"/>
          </a:xfrm>
        </p:spPr>
        <p:txBody>
          <a:bodyPr>
            <a:normAutofit fontScale="92500" lnSpcReduction="20000"/>
          </a:bodyPr>
          <a:lstStyle/>
          <a:p>
            <a:r>
              <a:rPr lang="es-ES" dirty="0"/>
              <a:t>Estudios en conductores que no son de autotransporte sugieren un riesgo de choque de 2 a 7 veces mayor</a:t>
            </a:r>
            <a:endParaRPr lang="en-US" sz="2800" dirty="0"/>
          </a:p>
          <a:p>
            <a:r>
              <a:rPr lang="es-ES" dirty="0"/>
              <a:t>Puede resultar en la inhabilitación médica (aunque a menudo no se diagnostica ni se detecta durante el proceso de calificación)</a:t>
            </a:r>
            <a:endParaRPr lang="en-US" sz="2800" dirty="0"/>
          </a:p>
          <a:p>
            <a:r>
              <a:rPr lang="es-ES" dirty="0"/>
              <a:t>Se estima que el 28 % de los conductores de autotransporte tienen AOS de leve a grave</a:t>
            </a:r>
            <a:endParaRPr lang="en-US" dirty="0"/>
          </a:p>
        </p:txBody>
      </p:sp>
      <p:pic>
        <p:nvPicPr>
          <p:cNvPr id="30722" name="Picture 2" title="Bus driver behind whe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1821457"/>
            <a:ext cx="2286000" cy="3424961"/>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3_28">
            <a:hlinkClick r:id="" action="ppaction://media"/>
            <a:extLst>
              <a:ext uri="{FF2B5EF4-FFF2-40B4-BE49-F238E27FC236}">
                <a16:creationId xmlns:a16="http://schemas.microsoft.com/office/drawing/2014/main" id="{505FAAEB-3410-AEDB-84F9-37402B1522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36665875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itle 1"/>
          <p:cNvSpPr>
            <a:spLocks noGrp="1"/>
          </p:cNvSpPr>
          <p:nvPr>
            <p:ph type="title"/>
          </p:nvPr>
        </p:nvSpPr>
        <p:spPr/>
        <p:txBody>
          <a:bodyPr/>
          <a:lstStyle/>
          <a:p>
            <a:pPr>
              <a:lnSpc>
                <a:spcPts val="4575"/>
              </a:lnSpc>
            </a:pPr>
            <a:r>
              <a:rPr lang="es-ES" dirty="0"/>
              <a:t>Detección y Tratamiento de la AOS</a:t>
            </a:r>
            <a:endParaRPr lang="en-US" dirty="0"/>
          </a:p>
        </p:txBody>
      </p:sp>
      <p:sp>
        <p:nvSpPr>
          <p:cNvPr id="3" name="Content Placeholder 2"/>
          <p:cNvSpPr>
            <a:spLocks noGrp="1"/>
          </p:cNvSpPr>
          <p:nvPr>
            <p:ph idx="1"/>
          </p:nvPr>
        </p:nvSpPr>
        <p:spPr>
          <a:xfrm>
            <a:off x="457200" y="1600200"/>
            <a:ext cx="6019800" cy="4525963"/>
          </a:xfrm>
        </p:spPr>
        <p:txBody>
          <a:bodyPr rtlCol="0">
            <a:normAutofit fontScale="92500" lnSpcReduction="10000"/>
          </a:bodyPr>
          <a:lstStyle/>
          <a:p>
            <a:pPr fontAlgn="auto">
              <a:spcAft>
                <a:spcPts val="0"/>
              </a:spcAft>
              <a:buFont typeface="Arial" pitchFamily="34" charset="0"/>
              <a:buChar char="•"/>
              <a:defRPr/>
            </a:pPr>
            <a:r>
              <a:rPr lang="es-MX" sz="2800" dirty="0"/>
              <a:t>Detección</a:t>
            </a:r>
          </a:p>
          <a:p>
            <a:pPr lvl="1" fontAlgn="auto">
              <a:spcAft>
                <a:spcPts val="0"/>
              </a:spcAft>
              <a:buFont typeface="Arial" pitchFamily="34" charset="0"/>
              <a:buChar char="–"/>
              <a:defRPr/>
            </a:pPr>
            <a:r>
              <a:rPr lang="es-MX" dirty="0"/>
              <a:t>Evaluación del riesgo</a:t>
            </a:r>
          </a:p>
          <a:p>
            <a:pPr lvl="1" fontAlgn="auto">
              <a:spcAft>
                <a:spcPts val="0"/>
              </a:spcAft>
              <a:buFont typeface="Arial" pitchFamily="34" charset="0"/>
              <a:buChar char="–"/>
              <a:defRPr/>
            </a:pPr>
            <a:r>
              <a:rPr lang="es-MX" dirty="0"/>
              <a:t>Estudio del sueño</a:t>
            </a:r>
          </a:p>
          <a:p>
            <a:pPr fontAlgn="auto">
              <a:spcAft>
                <a:spcPts val="0"/>
              </a:spcAft>
              <a:buFont typeface="Arial" pitchFamily="34" charset="0"/>
              <a:buChar char="•"/>
              <a:defRPr/>
            </a:pPr>
            <a:r>
              <a:rPr lang="es-MX" sz="2800" dirty="0"/>
              <a:t>Los tratamientos pueden ser muy efectivos si se siguen, por ej.:</a:t>
            </a:r>
          </a:p>
          <a:p>
            <a:pPr lvl="1" fontAlgn="auto">
              <a:spcAft>
                <a:spcPts val="0"/>
              </a:spcAft>
              <a:buFont typeface="Arial" pitchFamily="34" charset="0"/>
              <a:buChar char="–"/>
              <a:defRPr/>
            </a:pPr>
            <a:r>
              <a:rPr lang="es-MX" dirty="0"/>
              <a:t>Máquina de presión positiva continua en las vías respiratorias (CPAP)</a:t>
            </a:r>
          </a:p>
          <a:p>
            <a:pPr lvl="1" fontAlgn="auto">
              <a:spcAft>
                <a:spcPts val="0"/>
              </a:spcAft>
              <a:buFont typeface="Arial" pitchFamily="34" charset="0"/>
              <a:buChar char="–"/>
              <a:defRPr/>
            </a:pPr>
            <a:r>
              <a:rPr lang="es-MX" dirty="0"/>
              <a:t>Reducción de peso y cambios de comportamiento.</a:t>
            </a:r>
          </a:p>
          <a:p>
            <a:pPr fontAlgn="auto">
              <a:spcAft>
                <a:spcPts val="0"/>
              </a:spcAft>
              <a:buFont typeface="Arial" pitchFamily="34" charset="0"/>
              <a:buChar char="•"/>
              <a:defRPr/>
            </a:pPr>
            <a:r>
              <a:rPr lang="es-MX" sz="2800" dirty="0"/>
              <a:t>El Módulo 8 de PAFAN brinda educación adicional para conductores</a:t>
            </a:r>
          </a:p>
        </p:txBody>
      </p:sp>
      <p:pic>
        <p:nvPicPr>
          <p:cNvPr id="172035" name="Picture 2" title="Man using CPAP machine while sleeping"/>
          <p:cNvPicPr>
            <a:picLocks noChangeAspect="1" noChangeArrowheads="1"/>
          </p:cNvPicPr>
          <p:nvPr/>
        </p:nvPicPr>
        <p:blipFill>
          <a:blip r:embed="rId5" cstate="print"/>
          <a:srcRect/>
          <a:stretch>
            <a:fillRect/>
          </a:stretch>
        </p:blipFill>
        <p:spPr bwMode="auto">
          <a:xfrm>
            <a:off x="5943600" y="1828800"/>
            <a:ext cx="2803525" cy="1860550"/>
          </a:xfrm>
          <a:prstGeom prst="rect">
            <a:avLst/>
          </a:prstGeom>
          <a:noFill/>
          <a:ln w="9525">
            <a:noFill/>
            <a:miter lim="800000"/>
            <a:headEnd/>
            <a:tailEnd/>
          </a:ln>
        </p:spPr>
      </p:pic>
      <p:pic>
        <p:nvPicPr>
          <p:cNvPr id="2" name="narration_03_29">
            <a:hlinkClick r:id="" action="ppaction://media"/>
            <a:extLst>
              <a:ext uri="{FF2B5EF4-FFF2-40B4-BE49-F238E27FC236}">
                <a16:creationId xmlns:a16="http://schemas.microsoft.com/office/drawing/2014/main" id="{73D5564E-4AF1-3D47-A1E7-08CCA840C2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900" dirty="0"/>
              <a:t>Insomnio</a:t>
            </a:r>
            <a:r>
              <a:rPr lang="en-US" sz="4000" b="1" dirty="0">
                <a:solidFill>
                  <a:srgbClr val="002060"/>
                </a:solidFill>
              </a:rPr>
              <a:t> </a:t>
            </a:r>
            <a:endParaRPr lang="en-US" dirty="0"/>
          </a:p>
        </p:txBody>
      </p:sp>
      <p:sp>
        <p:nvSpPr>
          <p:cNvPr id="3" name="Content Placeholder 2"/>
          <p:cNvSpPr>
            <a:spLocks noGrp="1"/>
          </p:cNvSpPr>
          <p:nvPr>
            <p:ph idx="1"/>
          </p:nvPr>
        </p:nvSpPr>
        <p:spPr>
          <a:xfrm>
            <a:off x="509016" y="1524000"/>
            <a:ext cx="6653784" cy="4525963"/>
          </a:xfrm>
        </p:spPr>
        <p:txBody>
          <a:bodyPr>
            <a:noAutofit/>
          </a:bodyPr>
          <a:lstStyle/>
          <a:p>
            <a:pPr>
              <a:spcBef>
                <a:spcPts val="100"/>
              </a:spcBef>
            </a:pPr>
            <a:r>
              <a:rPr lang="es-MX" sz="2400" dirty="0"/>
              <a:t>Incapacidad para conciliar el sueño o permanecer dormido</a:t>
            </a:r>
          </a:p>
          <a:p>
            <a:pPr>
              <a:spcBef>
                <a:spcPts val="100"/>
              </a:spcBef>
            </a:pPr>
            <a:r>
              <a:rPr lang="es-MX" sz="2400" dirty="0"/>
              <a:t>Muy común, a menudo relacionado con el estrés.</a:t>
            </a:r>
          </a:p>
          <a:p>
            <a:pPr>
              <a:spcBef>
                <a:spcPts val="100"/>
              </a:spcBef>
            </a:pPr>
            <a:r>
              <a:rPr lang="es-MX" sz="2400" dirty="0"/>
              <a:t>Por lo general no es una afección médica, aunque puede serlo </a:t>
            </a:r>
          </a:p>
          <a:p>
            <a:pPr>
              <a:spcBef>
                <a:spcPts val="100"/>
              </a:spcBef>
            </a:pPr>
            <a:r>
              <a:rPr lang="es-MX" sz="2400" dirty="0"/>
              <a:t>Ironía: las pastillas para dormir se usan a menudo  para tratar el insomnio, pero el insomnio puede estar relacionado con el uso excesivo de pastillas para dormir.</a:t>
            </a:r>
          </a:p>
          <a:p>
            <a:pPr>
              <a:spcBef>
                <a:spcPts val="100"/>
              </a:spcBef>
            </a:pPr>
            <a:r>
              <a:rPr lang="es-ES" sz="2400" dirty="0"/>
              <a:t>Pasos para reducir el insomnio</a:t>
            </a:r>
            <a:r>
              <a:rPr lang="en-US" sz="2400" dirty="0"/>
              <a:t>:</a:t>
            </a:r>
          </a:p>
        </p:txBody>
      </p:sp>
      <p:pic>
        <p:nvPicPr>
          <p:cNvPr id="32770" name="Picture 2" title="Man in bed but unable to slee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1524000"/>
            <a:ext cx="1881816" cy="281940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F8BE74-1FA8-9F67-D68B-0A31687E00E8}"/>
              </a:ext>
            </a:extLst>
          </p:cNvPr>
          <p:cNvSpPr txBox="1"/>
          <p:nvPr/>
        </p:nvSpPr>
        <p:spPr>
          <a:xfrm>
            <a:off x="1143000" y="5298309"/>
            <a:ext cx="7543800" cy="1200329"/>
          </a:xfrm>
          <a:prstGeom prst="rect">
            <a:avLst/>
          </a:prstGeom>
          <a:noFill/>
        </p:spPr>
        <p:txBody>
          <a:bodyPr wrap="square">
            <a:spAutoFit/>
          </a:bodyPr>
          <a:lstStyle/>
          <a:p>
            <a:pPr marL="285750" indent="-285750">
              <a:buFont typeface="Calibri" panose="020F0502020204030204" pitchFamily="34" charset="0"/>
              <a:buChar char="‒"/>
            </a:pPr>
            <a:r>
              <a:rPr lang="es-ES" sz="2400" dirty="0"/>
              <a:t>Reducir la ingesta de cafeína (cantidad y tiempo)</a:t>
            </a:r>
          </a:p>
          <a:p>
            <a:pPr marL="285750" indent="-285750">
              <a:buFont typeface="Calibri" panose="020F0502020204030204" pitchFamily="34" charset="0"/>
              <a:buChar char="‒"/>
            </a:pPr>
            <a:r>
              <a:rPr lang="es-ES" sz="2400" dirty="0"/>
              <a:t>Tener una rutina de relajación</a:t>
            </a:r>
          </a:p>
          <a:p>
            <a:pPr marL="285750" indent="-285750">
              <a:buFont typeface="Calibri" panose="020F0502020204030204" pitchFamily="34" charset="0"/>
              <a:buChar char="‒"/>
            </a:pPr>
            <a:r>
              <a:rPr lang="es-ES" sz="2400" dirty="0"/>
              <a:t>Dormitorio completamente oscuro</a:t>
            </a:r>
            <a:endParaRPr lang="es-ES" sz="2000" dirty="0"/>
          </a:p>
        </p:txBody>
      </p:sp>
      <p:pic>
        <p:nvPicPr>
          <p:cNvPr id="4" name="narration_03_30">
            <a:hlinkClick r:id="" action="ppaction://media"/>
            <a:extLst>
              <a:ext uri="{FF2B5EF4-FFF2-40B4-BE49-F238E27FC236}">
                <a16:creationId xmlns:a16="http://schemas.microsoft.com/office/drawing/2014/main" id="{FFE06554-38E8-AA2C-8F23-2230C2E57C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10182637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1"/>
          <p:cNvSpPr>
            <a:spLocks noGrp="1"/>
          </p:cNvSpPr>
          <p:nvPr>
            <p:ph type="title"/>
          </p:nvPr>
        </p:nvSpPr>
        <p:spPr/>
        <p:txBody>
          <a:bodyPr>
            <a:normAutofit/>
          </a:bodyPr>
          <a:lstStyle/>
          <a:p>
            <a:pPr>
              <a:lnSpc>
                <a:spcPts val="4575"/>
              </a:lnSpc>
            </a:pPr>
            <a:r>
              <a:rPr lang="es-MX" sz="4900" dirty="0"/>
              <a:t>Otras Enfermedades del Sueño </a:t>
            </a:r>
            <a:endParaRPr lang="es-MX" dirty="0"/>
          </a:p>
        </p:txBody>
      </p:sp>
      <p:sp>
        <p:nvSpPr>
          <p:cNvPr id="176130" name="Content Placeholder 2"/>
          <p:cNvSpPr>
            <a:spLocks noGrp="1"/>
          </p:cNvSpPr>
          <p:nvPr>
            <p:ph idx="1"/>
          </p:nvPr>
        </p:nvSpPr>
        <p:spPr>
          <a:xfrm>
            <a:off x="457200" y="1524000"/>
            <a:ext cx="8686800" cy="4525963"/>
          </a:xfrm>
        </p:spPr>
        <p:txBody>
          <a:bodyPr>
            <a:normAutofit fontScale="92500" lnSpcReduction="10000"/>
          </a:bodyPr>
          <a:lstStyle/>
          <a:p>
            <a:pPr>
              <a:spcBef>
                <a:spcPts val="300"/>
              </a:spcBef>
            </a:pPr>
            <a:r>
              <a:rPr lang="es-MX" sz="2800" dirty="0"/>
              <a:t>Síndrome de piernas inquietas (SPI)</a:t>
            </a:r>
          </a:p>
          <a:p>
            <a:pPr lvl="1">
              <a:spcBef>
                <a:spcPts val="300"/>
              </a:spcBef>
            </a:pPr>
            <a:r>
              <a:rPr lang="es-MX" sz="2400" dirty="0"/>
              <a:t>Afecta ~5% de los adultos</a:t>
            </a:r>
          </a:p>
          <a:p>
            <a:pPr lvl="1">
              <a:spcBef>
                <a:spcPts val="300"/>
              </a:spcBef>
            </a:pPr>
            <a:r>
              <a:rPr lang="es-MX" sz="2400" dirty="0"/>
              <a:t>Por lo general, no es grave</a:t>
            </a:r>
          </a:p>
          <a:p>
            <a:pPr lvl="1">
              <a:spcBef>
                <a:spcPts val="300"/>
              </a:spcBef>
            </a:pPr>
            <a:r>
              <a:rPr lang="es-MX" sz="2400" dirty="0"/>
              <a:t>El hormigueo u otras molestias en las piernas provocan un movimiento excesivo</a:t>
            </a:r>
          </a:p>
          <a:p>
            <a:pPr lvl="1">
              <a:spcBef>
                <a:spcPts val="300"/>
              </a:spcBef>
            </a:pPr>
            <a:r>
              <a:rPr lang="es-MX" sz="2400" dirty="0"/>
              <a:t>No se puede relajar para dormir</a:t>
            </a:r>
          </a:p>
          <a:p>
            <a:pPr>
              <a:spcBef>
                <a:spcPts val="300"/>
              </a:spcBef>
            </a:pPr>
            <a:r>
              <a:rPr lang="es-MX" sz="2800" dirty="0"/>
              <a:t>Narcolepsia</a:t>
            </a:r>
          </a:p>
          <a:p>
            <a:pPr lvl="1">
              <a:spcBef>
                <a:spcPts val="300"/>
              </a:spcBef>
            </a:pPr>
            <a:r>
              <a:rPr lang="es-MX" sz="2400" dirty="0"/>
              <a:t>“Ataque de entumecimiento”</a:t>
            </a:r>
          </a:p>
          <a:p>
            <a:pPr lvl="1">
              <a:spcBef>
                <a:spcPts val="300"/>
              </a:spcBef>
            </a:pPr>
            <a:r>
              <a:rPr lang="es-MX" sz="2400" dirty="0"/>
              <a:t>Quedarse dormido de repente</a:t>
            </a:r>
          </a:p>
          <a:p>
            <a:pPr lvl="1">
              <a:spcBef>
                <a:spcPts val="300"/>
              </a:spcBef>
            </a:pPr>
            <a:r>
              <a:rPr lang="es-MX" sz="2400" dirty="0"/>
              <a:t>Dura de unos segundos a 30 minutos</a:t>
            </a:r>
          </a:p>
          <a:p>
            <a:pPr lvl="1">
              <a:spcBef>
                <a:spcPts val="300"/>
              </a:spcBef>
            </a:pPr>
            <a:r>
              <a:rPr lang="es-MX" sz="2400" dirty="0"/>
              <a:t>Extremadamente peligroso, pero raro</a:t>
            </a:r>
          </a:p>
          <a:p>
            <a:pPr>
              <a:spcBef>
                <a:spcPts val="300"/>
              </a:spcBef>
            </a:pPr>
            <a:r>
              <a:rPr lang="es-MX" sz="2800" dirty="0"/>
              <a:t>Otros (p. ej., sonambulismo, ritmos circadianos anormales)</a:t>
            </a:r>
            <a:endParaRPr lang="es-MX" sz="2400" dirty="0"/>
          </a:p>
        </p:txBody>
      </p:sp>
      <p:pic>
        <p:nvPicPr>
          <p:cNvPr id="3" name="narration_03_31">
            <a:hlinkClick r:id="" action="ppaction://media"/>
            <a:extLst>
              <a:ext uri="{FF2B5EF4-FFF2-40B4-BE49-F238E27FC236}">
                <a16:creationId xmlns:a16="http://schemas.microsoft.com/office/drawing/2014/main" id="{911342A1-EAA7-019E-EB4F-1DE5C63731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8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Acrónimos</a:t>
            </a:r>
          </a:p>
        </p:txBody>
      </p:sp>
      <p:sp>
        <p:nvSpPr>
          <p:cNvPr id="6" name="Content Placeholder 5"/>
          <p:cNvSpPr>
            <a:spLocks noGrp="1"/>
          </p:cNvSpPr>
          <p:nvPr>
            <p:ph idx="1"/>
          </p:nvPr>
        </p:nvSpPr>
        <p:spPr/>
        <p:txBody>
          <a:bodyPr>
            <a:normAutofit/>
          </a:bodyPr>
          <a:lstStyle/>
          <a:p>
            <a:pPr>
              <a:buNone/>
            </a:pPr>
            <a:r>
              <a:rPr lang="en-US" b="1" dirty="0"/>
              <a:t>PAF</a:t>
            </a:r>
            <a:r>
              <a:rPr lang="en-US" dirty="0"/>
              <a:t> = </a:t>
            </a:r>
            <a:r>
              <a:rPr lang="es-MX" dirty="0"/>
              <a:t>Programa de Administración de la Fatiga</a:t>
            </a:r>
          </a:p>
          <a:p>
            <a:pPr>
              <a:buNone/>
            </a:pPr>
            <a:r>
              <a:rPr lang="es-MX" b="1" dirty="0"/>
              <a:t>PAFAN</a:t>
            </a:r>
            <a:r>
              <a:rPr lang="es-MX" dirty="0"/>
              <a:t> = PAF de América del Norte</a:t>
            </a:r>
          </a:p>
          <a:p>
            <a:pPr>
              <a:buNone/>
            </a:pPr>
            <a:r>
              <a:rPr lang="es-MX" b="1" dirty="0"/>
              <a:t>VDA </a:t>
            </a:r>
            <a:r>
              <a:rPr lang="es-MX" dirty="0"/>
              <a:t>= Vehículo de Autotransporte</a:t>
            </a:r>
          </a:p>
          <a:p>
            <a:pPr>
              <a:buNone/>
            </a:pPr>
            <a:r>
              <a:rPr lang="es-MX" b="1" dirty="0"/>
              <a:t>MOR</a:t>
            </a:r>
            <a:r>
              <a:rPr lang="es-MX" dirty="0"/>
              <a:t> = Movimiento Oculares Rápidos</a:t>
            </a:r>
          </a:p>
          <a:p>
            <a:pPr>
              <a:buNone/>
            </a:pPr>
            <a:r>
              <a:rPr lang="es-MX" b="1" dirty="0"/>
              <a:t>AOS </a:t>
            </a:r>
            <a:r>
              <a:rPr lang="es-MX" dirty="0"/>
              <a:t>= Apnea Obstructiva del Sueño</a:t>
            </a:r>
          </a:p>
          <a:p>
            <a:pPr>
              <a:buNone/>
            </a:pPr>
            <a:r>
              <a:rPr lang="es-MX" b="1" dirty="0"/>
              <a:t>IMC</a:t>
            </a:r>
            <a:r>
              <a:rPr lang="es-MX" dirty="0"/>
              <a:t> = Índice de Masa Corporal</a:t>
            </a:r>
          </a:p>
          <a:p>
            <a:pPr>
              <a:buNone/>
            </a:pPr>
            <a:r>
              <a:rPr lang="es-MX" b="1" dirty="0"/>
              <a:t>HDS</a:t>
            </a:r>
            <a:r>
              <a:rPr lang="es-MX" dirty="0"/>
              <a:t> = Horas de Servicio</a:t>
            </a:r>
          </a:p>
        </p:txBody>
      </p:sp>
      <p:pic>
        <p:nvPicPr>
          <p:cNvPr id="1031" name="Picture 7" title="Toy blocks with letters A, B, C"/>
          <p:cNvPicPr>
            <a:picLocks noChangeAspect="1" noChangeArrowheads="1"/>
          </p:cNvPicPr>
          <p:nvPr/>
        </p:nvPicPr>
        <p:blipFill>
          <a:blip r:embed="rId5" cstate="print"/>
          <a:srcRect/>
          <a:stretch>
            <a:fillRect/>
          </a:stretch>
        </p:blipFill>
        <p:spPr bwMode="auto">
          <a:xfrm>
            <a:off x="6781800" y="2514600"/>
            <a:ext cx="1889299" cy="2362200"/>
          </a:xfrm>
          <a:prstGeom prst="rect">
            <a:avLst/>
          </a:prstGeom>
          <a:noFill/>
        </p:spPr>
      </p:pic>
      <p:pic>
        <p:nvPicPr>
          <p:cNvPr id="2" name="narration_01_08">
            <a:hlinkClick r:id="" action="ppaction://media"/>
            <a:extLst>
              <a:ext uri="{FF2B5EF4-FFF2-40B4-BE49-F238E27FC236}">
                <a16:creationId xmlns:a16="http://schemas.microsoft.com/office/drawing/2014/main" id="{36F2E08F-E394-473E-6F89-0510B79839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Síntomas Generales de las Enfermedades del Sueño</a:t>
            </a:r>
            <a:r>
              <a:rPr lang="en-US" dirty="0"/>
              <a:t> </a:t>
            </a:r>
          </a:p>
        </p:txBody>
      </p:sp>
      <p:sp>
        <p:nvSpPr>
          <p:cNvPr id="3" name="Content Placeholder 2"/>
          <p:cNvSpPr>
            <a:spLocks noGrp="1"/>
          </p:cNvSpPr>
          <p:nvPr>
            <p:ph idx="1"/>
          </p:nvPr>
        </p:nvSpPr>
        <p:spPr>
          <a:xfrm>
            <a:off x="228600" y="1600200"/>
            <a:ext cx="7391400" cy="4525963"/>
          </a:xfrm>
        </p:spPr>
        <p:txBody>
          <a:bodyPr>
            <a:noAutofit/>
          </a:bodyPr>
          <a:lstStyle/>
          <a:p>
            <a:r>
              <a:rPr lang="es-MX" sz="2800" dirty="0"/>
              <a:t>Diferentes enfermedades del sueño          tienen diferentes síntomas.</a:t>
            </a:r>
          </a:p>
          <a:p>
            <a:r>
              <a:rPr lang="es-MX" sz="2800" dirty="0"/>
              <a:t>Somnolencia diurna excesiva</a:t>
            </a:r>
          </a:p>
          <a:p>
            <a:r>
              <a:rPr lang="es-MX" sz="2800" dirty="0"/>
              <a:t>Extremos en la capacidad para dormir:</a:t>
            </a:r>
          </a:p>
          <a:p>
            <a:pPr lvl="1"/>
            <a:r>
              <a:rPr lang="es-MX" dirty="0"/>
              <a:t>Capaces de dormir casi inmediatamente, casi en cualquier lugar</a:t>
            </a:r>
          </a:p>
          <a:p>
            <a:pPr lvl="1"/>
            <a:r>
              <a:rPr lang="es-MX" dirty="0"/>
              <a:t>Incapaces de dormir durante mucho tiempo, incluso en condiciones ideales</a:t>
            </a:r>
          </a:p>
          <a:p>
            <a:r>
              <a:rPr lang="es-MX" sz="2800" dirty="0"/>
              <a:t>Ronquidos fuertes e irregulares, especialmente con jadeos</a:t>
            </a:r>
          </a:p>
        </p:txBody>
      </p:sp>
      <p:pic>
        <p:nvPicPr>
          <p:cNvPr id="33794" name="Picture 2" title="Man snoring in bed, wife cannot slee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0733" y="1625600"/>
            <a:ext cx="2769647" cy="1837742"/>
          </a:xfrm>
          <a:prstGeom prst="rect">
            <a:avLst/>
          </a:prstGeom>
          <a:noFill/>
          <a:extLst>
            <a:ext uri="{909E8E84-426E-40DD-AFC4-6F175D3DCCD1}">
              <a14:hiddenFill xmlns:a14="http://schemas.microsoft.com/office/drawing/2010/main">
                <a:solidFill>
                  <a:srgbClr val="FFFFFF"/>
                </a:solidFill>
              </a14:hiddenFill>
            </a:ext>
          </a:extLst>
        </p:spPr>
      </p:pic>
      <p:pic>
        <p:nvPicPr>
          <p:cNvPr id="4" name="narration_03_32">
            <a:hlinkClick r:id="" action="ppaction://media"/>
            <a:extLst>
              <a:ext uri="{FF2B5EF4-FFF2-40B4-BE49-F238E27FC236}">
                <a16:creationId xmlns:a16="http://schemas.microsoft.com/office/drawing/2014/main" id="{420C740F-2F58-3C5D-7C23-2591F329FD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extLst>
      <p:ext uri="{BB962C8B-B14F-4D97-AF65-F5344CB8AC3E}">
        <p14:creationId xmlns:p14="http://schemas.microsoft.com/office/powerpoint/2010/main" val="3851471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7" name="Picture 2"/>
          <p:cNvPicPr>
            <a:picLocks noChangeAspect="1" noChangeArrowheads="1"/>
          </p:cNvPicPr>
          <p:nvPr/>
        </p:nvPicPr>
        <p:blipFill>
          <a:blip r:embed="rId5" cstate="print"/>
          <a:srcRect/>
          <a:stretch>
            <a:fillRect/>
          </a:stretch>
        </p:blipFill>
        <p:spPr bwMode="auto">
          <a:xfrm>
            <a:off x="7645082" y="3429000"/>
            <a:ext cx="1468438" cy="2209800"/>
          </a:xfrm>
          <a:prstGeom prst="rect">
            <a:avLst/>
          </a:prstGeom>
          <a:noFill/>
          <a:ln w="9525">
            <a:noFill/>
            <a:miter lim="800000"/>
            <a:headEnd/>
            <a:tailEnd/>
          </a:ln>
        </p:spPr>
      </p:pic>
      <p:sp>
        <p:nvSpPr>
          <p:cNvPr id="180225" name="Title 1"/>
          <p:cNvSpPr>
            <a:spLocks noGrp="1"/>
          </p:cNvSpPr>
          <p:nvPr>
            <p:ph type="title"/>
          </p:nvPr>
        </p:nvSpPr>
        <p:spPr/>
        <p:txBody>
          <a:bodyPr/>
          <a:lstStyle/>
          <a:p>
            <a:pPr>
              <a:lnSpc>
                <a:spcPts val="4575"/>
              </a:lnSpc>
            </a:pPr>
            <a:r>
              <a:rPr lang="es-ES" sz="4000" dirty="0"/>
              <a:t>¿Es Ud. muy Susceptible a la Fatiga</a:t>
            </a:r>
            <a:r>
              <a:rPr lang="en-US" sz="4000" dirty="0"/>
              <a:t>? </a:t>
            </a:r>
          </a:p>
        </p:txBody>
      </p:sp>
      <p:sp>
        <p:nvSpPr>
          <p:cNvPr id="180226" name="Content Placeholder 2"/>
          <p:cNvSpPr>
            <a:spLocks noGrp="1"/>
          </p:cNvSpPr>
          <p:nvPr>
            <p:ph idx="1"/>
          </p:nvPr>
        </p:nvSpPr>
        <p:spPr>
          <a:xfrm>
            <a:off x="304800" y="1447800"/>
            <a:ext cx="8077200" cy="4525963"/>
          </a:xfrm>
        </p:spPr>
        <p:txBody>
          <a:bodyPr>
            <a:normAutofit fontScale="92500" lnSpcReduction="10000"/>
          </a:bodyPr>
          <a:lstStyle/>
          <a:p>
            <a:pPr>
              <a:spcBef>
                <a:spcPts val="300"/>
              </a:spcBef>
            </a:pPr>
            <a:r>
              <a:rPr lang="es-MX" sz="2400" b="1" dirty="0"/>
              <a:t>¡La mayoría de las personas altamente susceptibles no lo saben!</a:t>
            </a:r>
          </a:p>
          <a:p>
            <a:pPr>
              <a:spcBef>
                <a:spcPts val="300"/>
              </a:spcBef>
            </a:pPr>
            <a:r>
              <a:rPr lang="es-MX" sz="2400" dirty="0"/>
              <a:t>Razones:</a:t>
            </a:r>
          </a:p>
          <a:p>
            <a:pPr lvl="1">
              <a:spcBef>
                <a:spcPts val="300"/>
              </a:spcBef>
            </a:pPr>
            <a:r>
              <a:rPr lang="es-MX" sz="2400" dirty="0"/>
              <a:t>Sesgo en la autoevaluación</a:t>
            </a:r>
          </a:p>
          <a:p>
            <a:pPr lvl="1">
              <a:spcBef>
                <a:spcPts val="300"/>
              </a:spcBef>
            </a:pPr>
            <a:r>
              <a:rPr lang="es-MX" sz="2400" dirty="0"/>
              <a:t>La mayor parte de la conducción es en solitario</a:t>
            </a:r>
          </a:p>
          <a:p>
            <a:pPr lvl="1">
              <a:spcBef>
                <a:spcPts val="300"/>
              </a:spcBef>
            </a:pPr>
            <a:r>
              <a:rPr lang="es-MX" sz="2400" dirty="0"/>
              <a:t>Autoevaluaciones subjetivas del estado de alerta son pobres</a:t>
            </a:r>
          </a:p>
          <a:p>
            <a:pPr lvl="1">
              <a:spcBef>
                <a:spcPts val="300"/>
              </a:spcBef>
            </a:pPr>
            <a:r>
              <a:rPr lang="es-MX" sz="2400" dirty="0"/>
              <a:t>La mayoría de las enfermedades del sueño no se diagnostican</a:t>
            </a:r>
          </a:p>
          <a:p>
            <a:pPr>
              <a:spcBef>
                <a:spcPts val="300"/>
              </a:spcBef>
            </a:pPr>
            <a:r>
              <a:rPr lang="es-MX" sz="2400" dirty="0"/>
              <a:t>Solución (sea honesto consigo mismo):</a:t>
            </a:r>
          </a:p>
          <a:p>
            <a:pPr lvl="1">
              <a:spcBef>
                <a:spcPts val="300"/>
              </a:spcBef>
            </a:pPr>
            <a:r>
              <a:rPr lang="es-MX" sz="2400" dirty="0"/>
              <a:t>Ponga atención a:</a:t>
            </a:r>
          </a:p>
          <a:p>
            <a:pPr lvl="2">
              <a:spcBef>
                <a:spcPts val="300"/>
              </a:spcBef>
            </a:pPr>
            <a:r>
              <a:rPr lang="es-MX" dirty="0"/>
              <a:t>Señales de fatiga crónica</a:t>
            </a:r>
          </a:p>
          <a:p>
            <a:pPr lvl="2">
              <a:spcBef>
                <a:spcPts val="300"/>
              </a:spcBef>
            </a:pPr>
            <a:r>
              <a:rPr lang="es-MX" dirty="0"/>
              <a:t>Señales objetivas de fatiga mientras conduce</a:t>
            </a:r>
          </a:p>
          <a:p>
            <a:pPr lvl="2">
              <a:spcBef>
                <a:spcPts val="300"/>
              </a:spcBef>
            </a:pPr>
            <a:r>
              <a:rPr lang="es-MX" dirty="0"/>
              <a:t>Síntomas de AOS y factores de riesgo</a:t>
            </a:r>
          </a:p>
          <a:p>
            <a:pPr lvl="1">
              <a:spcBef>
                <a:spcPts val="300"/>
              </a:spcBef>
            </a:pPr>
            <a:r>
              <a:rPr lang="es-MX" sz="2400" dirty="0"/>
              <a:t>¡Considere  cualquier incidente de dormirse en el volante     una </a:t>
            </a:r>
            <a:r>
              <a:rPr lang="es-MX" sz="2400" b="1" dirty="0"/>
              <a:t>bandera roja</a:t>
            </a:r>
            <a:r>
              <a:rPr lang="es-MX" sz="2400" dirty="0"/>
              <a:t>!</a:t>
            </a:r>
          </a:p>
        </p:txBody>
      </p:sp>
      <p:pic>
        <p:nvPicPr>
          <p:cNvPr id="2" name="narration_03_33">
            <a:hlinkClick r:id="" action="ppaction://media"/>
            <a:extLst>
              <a:ext uri="{FF2B5EF4-FFF2-40B4-BE49-F238E27FC236}">
                <a16:creationId xmlns:a16="http://schemas.microsoft.com/office/drawing/2014/main" id="{CCD3EB01-D664-9C7E-4D06-F2990157DB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6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itle 4"/>
          <p:cNvSpPr>
            <a:spLocks noGrp="1"/>
          </p:cNvSpPr>
          <p:nvPr>
            <p:ph type="title"/>
          </p:nvPr>
        </p:nvSpPr>
        <p:spPr/>
        <p:txBody>
          <a:bodyPr/>
          <a:lstStyle/>
          <a:p>
            <a:pPr>
              <a:lnSpc>
                <a:spcPts val="4575"/>
              </a:lnSpc>
            </a:pPr>
            <a:r>
              <a:rPr lang="es-MX" dirty="0">
                <a:latin typeface="Arial" pitchFamily="34" charset="0"/>
                <a:cs typeface="Arial" pitchFamily="34" charset="0"/>
              </a:rPr>
              <a:t>Cuestionario Lección 2</a:t>
            </a:r>
            <a:endParaRPr lang="es-MX" dirty="0"/>
          </a:p>
        </p:txBody>
      </p:sp>
      <p:sp>
        <p:nvSpPr>
          <p:cNvPr id="3" name="Content Placeholder 2"/>
          <p:cNvSpPr>
            <a:spLocks noGrp="1"/>
          </p:cNvSpPr>
          <p:nvPr>
            <p:ph idx="1"/>
          </p:nvPr>
        </p:nvSpPr>
        <p:spPr/>
        <p:txBody>
          <a:bodyPr rtlCol="0">
            <a:normAutofit/>
          </a:bodyPr>
          <a:lstStyle/>
          <a:p>
            <a:pPr marL="514350" indent="-514350" fontAlgn="auto">
              <a:spcAft>
                <a:spcPts val="0"/>
              </a:spcAft>
              <a:buNone/>
              <a:defRPr/>
            </a:pPr>
            <a:r>
              <a:rPr lang="es-MX" dirty="0"/>
              <a:t>1) ¿Cuál es verdad sobre el sueño en Movimiento Ocular Rápido (MOR)?</a:t>
            </a:r>
          </a:p>
          <a:p>
            <a:pPr marL="914400" lvl="1" indent="-514350" fontAlgn="auto">
              <a:spcAft>
                <a:spcPts val="0"/>
              </a:spcAft>
              <a:buFont typeface="+mj-lt"/>
              <a:buAutoNum type="alphaLcParenR"/>
              <a:defRPr/>
            </a:pPr>
            <a:r>
              <a:rPr lang="es-MX" dirty="0"/>
              <a:t>Ocupa la mayor parte del tiempo del sueño</a:t>
            </a:r>
          </a:p>
          <a:p>
            <a:pPr marL="914400" lvl="1" indent="-514350" fontAlgn="auto">
              <a:spcAft>
                <a:spcPts val="0"/>
              </a:spcAft>
              <a:buFont typeface="+mj-lt"/>
              <a:buAutoNum type="alphaLcParenR"/>
              <a:defRPr/>
            </a:pPr>
            <a:r>
              <a:rPr lang="es-MX" dirty="0"/>
              <a:t>Incluye cuatro etapas repetitivas que van desde leve hasta el sueño profundo</a:t>
            </a:r>
          </a:p>
          <a:p>
            <a:pPr marL="914400" lvl="1" indent="-514350" fontAlgn="auto">
              <a:spcAft>
                <a:spcPts val="0"/>
              </a:spcAft>
              <a:buFont typeface="+mj-lt"/>
              <a:buAutoNum type="alphaLcParenR"/>
              <a:defRPr/>
            </a:pPr>
            <a:r>
              <a:rPr lang="es-MX" dirty="0"/>
              <a:t>El cerebro está activo</a:t>
            </a:r>
          </a:p>
          <a:p>
            <a:pPr marL="914400" lvl="1" indent="-514350" fontAlgn="auto">
              <a:spcAft>
                <a:spcPts val="0"/>
              </a:spcAft>
              <a:buFont typeface="+mj-lt"/>
              <a:buAutoNum type="alphaLcParenR"/>
              <a:defRPr/>
            </a:pPr>
            <a:r>
              <a:rPr lang="es-MX" dirty="0"/>
              <a:t>Movimientos y vueltas frecuentes en la cama</a:t>
            </a:r>
          </a:p>
          <a:p>
            <a:pPr fontAlgn="auto">
              <a:spcAft>
                <a:spcPts val="0"/>
              </a:spcAft>
              <a:buFont typeface="Arial" pitchFamily="34" charset="0"/>
              <a:buChar char="•"/>
              <a:defRPr/>
            </a:pPr>
            <a:endParaRPr lang="es-MX" dirty="0"/>
          </a:p>
        </p:txBody>
      </p:sp>
    </p:spTree>
  </p:cSld>
  <p:clrMapOvr>
    <a:masterClrMapping/>
  </p:clrMapOvr>
  <p:transition spd="slow">
    <p:wip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Title 4"/>
          <p:cNvSpPr>
            <a:spLocks noGrp="1"/>
          </p:cNvSpPr>
          <p:nvPr>
            <p:ph type="title"/>
          </p:nvPr>
        </p:nvSpPr>
        <p:spPr/>
        <p:txBody>
          <a:bodyPr/>
          <a:lstStyle/>
          <a:p>
            <a:pPr>
              <a:lnSpc>
                <a:spcPts val="4575"/>
              </a:lnSpc>
            </a:pPr>
            <a:r>
              <a:rPr lang="es-MX" dirty="0">
                <a:latin typeface="Arial" pitchFamily="34" charset="0"/>
                <a:cs typeface="Arial" pitchFamily="34" charset="0"/>
              </a:rPr>
              <a:t>Cuestionario Lección 2</a:t>
            </a:r>
            <a:endParaRPr lang="es-MX" dirty="0"/>
          </a:p>
        </p:txBody>
      </p:sp>
      <p:sp>
        <p:nvSpPr>
          <p:cNvPr id="3" name="Content Placeholder 2"/>
          <p:cNvSpPr>
            <a:spLocks noGrp="1"/>
          </p:cNvSpPr>
          <p:nvPr>
            <p:ph idx="1"/>
          </p:nvPr>
        </p:nvSpPr>
        <p:spPr/>
        <p:txBody>
          <a:bodyPr rtlCol="0">
            <a:normAutofit/>
          </a:bodyPr>
          <a:lstStyle/>
          <a:p>
            <a:pPr marL="514350" indent="-514350" fontAlgn="auto">
              <a:spcAft>
                <a:spcPts val="0"/>
              </a:spcAft>
              <a:buNone/>
              <a:defRPr/>
            </a:pPr>
            <a:r>
              <a:rPr lang="es-MX" dirty="0"/>
              <a:t>2) Joe necesita dormir alrededor de 7 horas diariamente, pero por varias noches sólo durmió 6.  Diríamos que Joe tiene:</a:t>
            </a:r>
          </a:p>
          <a:p>
            <a:pPr marL="914400" lvl="1" indent="-514350" fontAlgn="auto">
              <a:spcAft>
                <a:spcPts val="0"/>
              </a:spcAft>
              <a:buFont typeface="+mj-lt"/>
              <a:buAutoNum type="alphaLcParenR"/>
              <a:defRPr/>
            </a:pPr>
            <a:r>
              <a:rPr lang="es-MX" dirty="0"/>
              <a:t>Un ritmo circadiano alterado</a:t>
            </a:r>
          </a:p>
          <a:p>
            <a:pPr marL="914400" lvl="1" indent="-514350" fontAlgn="auto">
              <a:spcAft>
                <a:spcPts val="0"/>
              </a:spcAft>
              <a:buFont typeface="+mj-lt"/>
              <a:buAutoNum type="alphaLcParenR"/>
              <a:defRPr/>
            </a:pPr>
            <a:r>
              <a:rPr lang="es-MX" dirty="0"/>
              <a:t>Una deuda de sueño</a:t>
            </a:r>
          </a:p>
          <a:p>
            <a:pPr marL="914400" lvl="1" indent="-514350" fontAlgn="auto">
              <a:spcAft>
                <a:spcPts val="0"/>
              </a:spcAft>
              <a:buFont typeface="+mj-lt"/>
              <a:buAutoNum type="alphaLcParenR"/>
              <a:defRPr/>
            </a:pPr>
            <a:r>
              <a:rPr lang="es-MX" dirty="0"/>
              <a:t>Una enfermedad del sueño</a:t>
            </a:r>
          </a:p>
          <a:p>
            <a:pPr marL="914400" lvl="1" indent="-514350" fontAlgn="auto">
              <a:spcAft>
                <a:spcPts val="0"/>
              </a:spcAft>
              <a:buFont typeface="+mj-lt"/>
              <a:buAutoNum type="alphaLcParenR"/>
              <a:defRPr/>
            </a:pPr>
            <a:r>
              <a:rPr lang="es-MX" dirty="0"/>
              <a:t>Inercia del sueño</a:t>
            </a:r>
          </a:p>
          <a:p>
            <a:pPr fontAlgn="auto">
              <a:spcAft>
                <a:spcPts val="0"/>
              </a:spcAft>
              <a:buFont typeface="Arial" pitchFamily="34" charset="0"/>
              <a:buChar char="•"/>
              <a:defRPr/>
            </a:pPr>
            <a:endParaRPr lang="es-MX" dirty="0"/>
          </a:p>
        </p:txBody>
      </p:sp>
    </p:spTree>
  </p:cSld>
  <p:clrMapOvr>
    <a:masterClrMapping/>
  </p:clrMapOvr>
  <p:transition spd="slow">
    <p:wip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4"/>
          <p:cNvSpPr>
            <a:spLocks noGrp="1"/>
          </p:cNvSpPr>
          <p:nvPr>
            <p:ph type="title"/>
          </p:nvPr>
        </p:nvSpPr>
        <p:spPr/>
        <p:txBody>
          <a:bodyPr/>
          <a:lstStyle/>
          <a:p>
            <a:pPr>
              <a:lnSpc>
                <a:spcPts val="4575"/>
              </a:lnSpc>
            </a:pPr>
            <a:r>
              <a:rPr lang="en-US" dirty="0">
                <a:latin typeface="Arial" pitchFamily="34" charset="0"/>
                <a:cs typeface="Arial" pitchFamily="34" charset="0"/>
              </a:rPr>
              <a:t>Cuestionario Lección 2</a:t>
            </a:r>
            <a:endParaRPr lang="en-US" dirty="0"/>
          </a:p>
        </p:txBody>
      </p:sp>
      <p:sp>
        <p:nvSpPr>
          <p:cNvPr id="3" name="Content Placeholder 2"/>
          <p:cNvSpPr>
            <a:spLocks noGrp="1"/>
          </p:cNvSpPr>
          <p:nvPr>
            <p:ph idx="1"/>
          </p:nvPr>
        </p:nvSpPr>
        <p:spPr/>
        <p:txBody>
          <a:bodyPr rtlCol="0">
            <a:normAutofit/>
          </a:bodyPr>
          <a:lstStyle/>
          <a:p>
            <a:pPr marL="514350" indent="-514350" fontAlgn="auto">
              <a:spcAft>
                <a:spcPts val="0"/>
              </a:spcAft>
              <a:buNone/>
              <a:defRPr/>
            </a:pPr>
            <a:r>
              <a:rPr lang="es-MX" dirty="0"/>
              <a:t>3) ¿Qué enunciado es verdadero acerca de los ritmos circadianos?</a:t>
            </a:r>
          </a:p>
          <a:p>
            <a:pPr marL="914400" lvl="1" indent="-514350" fontAlgn="auto">
              <a:spcAft>
                <a:spcPts val="0"/>
              </a:spcAft>
              <a:buFont typeface="+mj-lt"/>
              <a:buAutoNum type="alphaLcParenR"/>
              <a:defRPr/>
            </a:pPr>
            <a:r>
              <a:rPr lang="es-MX" dirty="0"/>
              <a:t>Controlados por el cerebro</a:t>
            </a:r>
          </a:p>
          <a:p>
            <a:pPr marL="914400" lvl="1" indent="-514350" fontAlgn="auto">
              <a:spcAft>
                <a:spcPts val="0"/>
              </a:spcAft>
              <a:buFont typeface="+mj-lt"/>
              <a:buAutoNum type="alphaLcParenR"/>
              <a:defRPr/>
            </a:pPr>
            <a:r>
              <a:rPr lang="es-MX" dirty="0"/>
              <a:t>Pueden cambiarse por completo en un día o dos</a:t>
            </a:r>
          </a:p>
          <a:p>
            <a:pPr marL="914400" lvl="1" indent="-514350" fontAlgn="auto">
              <a:spcAft>
                <a:spcPts val="0"/>
              </a:spcAft>
              <a:buFont typeface="+mj-lt"/>
              <a:buAutoNum type="alphaLcParenR"/>
              <a:defRPr/>
            </a:pPr>
            <a:r>
              <a:rPr lang="es-MX" dirty="0"/>
              <a:t>No les afectan la luz y la oscuridad</a:t>
            </a:r>
          </a:p>
          <a:p>
            <a:pPr marL="914400" lvl="1" indent="-514350" fontAlgn="auto">
              <a:spcAft>
                <a:spcPts val="0"/>
              </a:spcAft>
              <a:buFont typeface="+mj-lt"/>
              <a:buAutoNum type="alphaLcParenR"/>
              <a:defRPr/>
            </a:pPr>
            <a:r>
              <a:rPr lang="es-MX" dirty="0"/>
              <a:t>Muchas personas se desempeñan mejor durante las horas de la noche que durante el día </a:t>
            </a:r>
          </a:p>
          <a:p>
            <a:pPr fontAlgn="auto">
              <a:spcAft>
                <a:spcPts val="0"/>
              </a:spcAft>
              <a:buFont typeface="Arial" pitchFamily="34" charset="0"/>
              <a:buChar char="•"/>
              <a:defRPr/>
            </a:pPr>
            <a:endParaRPr lang="es-MX" dirty="0"/>
          </a:p>
        </p:txBody>
      </p:sp>
    </p:spTree>
  </p:cSld>
  <p:clrMapOvr>
    <a:masterClrMapping/>
  </p:clrMapOvr>
  <p:transition spd="slow">
    <p:wip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itle 4"/>
          <p:cNvSpPr>
            <a:spLocks noGrp="1"/>
          </p:cNvSpPr>
          <p:nvPr>
            <p:ph type="title"/>
          </p:nvPr>
        </p:nvSpPr>
        <p:spPr/>
        <p:txBody>
          <a:bodyPr/>
          <a:lstStyle/>
          <a:p>
            <a:pPr>
              <a:lnSpc>
                <a:spcPts val="4575"/>
              </a:lnSpc>
            </a:pPr>
            <a:r>
              <a:rPr lang="es-MX" dirty="0">
                <a:latin typeface="Arial" pitchFamily="34" charset="0"/>
                <a:cs typeface="Arial" pitchFamily="34" charset="0"/>
              </a:rPr>
              <a:t>Cuestionario Lección 2</a:t>
            </a:r>
            <a:endParaRPr lang="es-MX" dirty="0"/>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4"/>
              <a:defRPr/>
            </a:pPr>
            <a:r>
              <a:rPr lang="es-MX" dirty="0"/>
              <a:t>¿Cuál de los siguientes está más asociado con la disminución de oxígeno al cerebro?</a:t>
            </a:r>
          </a:p>
          <a:p>
            <a:pPr marL="914400" lvl="1" indent="-514350" fontAlgn="auto">
              <a:spcAft>
                <a:spcPts val="0"/>
              </a:spcAft>
              <a:buFont typeface="+mj-lt"/>
              <a:buAutoNum type="alphaLcParenR"/>
              <a:defRPr/>
            </a:pPr>
            <a:r>
              <a:rPr lang="es-MX" dirty="0"/>
              <a:t>Apnea obstructiva del sueño (AOS)</a:t>
            </a:r>
          </a:p>
          <a:p>
            <a:pPr marL="914400" lvl="1" indent="-514350" fontAlgn="auto">
              <a:spcAft>
                <a:spcPts val="0"/>
              </a:spcAft>
              <a:buFont typeface="+mj-lt"/>
              <a:buAutoNum type="alphaLcParenR"/>
              <a:defRPr/>
            </a:pPr>
            <a:r>
              <a:rPr lang="es-MX" dirty="0"/>
              <a:t>Insomnio</a:t>
            </a:r>
          </a:p>
          <a:p>
            <a:pPr marL="914400" lvl="1" indent="-514350" fontAlgn="auto">
              <a:spcAft>
                <a:spcPts val="0"/>
              </a:spcAft>
              <a:buFont typeface="+mj-lt"/>
              <a:buAutoNum type="alphaLcParenR"/>
              <a:defRPr/>
            </a:pPr>
            <a:r>
              <a:rPr lang="es-MX" dirty="0"/>
              <a:t>Narcolepsia</a:t>
            </a:r>
          </a:p>
          <a:p>
            <a:pPr marL="914400" lvl="1" indent="-514350" fontAlgn="auto">
              <a:spcAft>
                <a:spcPts val="0"/>
              </a:spcAft>
              <a:buFont typeface="+mj-lt"/>
              <a:buAutoNum type="alphaLcParenR"/>
              <a:defRPr/>
            </a:pPr>
            <a:r>
              <a:rPr lang="es-MX" dirty="0"/>
              <a:t>Síndrome de piernas inquietas</a:t>
            </a:r>
          </a:p>
          <a:p>
            <a:pPr fontAlgn="auto">
              <a:spcAft>
                <a:spcPts val="0"/>
              </a:spcAft>
              <a:buFont typeface="Arial" pitchFamily="34" charset="0"/>
              <a:buChar char="•"/>
              <a:defRPr/>
            </a:pPr>
            <a:endParaRPr lang="es-MX" dirty="0"/>
          </a:p>
        </p:txBody>
      </p:sp>
    </p:spTree>
  </p:cSld>
  <p:clrMapOvr>
    <a:masterClrMapping/>
  </p:clrMapOvr>
  <p:transition spd="slow">
    <p:wip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4"/>
          <p:cNvSpPr>
            <a:spLocks noGrp="1"/>
          </p:cNvSpPr>
          <p:nvPr>
            <p:ph type="title"/>
          </p:nvPr>
        </p:nvSpPr>
        <p:spPr/>
        <p:txBody>
          <a:bodyPr/>
          <a:lstStyle/>
          <a:p>
            <a:pPr>
              <a:lnSpc>
                <a:spcPts val="4575"/>
              </a:lnSpc>
            </a:pPr>
            <a:r>
              <a:rPr lang="es-MX" dirty="0">
                <a:latin typeface="Arial" pitchFamily="34" charset="0"/>
                <a:cs typeface="Arial" pitchFamily="34" charset="0"/>
              </a:rPr>
              <a:t>Cuestionario Lección 2</a:t>
            </a:r>
            <a:endParaRPr lang="es-MX" dirty="0"/>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5"/>
              <a:defRPr/>
            </a:pPr>
            <a:r>
              <a:rPr lang="es-MX" dirty="0"/>
              <a:t>¿Cuál </a:t>
            </a:r>
            <a:r>
              <a:rPr lang="es-MX" b="1" dirty="0"/>
              <a:t>NO</a:t>
            </a:r>
            <a:r>
              <a:rPr lang="es-MX" dirty="0"/>
              <a:t> es un factor de riesgo o una señal de advertencia para la apnea obstructiva del sueño (AOS)?</a:t>
            </a:r>
          </a:p>
          <a:p>
            <a:pPr marL="914400" lvl="1" indent="-514350" fontAlgn="auto">
              <a:spcAft>
                <a:spcPts val="0"/>
              </a:spcAft>
              <a:buFont typeface="+mj-lt"/>
              <a:buAutoNum type="alphaLcParenR"/>
              <a:defRPr/>
            </a:pPr>
            <a:r>
              <a:rPr lang="es-MX" dirty="0"/>
              <a:t>Ser hombre mayor de 40 años</a:t>
            </a:r>
          </a:p>
          <a:p>
            <a:pPr marL="914400" lvl="1" indent="-514350" fontAlgn="auto">
              <a:spcAft>
                <a:spcPts val="0"/>
              </a:spcAft>
              <a:buFont typeface="+mj-lt"/>
              <a:buAutoNum type="alphaLcParenR"/>
              <a:defRPr/>
            </a:pPr>
            <a:r>
              <a:rPr lang="es-MX" dirty="0"/>
              <a:t>Obesidad</a:t>
            </a:r>
          </a:p>
          <a:p>
            <a:pPr marL="914400" lvl="1" indent="-514350" fontAlgn="auto">
              <a:spcAft>
                <a:spcPts val="0"/>
              </a:spcAft>
              <a:buFont typeface="+mj-lt"/>
              <a:buAutoNum type="alphaLcParenR"/>
              <a:defRPr/>
            </a:pPr>
            <a:r>
              <a:rPr lang="es-MX" dirty="0"/>
              <a:t>Ronquidos Fuertes </a:t>
            </a:r>
          </a:p>
          <a:p>
            <a:pPr marL="914400" lvl="1" indent="-514350" fontAlgn="auto">
              <a:spcAft>
                <a:spcPts val="0"/>
              </a:spcAft>
              <a:buFont typeface="+mj-lt"/>
              <a:buAutoNum type="alphaLcParenR"/>
              <a:defRPr/>
            </a:pPr>
            <a:r>
              <a:rPr lang="es-MX" dirty="0"/>
              <a:t>Tener un tamaño de cuello pequeño</a:t>
            </a:r>
          </a:p>
          <a:p>
            <a:pPr fontAlgn="auto">
              <a:spcAft>
                <a:spcPts val="0"/>
              </a:spcAft>
              <a:buFont typeface="Arial" pitchFamily="34" charset="0"/>
              <a:buChar char="•"/>
              <a:defRPr/>
            </a:pPr>
            <a:endParaRPr lang="es-MX" dirty="0"/>
          </a:p>
        </p:txBody>
      </p:sp>
    </p:spTree>
  </p:cSld>
  <p:clrMapOvr>
    <a:masterClrMapping/>
  </p:clrMapOvr>
  <p:transition spd="slow">
    <p:wip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itle 4"/>
          <p:cNvSpPr>
            <a:spLocks noGrp="1"/>
          </p:cNvSpPr>
          <p:nvPr>
            <p:ph type="ctrTitle"/>
          </p:nvPr>
        </p:nvSpPr>
        <p:spPr>
          <a:solidFill>
            <a:srgbClr val="C00000">
              <a:alpha val="59999"/>
            </a:srgbClr>
          </a:solidFill>
          <a:ln w="9525" cmpd="sng"/>
        </p:spPr>
        <p:txBody>
          <a:bodyPr/>
          <a:lstStyle/>
          <a:p>
            <a:r>
              <a:rPr lang="es-MX" dirty="0"/>
              <a:t>Lección 3: Salud, Bienestar,</a:t>
            </a:r>
            <a:br>
              <a:rPr lang="es-MX" dirty="0"/>
            </a:br>
            <a:r>
              <a:rPr lang="es-MX" dirty="0"/>
              <a:t>Drogas, y Medicamentos</a:t>
            </a:r>
          </a:p>
        </p:txBody>
      </p:sp>
      <p:sp>
        <p:nvSpPr>
          <p:cNvPr id="6" name="Slide Number Placeholder 5"/>
          <p:cNvSpPr>
            <a:spLocks noGrp="1"/>
          </p:cNvSpPr>
          <p:nvPr>
            <p:ph type="sldNum" sz="quarter" idx="11"/>
          </p:nvPr>
        </p:nvSpPr>
        <p:spPr/>
        <p:txBody>
          <a:bodyPr/>
          <a:lstStyle/>
          <a:p>
            <a:pPr>
              <a:defRPr/>
            </a:pPr>
            <a:fld id="{83DC5939-AAAF-4754-BF69-6BFA65624CA3}" type="slidenum">
              <a:rPr lang="en-US" smtClean="0"/>
              <a:pPr>
                <a:defRPr/>
              </a:pPr>
              <a:t>87</a:t>
            </a:fld>
            <a:endParaRPr lang="en-US" dirty="0"/>
          </a:p>
        </p:txBody>
      </p:sp>
      <p:pic>
        <p:nvPicPr>
          <p:cNvPr id="2" name="narration_04_01">
            <a:hlinkClick r:id="" action="ppaction://media"/>
            <a:extLst>
              <a:ext uri="{FF2B5EF4-FFF2-40B4-BE49-F238E27FC236}">
                <a16:creationId xmlns:a16="http://schemas.microsoft.com/office/drawing/2014/main" id="{4429780B-2129-D2FB-8720-DFBB546576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s-MX" sz="4900" dirty="0"/>
              <a:t>Salud y Bienestar</a:t>
            </a:r>
            <a:endParaRPr lang="es-MX" dirty="0"/>
          </a:p>
        </p:txBody>
      </p:sp>
      <p:sp>
        <p:nvSpPr>
          <p:cNvPr id="3" name="Content Placeholder 2"/>
          <p:cNvSpPr>
            <a:spLocks noGrp="1"/>
          </p:cNvSpPr>
          <p:nvPr>
            <p:ph idx="1"/>
          </p:nvPr>
        </p:nvSpPr>
        <p:spPr/>
        <p:txBody>
          <a:bodyPr rtlCol="0">
            <a:normAutofit fontScale="85000" lnSpcReduction="20000"/>
          </a:bodyPr>
          <a:lstStyle/>
          <a:p>
            <a:pPr fontAlgn="auto">
              <a:spcAft>
                <a:spcPts val="0"/>
              </a:spcAft>
              <a:buFont typeface="Arial" pitchFamily="34" charset="0"/>
              <a:buNone/>
              <a:defRPr/>
            </a:pPr>
            <a:r>
              <a:rPr lang="es-MX" u="sng" dirty="0"/>
              <a:t>Temas:</a:t>
            </a:r>
            <a:endParaRPr lang="es-MX" dirty="0"/>
          </a:p>
          <a:p>
            <a:pPr fontAlgn="auto">
              <a:spcAft>
                <a:spcPts val="0"/>
              </a:spcAft>
              <a:buFont typeface="Arial" pitchFamily="34" charset="0"/>
              <a:buChar char="•"/>
              <a:defRPr/>
            </a:pPr>
            <a:r>
              <a:rPr lang="es-MX" dirty="0"/>
              <a:t>Importancia</a:t>
            </a:r>
          </a:p>
          <a:p>
            <a:pPr fontAlgn="auto">
              <a:spcAft>
                <a:spcPts val="0"/>
              </a:spcAft>
              <a:buFont typeface="Arial" pitchFamily="34" charset="0"/>
              <a:buChar char="•"/>
              <a:defRPr/>
            </a:pPr>
            <a:r>
              <a:rPr lang="es-MX" dirty="0"/>
              <a:t>Claves personales para el bienestar</a:t>
            </a:r>
          </a:p>
          <a:p>
            <a:pPr fontAlgn="auto">
              <a:spcAft>
                <a:spcPts val="0"/>
              </a:spcAft>
              <a:buFont typeface="Arial" pitchFamily="34" charset="0"/>
              <a:buChar char="•"/>
              <a:defRPr/>
            </a:pPr>
            <a:r>
              <a:rPr lang="es-MX" dirty="0"/>
              <a:t>Dieta y nutrición </a:t>
            </a:r>
          </a:p>
          <a:p>
            <a:pPr fontAlgn="auto">
              <a:spcAft>
                <a:spcPts val="0"/>
              </a:spcAft>
              <a:buFont typeface="Arial" pitchFamily="34" charset="0"/>
              <a:buChar char="•"/>
              <a:defRPr/>
            </a:pPr>
            <a:r>
              <a:rPr lang="es-MX" dirty="0"/>
              <a:t>Ejercicio</a:t>
            </a:r>
          </a:p>
          <a:p>
            <a:pPr fontAlgn="auto">
              <a:spcAft>
                <a:spcPts val="0"/>
              </a:spcAft>
              <a:buFont typeface="Arial" pitchFamily="34" charset="0"/>
              <a:buChar char="•"/>
              <a:defRPr/>
            </a:pPr>
            <a:r>
              <a:rPr lang="es-MX" dirty="0"/>
              <a:t>Peso</a:t>
            </a:r>
          </a:p>
          <a:p>
            <a:pPr fontAlgn="auto">
              <a:spcAft>
                <a:spcPts val="0"/>
              </a:spcAft>
              <a:buFont typeface="Arial" pitchFamily="34" charset="0"/>
              <a:buChar char="•"/>
              <a:defRPr/>
            </a:pPr>
            <a:r>
              <a:rPr lang="es-MX" dirty="0"/>
              <a:t>Fumar</a:t>
            </a:r>
          </a:p>
          <a:p>
            <a:pPr fontAlgn="auto">
              <a:spcAft>
                <a:spcPts val="0"/>
              </a:spcAft>
              <a:buFont typeface="Arial" pitchFamily="34" charset="0"/>
              <a:buChar char="•"/>
              <a:defRPr/>
            </a:pPr>
            <a:r>
              <a:rPr lang="es-MX" dirty="0"/>
              <a:t>Estrés</a:t>
            </a:r>
          </a:p>
          <a:p>
            <a:pPr fontAlgn="auto">
              <a:spcAft>
                <a:spcPts val="0"/>
              </a:spcAft>
              <a:buFont typeface="Arial" pitchFamily="34" charset="0"/>
              <a:buChar char="•"/>
              <a:defRPr/>
            </a:pPr>
            <a:r>
              <a:rPr lang="es-MX" dirty="0"/>
              <a:t>Relaciones personales</a:t>
            </a:r>
          </a:p>
          <a:p>
            <a:pPr fontAlgn="auto">
              <a:spcAft>
                <a:spcPts val="0"/>
              </a:spcAft>
              <a:buFont typeface="Arial" pitchFamily="34" charset="0"/>
              <a:buChar char="•"/>
              <a:defRPr/>
            </a:pPr>
            <a:r>
              <a:rPr lang="es-MX" dirty="0"/>
              <a:t>Pasos hacia un cambio de comportamiento </a:t>
            </a:r>
          </a:p>
          <a:p>
            <a:pPr fontAlgn="auto">
              <a:spcAft>
                <a:spcPts val="0"/>
              </a:spcAft>
              <a:buFont typeface="Arial" pitchFamily="34" charset="0"/>
              <a:buNone/>
              <a:defRPr/>
            </a:pPr>
            <a:endParaRPr lang="es-MX" dirty="0"/>
          </a:p>
        </p:txBody>
      </p:sp>
      <p:pic>
        <p:nvPicPr>
          <p:cNvPr id="4" name="narration_04_02">
            <a:hlinkClick r:id="" action="ppaction://media"/>
            <a:extLst>
              <a:ext uri="{FF2B5EF4-FFF2-40B4-BE49-F238E27FC236}">
                <a16:creationId xmlns:a16="http://schemas.microsoft.com/office/drawing/2014/main" id="{E942972E-115B-0358-8624-1F61649592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a:t>Salud y Bienestar:</a:t>
            </a:r>
            <a:br>
              <a:rPr lang="en-US" sz="4900" dirty="0"/>
            </a:br>
            <a:r>
              <a:rPr lang="es-ES" sz="4900" dirty="0"/>
              <a:t> ¿Qué hay en esto para Usted</a:t>
            </a:r>
            <a:r>
              <a:rPr lang="en-US" sz="4900" dirty="0"/>
              <a:t>? </a:t>
            </a:r>
            <a:endParaRPr lang="en-US" dirty="0"/>
          </a:p>
        </p:txBody>
      </p:sp>
      <p:sp>
        <p:nvSpPr>
          <p:cNvPr id="3" name="Content Placeholder 2"/>
          <p:cNvSpPr>
            <a:spLocks noGrp="1"/>
          </p:cNvSpPr>
          <p:nvPr>
            <p:ph idx="1"/>
          </p:nvPr>
        </p:nvSpPr>
        <p:spPr>
          <a:xfrm>
            <a:off x="381000" y="1874838"/>
            <a:ext cx="6324600" cy="4983162"/>
          </a:xfrm>
        </p:spPr>
        <p:txBody>
          <a:bodyPr rtlCol="0">
            <a:normAutofit fontScale="92500" lnSpcReduction="10000"/>
          </a:bodyPr>
          <a:lstStyle/>
          <a:p>
            <a:pPr fontAlgn="auto">
              <a:spcAft>
                <a:spcPts val="0"/>
              </a:spcAft>
              <a:buFont typeface="Arial" pitchFamily="34" charset="0"/>
              <a:buChar char="•"/>
              <a:defRPr/>
            </a:pPr>
            <a:r>
              <a:rPr lang="es-MX" dirty="0"/>
              <a:t>Cómo te ves y te sientes</a:t>
            </a:r>
          </a:p>
          <a:p>
            <a:pPr>
              <a:defRPr/>
            </a:pPr>
            <a:r>
              <a:rPr lang="es-MX" dirty="0"/>
              <a:t>Estado de alerta y desempeño durante la conducción</a:t>
            </a:r>
          </a:p>
          <a:p>
            <a:pPr>
              <a:defRPr/>
            </a:pPr>
            <a:r>
              <a:rPr lang="es-MX" dirty="0"/>
              <a:t>Longevidad en el trabajo</a:t>
            </a:r>
          </a:p>
          <a:p>
            <a:pPr>
              <a:defRPr/>
            </a:pPr>
            <a:r>
              <a:rPr lang="es-MX" dirty="0"/>
              <a:t>Incremento de la esperanza de vida</a:t>
            </a:r>
          </a:p>
          <a:p>
            <a:pPr fontAlgn="auto">
              <a:spcAft>
                <a:spcPts val="0"/>
              </a:spcAft>
              <a:buFont typeface="Arial" pitchFamily="34" charset="0"/>
              <a:buChar char="•"/>
              <a:defRPr/>
            </a:pPr>
            <a:r>
              <a:rPr lang="es-MX" dirty="0"/>
              <a:t>Algunos comportamientos nocivos para la salud son aproximadamente el </a:t>
            </a:r>
            <a:r>
              <a:rPr lang="es-MX" b="1" i="1" dirty="0"/>
              <a:t>doble</a:t>
            </a:r>
            <a:r>
              <a:rPr lang="es-MX" dirty="0"/>
              <a:t> de comunes entre los conductores de autotransporte que en la población general</a:t>
            </a:r>
          </a:p>
        </p:txBody>
      </p:sp>
      <p:pic>
        <p:nvPicPr>
          <p:cNvPr id="196611" name="Picture 2" title="Apple and hand weight wrapped in measuring tape"/>
          <p:cNvPicPr>
            <a:picLocks noChangeAspect="1" noChangeArrowheads="1"/>
          </p:cNvPicPr>
          <p:nvPr/>
        </p:nvPicPr>
        <p:blipFill>
          <a:blip r:embed="rId5" cstate="print"/>
          <a:srcRect/>
          <a:stretch>
            <a:fillRect/>
          </a:stretch>
        </p:blipFill>
        <p:spPr bwMode="auto">
          <a:xfrm>
            <a:off x="5692775" y="1706563"/>
            <a:ext cx="3070225" cy="2038350"/>
          </a:xfrm>
          <a:prstGeom prst="rect">
            <a:avLst/>
          </a:prstGeom>
          <a:noFill/>
          <a:ln w="9525">
            <a:noFill/>
            <a:miter lim="800000"/>
            <a:headEnd/>
            <a:tailEnd/>
          </a:ln>
        </p:spPr>
      </p:pic>
      <p:pic>
        <p:nvPicPr>
          <p:cNvPr id="4" name="narration_04_03">
            <a:hlinkClick r:id="" action="ppaction://media"/>
            <a:extLst>
              <a:ext uri="{FF2B5EF4-FFF2-40B4-BE49-F238E27FC236}">
                <a16:creationId xmlns:a16="http://schemas.microsoft.com/office/drawing/2014/main" id="{C4C1EF5C-B5E3-B4FC-E23D-987545EEB4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solidFill>
                  <a:schemeClr val="bg1">
                    <a:lumMod val="95000"/>
                  </a:schemeClr>
                </a:solidFill>
              </a:rPr>
              <a:t>Sueño, Estado de Alerta, Bienestar y Desempeño</a:t>
            </a:r>
            <a:endParaRPr lang="en-US" dirty="0">
              <a:solidFill>
                <a:schemeClr val="bg1">
                  <a:lumMod val="95000"/>
                </a:schemeClr>
              </a:solidFill>
            </a:endParaRPr>
          </a:p>
        </p:txBody>
      </p:sp>
      <p:sp>
        <p:nvSpPr>
          <p:cNvPr id="3" name="Content Placeholder 2"/>
          <p:cNvSpPr>
            <a:spLocks noGrp="1"/>
          </p:cNvSpPr>
          <p:nvPr>
            <p:ph idx="1"/>
          </p:nvPr>
        </p:nvSpPr>
        <p:spPr/>
        <p:txBody>
          <a:bodyPr>
            <a:normAutofit/>
          </a:bodyPr>
          <a:lstStyle/>
          <a:p>
            <a:pPr>
              <a:buNone/>
            </a:pPr>
            <a:r>
              <a:rPr lang="es-MX" u="sng" dirty="0"/>
              <a:t>Temas</a:t>
            </a:r>
            <a:r>
              <a:rPr lang="en-US" dirty="0"/>
              <a:t>:</a:t>
            </a:r>
          </a:p>
          <a:p>
            <a:r>
              <a:rPr lang="es-ES" dirty="0"/>
              <a:t>Importancia de la salud y la seguridad para el conductor de un vehículo de autotransporte </a:t>
            </a:r>
          </a:p>
          <a:p>
            <a:r>
              <a:rPr lang="es-ES" dirty="0"/>
              <a:t>¿Qué es el estado de alerta? ¿Qué es el bienestar?</a:t>
            </a:r>
          </a:p>
          <a:p>
            <a:r>
              <a:rPr lang="es-ES" dirty="0"/>
              <a:t>Dormir bien: la clave </a:t>
            </a:r>
          </a:p>
          <a:p>
            <a:r>
              <a:rPr lang="es-ES" dirty="0"/>
              <a:t>Higiene del sueño y auto</a:t>
            </a:r>
            <a:r>
              <a:rPr lang="es-MX" dirty="0"/>
              <a:t>administración</a:t>
            </a:r>
            <a:endParaRPr lang="en-US" dirty="0"/>
          </a:p>
          <a:p>
            <a:pPr lvl="0"/>
            <a:endParaRPr lang="en-US" dirty="0">
              <a:solidFill>
                <a:srgbClr val="002060"/>
              </a:solidFill>
            </a:endParaRPr>
          </a:p>
          <a:p>
            <a:pPr>
              <a:buNone/>
            </a:pPr>
            <a:endParaRPr lang="en-US" dirty="0"/>
          </a:p>
        </p:txBody>
      </p:sp>
      <p:pic>
        <p:nvPicPr>
          <p:cNvPr id="4" name="narration_01_09">
            <a:hlinkClick r:id="" action="ppaction://media"/>
            <a:extLst>
              <a:ext uri="{FF2B5EF4-FFF2-40B4-BE49-F238E27FC236}">
                <a16:creationId xmlns:a16="http://schemas.microsoft.com/office/drawing/2014/main" id="{8119FC31-411C-F171-B7FF-D3B084C5BE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tle 1"/>
          <p:cNvSpPr>
            <a:spLocks noGrp="1"/>
          </p:cNvSpPr>
          <p:nvPr>
            <p:ph type="title"/>
          </p:nvPr>
        </p:nvSpPr>
        <p:spPr/>
        <p:txBody>
          <a:bodyPr>
            <a:normAutofit/>
          </a:bodyPr>
          <a:lstStyle/>
          <a:p>
            <a:pPr>
              <a:lnSpc>
                <a:spcPts val="4575"/>
              </a:lnSpc>
            </a:pPr>
            <a:r>
              <a:rPr lang="en-US" dirty="0"/>
              <a:t>Claves Personales para el Bienestar</a:t>
            </a:r>
          </a:p>
        </p:txBody>
      </p:sp>
      <p:pic>
        <p:nvPicPr>
          <p:cNvPr id="198658" name="Picture 5"/>
          <p:cNvPicPr>
            <a:picLocks noChangeAspect="1"/>
          </p:cNvPicPr>
          <p:nvPr/>
        </p:nvPicPr>
        <p:blipFill>
          <a:blip r:embed="rId5" cstate="print"/>
          <a:srcRect/>
          <a:stretch>
            <a:fillRect/>
          </a:stretch>
        </p:blipFill>
        <p:spPr bwMode="auto">
          <a:xfrm>
            <a:off x="2362200" y="1447800"/>
            <a:ext cx="4953000" cy="4849813"/>
          </a:xfrm>
          <a:prstGeom prst="rect">
            <a:avLst/>
          </a:prstGeom>
          <a:noFill/>
          <a:ln w="9525">
            <a:noFill/>
            <a:miter lim="800000"/>
            <a:headEnd/>
            <a:tailEnd/>
          </a:ln>
        </p:spPr>
      </p:pic>
      <p:sp>
        <p:nvSpPr>
          <p:cNvPr id="4" name="3 CuadroTexto"/>
          <p:cNvSpPr txBox="1"/>
          <p:nvPr/>
        </p:nvSpPr>
        <p:spPr>
          <a:xfrm>
            <a:off x="3124200" y="2205335"/>
            <a:ext cx="1371600" cy="461665"/>
          </a:xfrm>
          <a:prstGeom prst="rect">
            <a:avLst/>
          </a:prstGeom>
          <a:solidFill>
            <a:srgbClr val="4F2F89"/>
          </a:solidFill>
        </p:spPr>
        <p:txBody>
          <a:bodyPr wrap="square" rtlCol="0">
            <a:spAutoFit/>
          </a:bodyPr>
          <a:lstStyle/>
          <a:p>
            <a:pPr algn="ctr"/>
            <a:r>
              <a:rPr lang="es-MX" sz="2400" b="1" dirty="0">
                <a:solidFill>
                  <a:schemeClr val="bg1"/>
                </a:solidFill>
              </a:rPr>
              <a:t>Nutrición</a:t>
            </a:r>
          </a:p>
        </p:txBody>
      </p:sp>
      <p:sp>
        <p:nvSpPr>
          <p:cNvPr id="5" name="4 CuadroTexto"/>
          <p:cNvSpPr txBox="1"/>
          <p:nvPr/>
        </p:nvSpPr>
        <p:spPr>
          <a:xfrm>
            <a:off x="5486400" y="2133600"/>
            <a:ext cx="1371600" cy="461665"/>
          </a:xfrm>
          <a:prstGeom prst="rect">
            <a:avLst/>
          </a:prstGeom>
          <a:solidFill>
            <a:srgbClr val="D82C0A"/>
          </a:solidFill>
        </p:spPr>
        <p:txBody>
          <a:bodyPr wrap="square" rtlCol="0">
            <a:spAutoFit/>
          </a:bodyPr>
          <a:lstStyle/>
          <a:p>
            <a:pPr algn="ctr"/>
            <a:r>
              <a:rPr lang="es-MX" sz="2400" b="1" dirty="0">
                <a:solidFill>
                  <a:schemeClr val="bg1"/>
                </a:solidFill>
              </a:rPr>
              <a:t>Ejercicio</a:t>
            </a:r>
          </a:p>
        </p:txBody>
      </p:sp>
      <p:sp>
        <p:nvSpPr>
          <p:cNvPr id="10" name="9 Elipse"/>
          <p:cNvSpPr/>
          <p:nvPr/>
        </p:nvSpPr>
        <p:spPr>
          <a:xfrm>
            <a:off x="2362200" y="3429000"/>
            <a:ext cx="1752600" cy="1676400"/>
          </a:xfrm>
          <a:prstGeom prst="ellipse">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rPr>
              <a:t>Relaciones Positivas</a:t>
            </a:r>
          </a:p>
        </p:txBody>
      </p:sp>
      <p:sp>
        <p:nvSpPr>
          <p:cNvPr id="11" name="10 Elipse"/>
          <p:cNvSpPr/>
          <p:nvPr/>
        </p:nvSpPr>
        <p:spPr>
          <a:xfrm>
            <a:off x="3962400" y="4495800"/>
            <a:ext cx="1752600" cy="1676400"/>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rPr>
              <a:t>Otros </a:t>
            </a:r>
          </a:p>
          <a:p>
            <a:pPr algn="ctr"/>
            <a:endParaRPr lang="es-MX" b="1" dirty="0">
              <a:solidFill>
                <a:schemeClr val="bg1"/>
              </a:solidFill>
            </a:endParaRPr>
          </a:p>
          <a:p>
            <a:pPr algn="ctr"/>
            <a:r>
              <a:rPr lang="es-MX" b="1" dirty="0">
                <a:solidFill>
                  <a:schemeClr val="bg1"/>
                </a:solidFill>
              </a:rPr>
              <a:t>Positivos</a:t>
            </a:r>
          </a:p>
        </p:txBody>
      </p:sp>
      <p:sp>
        <p:nvSpPr>
          <p:cNvPr id="12" name="11 Rectángulo"/>
          <p:cNvSpPr/>
          <p:nvPr/>
        </p:nvSpPr>
        <p:spPr>
          <a:xfrm>
            <a:off x="3897775" y="5140125"/>
            <a:ext cx="1963807" cy="369332"/>
          </a:xfrm>
          <a:prstGeom prst="rect">
            <a:avLst/>
          </a:prstGeom>
        </p:spPr>
        <p:txBody>
          <a:bodyPr wrap="none">
            <a:spAutoFit/>
          </a:bodyPr>
          <a:lstStyle/>
          <a:p>
            <a:r>
              <a:rPr lang="es-MX" b="1" dirty="0">
                <a:solidFill>
                  <a:schemeClr val="bg1"/>
                </a:solidFill>
              </a:rPr>
              <a:t>Comportamientos </a:t>
            </a:r>
            <a:endParaRPr lang="es-MX" dirty="0"/>
          </a:p>
        </p:txBody>
      </p:sp>
      <p:sp>
        <p:nvSpPr>
          <p:cNvPr id="13" name="12 Rectángulo"/>
          <p:cNvSpPr/>
          <p:nvPr/>
        </p:nvSpPr>
        <p:spPr>
          <a:xfrm>
            <a:off x="3962400" y="3311325"/>
            <a:ext cx="1828800" cy="381000"/>
          </a:xfrm>
          <a:prstGeom prst="rect">
            <a:avLst/>
          </a:prstGeom>
          <a:solidFill>
            <a:srgbClr val="211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4" name="13 Rectángulo"/>
          <p:cNvSpPr/>
          <p:nvPr/>
        </p:nvSpPr>
        <p:spPr>
          <a:xfrm>
            <a:off x="3886200" y="3276600"/>
            <a:ext cx="2032672" cy="584775"/>
          </a:xfrm>
          <a:prstGeom prst="rect">
            <a:avLst/>
          </a:prstGeom>
        </p:spPr>
        <p:txBody>
          <a:bodyPr wrap="none">
            <a:spAutoFit/>
          </a:bodyPr>
          <a:lstStyle/>
          <a:p>
            <a:r>
              <a:rPr lang="es-MX" sz="3200" b="1" dirty="0">
                <a:solidFill>
                  <a:schemeClr val="bg1"/>
                </a:solidFill>
              </a:rPr>
              <a:t>BIENESTAR</a:t>
            </a:r>
            <a:endParaRPr lang="es-MX" sz="3200" dirty="0"/>
          </a:p>
        </p:txBody>
      </p:sp>
      <p:sp>
        <p:nvSpPr>
          <p:cNvPr id="15" name="14 Elipse"/>
          <p:cNvSpPr/>
          <p:nvPr/>
        </p:nvSpPr>
        <p:spPr>
          <a:xfrm>
            <a:off x="5620475" y="3493625"/>
            <a:ext cx="1600200" cy="1600200"/>
          </a:xfrm>
          <a:prstGeom prst="ellipse">
            <a:avLst/>
          </a:prstGeom>
          <a:solidFill>
            <a:srgbClr val="369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solidFill>
                  <a:schemeClr val="bg1"/>
                </a:solidFill>
              </a:rPr>
              <a:t>Sueño</a:t>
            </a:r>
            <a:endParaRPr lang="es-MX" dirty="0"/>
          </a:p>
        </p:txBody>
      </p:sp>
      <p:pic>
        <p:nvPicPr>
          <p:cNvPr id="2" name="narration_04_04">
            <a:hlinkClick r:id="" action="ppaction://media"/>
            <a:extLst>
              <a:ext uri="{FF2B5EF4-FFF2-40B4-BE49-F238E27FC236}">
                <a16:creationId xmlns:a16="http://schemas.microsoft.com/office/drawing/2014/main" id="{08DD11A5-E29F-9859-EE08-3D3DB3F0AB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title"/>
          </p:nvPr>
        </p:nvSpPr>
        <p:spPr/>
        <p:txBody>
          <a:bodyPr/>
          <a:lstStyle/>
          <a:p>
            <a:pPr>
              <a:lnSpc>
                <a:spcPts val="4575"/>
              </a:lnSpc>
            </a:pPr>
            <a:r>
              <a:rPr lang="en-US" dirty="0"/>
              <a:t>Dieta y Nutrición (1 de 2) </a:t>
            </a:r>
          </a:p>
        </p:txBody>
      </p:sp>
      <p:sp>
        <p:nvSpPr>
          <p:cNvPr id="3" name="Content Placeholder 2"/>
          <p:cNvSpPr>
            <a:spLocks noGrp="1"/>
          </p:cNvSpPr>
          <p:nvPr>
            <p:ph idx="1"/>
          </p:nvPr>
        </p:nvSpPr>
        <p:spPr>
          <a:xfrm>
            <a:off x="457200" y="1600200"/>
            <a:ext cx="6096000" cy="4525963"/>
          </a:xfrm>
        </p:spPr>
        <p:txBody>
          <a:bodyPr rtlCol="0">
            <a:normAutofit fontScale="92500" lnSpcReduction="20000"/>
          </a:bodyPr>
          <a:lstStyle/>
          <a:p>
            <a:pPr>
              <a:defRPr/>
            </a:pPr>
            <a:r>
              <a:rPr lang="es-MX" sz="2800" dirty="0"/>
              <a:t>Exceso de comida, grasa, sal</a:t>
            </a:r>
          </a:p>
          <a:p>
            <a:pPr>
              <a:defRPr/>
            </a:pPr>
            <a:r>
              <a:rPr lang="es-MX" sz="2800" dirty="0"/>
              <a:t>Comidas favoritas de conductores de autotransporte (en EUA): carne y hamburguesas</a:t>
            </a:r>
          </a:p>
          <a:p>
            <a:pPr>
              <a:defRPr/>
            </a:pPr>
            <a:r>
              <a:rPr lang="es-MX" sz="2800" dirty="0"/>
              <a:t>Las principales causas de muerte se relacionan con lo que la gente come</a:t>
            </a:r>
          </a:p>
          <a:p>
            <a:pPr>
              <a:defRPr/>
            </a:pPr>
            <a:r>
              <a:rPr lang="es-MX" sz="2800" dirty="0"/>
              <a:t>Muchos alimentos fritos y procesados ​​no son saludables</a:t>
            </a:r>
          </a:p>
          <a:p>
            <a:pPr fontAlgn="auto">
              <a:spcAft>
                <a:spcPts val="0"/>
              </a:spcAft>
              <a:buFont typeface="Arial" pitchFamily="34" charset="0"/>
              <a:buChar char="•"/>
              <a:defRPr/>
            </a:pPr>
            <a:r>
              <a:rPr lang="es-MX" sz="2800" b="1" u="sng" dirty="0">
                <a:solidFill>
                  <a:srgbClr val="006600"/>
                </a:solidFill>
              </a:rPr>
              <a:t>Buenos alimentos</a:t>
            </a:r>
            <a:r>
              <a:rPr lang="es-MX" sz="2800" b="1" dirty="0">
                <a:solidFill>
                  <a:srgbClr val="006600"/>
                </a:solidFill>
              </a:rPr>
              <a:t>: granos, frutas, verduras, productos lácteos bajos en grasa, carne magra, pescado, frutos secos</a:t>
            </a:r>
            <a:endParaRPr lang="es-MX" sz="2800" dirty="0">
              <a:solidFill>
                <a:srgbClr val="006600"/>
              </a:solidFill>
            </a:endParaRPr>
          </a:p>
        </p:txBody>
      </p:sp>
      <p:pic>
        <p:nvPicPr>
          <p:cNvPr id="200707" name="Picture 2"/>
          <p:cNvPicPr>
            <a:picLocks noChangeAspect="1" noChangeArrowheads="1"/>
          </p:cNvPicPr>
          <p:nvPr/>
        </p:nvPicPr>
        <p:blipFill>
          <a:blip r:embed="rId5" cstate="print"/>
          <a:srcRect/>
          <a:stretch>
            <a:fillRect/>
          </a:stretch>
        </p:blipFill>
        <p:spPr bwMode="auto">
          <a:xfrm>
            <a:off x="6332538" y="1677988"/>
            <a:ext cx="2638425" cy="1751012"/>
          </a:xfrm>
          <a:prstGeom prst="rect">
            <a:avLst/>
          </a:prstGeom>
          <a:noFill/>
          <a:ln w="9525">
            <a:noFill/>
            <a:miter lim="800000"/>
            <a:headEnd/>
            <a:tailEnd/>
          </a:ln>
        </p:spPr>
      </p:pic>
      <p:pic>
        <p:nvPicPr>
          <p:cNvPr id="200708" name="Picture 3"/>
          <p:cNvPicPr>
            <a:picLocks noChangeAspect="1" noChangeArrowheads="1"/>
          </p:cNvPicPr>
          <p:nvPr/>
        </p:nvPicPr>
        <p:blipFill>
          <a:blip r:embed="rId6" cstate="print"/>
          <a:srcRect/>
          <a:stretch>
            <a:fillRect/>
          </a:stretch>
        </p:blipFill>
        <p:spPr bwMode="auto">
          <a:xfrm>
            <a:off x="6672263" y="4495800"/>
            <a:ext cx="2301875" cy="1527175"/>
          </a:xfrm>
          <a:prstGeom prst="rect">
            <a:avLst/>
          </a:prstGeom>
          <a:noFill/>
          <a:ln w="9525">
            <a:noFill/>
            <a:miter lim="800000"/>
            <a:headEnd/>
            <a:tailEnd/>
          </a:ln>
        </p:spPr>
      </p:pic>
      <p:pic>
        <p:nvPicPr>
          <p:cNvPr id="2" name="narration_04_05">
            <a:hlinkClick r:id="" action="ppaction://media"/>
            <a:extLst>
              <a:ext uri="{FF2B5EF4-FFF2-40B4-BE49-F238E27FC236}">
                <a16:creationId xmlns:a16="http://schemas.microsoft.com/office/drawing/2014/main" id="{498FF1B0-2BA1-D324-3021-DF67CF0CAA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itle 1"/>
          <p:cNvSpPr>
            <a:spLocks noGrp="1"/>
          </p:cNvSpPr>
          <p:nvPr>
            <p:ph type="title"/>
          </p:nvPr>
        </p:nvSpPr>
        <p:spPr/>
        <p:txBody>
          <a:bodyPr/>
          <a:lstStyle/>
          <a:p>
            <a:pPr>
              <a:lnSpc>
                <a:spcPts val="4575"/>
              </a:lnSpc>
            </a:pPr>
            <a:r>
              <a:rPr lang="en-US" dirty="0"/>
              <a:t>Dieta y Nutrición (2 de 2) </a:t>
            </a:r>
          </a:p>
        </p:txBody>
      </p:sp>
      <p:sp>
        <p:nvSpPr>
          <p:cNvPr id="202754" name="Content Placeholder 2"/>
          <p:cNvSpPr>
            <a:spLocks noGrp="1"/>
          </p:cNvSpPr>
          <p:nvPr>
            <p:ph idx="1"/>
          </p:nvPr>
        </p:nvSpPr>
        <p:spPr>
          <a:xfrm>
            <a:off x="457200" y="1600200"/>
            <a:ext cx="6019800" cy="4525963"/>
          </a:xfrm>
        </p:spPr>
        <p:txBody>
          <a:bodyPr>
            <a:normAutofit fontScale="92500"/>
          </a:bodyPr>
          <a:lstStyle/>
          <a:p>
            <a:pPr>
              <a:buFont typeface="Arial" charset="0"/>
              <a:buNone/>
            </a:pPr>
            <a:r>
              <a:rPr lang="es-MX" sz="2800" u="sng" dirty="0"/>
              <a:t>Metas Simples de Comportamiento</a:t>
            </a:r>
            <a:r>
              <a:rPr lang="es-MX" sz="2800" dirty="0"/>
              <a:t>:</a:t>
            </a:r>
          </a:p>
          <a:p>
            <a:r>
              <a:rPr lang="es-MX" sz="2800" i="1" dirty="0"/>
              <a:t>Esfuércese por Cinco</a:t>
            </a:r>
            <a:r>
              <a:rPr lang="es-MX" sz="2800" dirty="0"/>
              <a:t>: 5 porciones de frutas o verduras al día</a:t>
            </a:r>
          </a:p>
          <a:p>
            <a:r>
              <a:rPr lang="es-MX" sz="2800" dirty="0"/>
              <a:t>Reemplace grasas malas (ej., papas fritas) con grasas buenas (ej., nueces)</a:t>
            </a:r>
          </a:p>
          <a:p>
            <a:r>
              <a:rPr lang="es-MX" sz="2800" dirty="0"/>
              <a:t>Reemplace carbohidratos malos (ej., dulces, papas) con buenos carbohidratos (ej., cereales integrales)</a:t>
            </a:r>
          </a:p>
          <a:p>
            <a:r>
              <a:rPr lang="es-MX" sz="2800" dirty="0"/>
              <a:t>Reemplace bebidas endulzadas con agua</a:t>
            </a:r>
          </a:p>
        </p:txBody>
      </p:sp>
      <p:pic>
        <p:nvPicPr>
          <p:cNvPr id="202755" name="Picture 2"/>
          <p:cNvPicPr>
            <a:picLocks noChangeAspect="1" noChangeArrowheads="1"/>
          </p:cNvPicPr>
          <p:nvPr/>
        </p:nvPicPr>
        <p:blipFill>
          <a:blip r:embed="rId5" cstate="print"/>
          <a:srcRect/>
          <a:stretch>
            <a:fillRect/>
          </a:stretch>
        </p:blipFill>
        <p:spPr bwMode="auto">
          <a:xfrm>
            <a:off x="6602413" y="1981200"/>
            <a:ext cx="2133600" cy="3200400"/>
          </a:xfrm>
          <a:prstGeom prst="rect">
            <a:avLst/>
          </a:prstGeom>
          <a:noFill/>
          <a:ln w="9525">
            <a:noFill/>
            <a:miter lim="800000"/>
            <a:headEnd/>
            <a:tailEnd/>
          </a:ln>
        </p:spPr>
      </p:pic>
      <p:pic>
        <p:nvPicPr>
          <p:cNvPr id="2" name="narration_04_06">
            <a:hlinkClick r:id="" action="ppaction://media"/>
            <a:extLst>
              <a:ext uri="{FF2B5EF4-FFF2-40B4-BE49-F238E27FC236}">
                <a16:creationId xmlns:a16="http://schemas.microsoft.com/office/drawing/2014/main" id="{DC0489E9-F5B3-F6BD-F2EC-35EA5F2ABA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pPr>
              <a:lnSpc>
                <a:spcPts val="4575"/>
              </a:lnSpc>
            </a:pPr>
            <a:r>
              <a:rPr lang="en-US" sz="4900" dirty="0"/>
              <a:t>Ejercicio (1 de 2) </a:t>
            </a:r>
            <a:endParaRPr lang="en-US" dirty="0"/>
          </a:p>
        </p:txBody>
      </p:sp>
      <p:sp>
        <p:nvSpPr>
          <p:cNvPr id="3" name="Content Placeholder 2"/>
          <p:cNvSpPr>
            <a:spLocks noGrp="1"/>
          </p:cNvSpPr>
          <p:nvPr>
            <p:ph idx="1"/>
          </p:nvPr>
        </p:nvSpPr>
        <p:spPr>
          <a:xfrm>
            <a:off x="457200" y="1600200"/>
            <a:ext cx="6096000" cy="4648200"/>
          </a:xfrm>
        </p:spPr>
        <p:txBody>
          <a:bodyPr rtlCol="0">
            <a:normAutofit fontScale="55000" lnSpcReduction="20000"/>
          </a:bodyPr>
          <a:lstStyle/>
          <a:p>
            <a:pPr fontAlgn="auto">
              <a:spcAft>
                <a:spcPts val="0"/>
              </a:spcAft>
              <a:buFont typeface="Arial" pitchFamily="34" charset="0"/>
              <a:buChar char="•"/>
              <a:defRPr/>
            </a:pPr>
            <a:r>
              <a:rPr lang="es-MX" sz="3800" dirty="0"/>
              <a:t>Recomendación:</a:t>
            </a:r>
          </a:p>
          <a:p>
            <a:pPr lvl="1" fontAlgn="auto">
              <a:spcAft>
                <a:spcPts val="0"/>
              </a:spcAft>
              <a:buFont typeface="Arial" pitchFamily="34" charset="0"/>
              <a:buChar char="–"/>
              <a:defRPr/>
            </a:pPr>
            <a:r>
              <a:rPr lang="es-MX" sz="3800" b="1" dirty="0"/>
              <a:t>2.5 horas por semana ejercicio aeróbico </a:t>
            </a:r>
            <a:r>
              <a:rPr lang="es-MX" sz="3800" dirty="0"/>
              <a:t>(ej., caminata rápida)</a:t>
            </a:r>
          </a:p>
          <a:p>
            <a:pPr lvl="1">
              <a:defRPr/>
            </a:pPr>
            <a:r>
              <a:rPr lang="es-MX" sz="3800" b="1" dirty="0"/>
              <a:t>+ Ejercicios de fortalecimiento muscular </a:t>
            </a:r>
            <a:r>
              <a:rPr lang="es-MX" sz="3800" dirty="0"/>
              <a:t>dos veces a la semana (ej., levantamiento de pesas, “lagartijas”).</a:t>
            </a:r>
          </a:p>
          <a:p>
            <a:pPr fontAlgn="auto">
              <a:spcAft>
                <a:spcPts val="0"/>
              </a:spcAft>
              <a:buFont typeface="Arial" pitchFamily="34" charset="0"/>
              <a:buChar char="•"/>
              <a:defRPr/>
            </a:pPr>
            <a:r>
              <a:rPr lang="es-MX" sz="3800" dirty="0"/>
              <a:t>Beneficios:</a:t>
            </a:r>
          </a:p>
          <a:p>
            <a:pPr lvl="1" fontAlgn="auto">
              <a:spcAft>
                <a:spcPts val="0"/>
              </a:spcAft>
              <a:buFont typeface="Arial" pitchFamily="34" charset="0"/>
              <a:buChar char="–"/>
              <a:defRPr/>
            </a:pPr>
            <a:r>
              <a:rPr lang="es-MX" sz="3800" dirty="0"/>
              <a:t>Mejora la digestión</a:t>
            </a:r>
          </a:p>
          <a:p>
            <a:pPr lvl="1" fontAlgn="auto">
              <a:spcAft>
                <a:spcPts val="0"/>
              </a:spcAft>
              <a:buFont typeface="Arial" pitchFamily="34" charset="0"/>
              <a:buChar char="–"/>
              <a:defRPr/>
            </a:pPr>
            <a:r>
              <a:rPr lang="es-MX" sz="3800" dirty="0"/>
              <a:t>Reduce el peso</a:t>
            </a:r>
          </a:p>
          <a:p>
            <a:pPr lvl="1" fontAlgn="auto">
              <a:spcAft>
                <a:spcPts val="0"/>
              </a:spcAft>
              <a:buFont typeface="Arial" pitchFamily="34" charset="0"/>
              <a:buChar char="–"/>
              <a:defRPr/>
            </a:pPr>
            <a:r>
              <a:rPr lang="es-MX" sz="3800" dirty="0"/>
              <a:t>Eleva el nivel de energía,  el ánimo, la autoestima</a:t>
            </a:r>
          </a:p>
          <a:p>
            <a:pPr lvl="1" fontAlgn="auto">
              <a:spcAft>
                <a:spcPts val="0"/>
              </a:spcAft>
              <a:buFont typeface="Arial" pitchFamily="34" charset="0"/>
              <a:buChar char="–"/>
              <a:defRPr/>
            </a:pPr>
            <a:r>
              <a:rPr lang="es-MX" sz="3800" dirty="0"/>
              <a:t>Reduce el estrés</a:t>
            </a:r>
          </a:p>
          <a:p>
            <a:pPr lvl="1" fontAlgn="auto">
              <a:spcAft>
                <a:spcPts val="0"/>
              </a:spcAft>
              <a:buFont typeface="Arial" pitchFamily="34" charset="0"/>
              <a:buChar char="–"/>
              <a:defRPr/>
            </a:pPr>
            <a:r>
              <a:rPr lang="es-MX" sz="3800" dirty="0"/>
              <a:t>Mejora el sueño (si es + de 3 horas antes de dormir) </a:t>
            </a:r>
          </a:p>
          <a:p>
            <a:pPr lvl="1">
              <a:defRPr/>
            </a:pPr>
            <a:r>
              <a:rPr lang="es-MX" sz="3800" dirty="0"/>
              <a:t>Reduce los riesgos de enfermedades</a:t>
            </a:r>
            <a:endParaRPr lang="es-MX" sz="3200" dirty="0"/>
          </a:p>
        </p:txBody>
      </p:sp>
      <p:pic>
        <p:nvPicPr>
          <p:cNvPr id="204803" name="Picture 2"/>
          <p:cNvPicPr>
            <a:picLocks noChangeAspect="1" noChangeArrowheads="1"/>
          </p:cNvPicPr>
          <p:nvPr/>
        </p:nvPicPr>
        <p:blipFill>
          <a:blip r:embed="rId5" cstate="print"/>
          <a:srcRect/>
          <a:stretch>
            <a:fillRect/>
          </a:stretch>
        </p:blipFill>
        <p:spPr bwMode="auto">
          <a:xfrm>
            <a:off x="6705600" y="2209800"/>
            <a:ext cx="1976438" cy="2960688"/>
          </a:xfrm>
          <a:prstGeom prst="rect">
            <a:avLst/>
          </a:prstGeom>
          <a:noFill/>
          <a:ln w="9525">
            <a:noFill/>
            <a:miter lim="800000"/>
            <a:headEnd/>
            <a:tailEnd/>
          </a:ln>
        </p:spPr>
      </p:pic>
      <p:pic>
        <p:nvPicPr>
          <p:cNvPr id="2" name="narration_04_07">
            <a:hlinkClick r:id="" action="ppaction://media"/>
            <a:extLst>
              <a:ext uri="{FF2B5EF4-FFF2-40B4-BE49-F238E27FC236}">
                <a16:creationId xmlns:a16="http://schemas.microsoft.com/office/drawing/2014/main" id="{13E88B3E-F3F6-9621-D41C-41277DFE84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itle 1"/>
          <p:cNvSpPr>
            <a:spLocks noGrp="1"/>
          </p:cNvSpPr>
          <p:nvPr>
            <p:ph type="title"/>
          </p:nvPr>
        </p:nvSpPr>
        <p:spPr/>
        <p:txBody>
          <a:bodyPr/>
          <a:lstStyle/>
          <a:p>
            <a:pPr>
              <a:lnSpc>
                <a:spcPts val="4575"/>
              </a:lnSpc>
            </a:pPr>
            <a:r>
              <a:rPr lang="en-US" sz="4900" dirty="0"/>
              <a:t>Ejercicio (2 de 2) </a:t>
            </a:r>
            <a:endParaRPr lang="en-US" dirty="0"/>
          </a:p>
        </p:txBody>
      </p:sp>
      <p:sp>
        <p:nvSpPr>
          <p:cNvPr id="3" name="Content Placeholder 2"/>
          <p:cNvSpPr>
            <a:spLocks noGrp="1"/>
          </p:cNvSpPr>
          <p:nvPr>
            <p:ph idx="1"/>
          </p:nvPr>
        </p:nvSpPr>
        <p:spPr>
          <a:xfrm>
            <a:off x="457200" y="1600200"/>
            <a:ext cx="5715000" cy="4525963"/>
          </a:xfrm>
        </p:spPr>
        <p:txBody>
          <a:bodyPr rtlCol="0">
            <a:normAutofit fontScale="92500" lnSpcReduction="10000"/>
          </a:bodyPr>
          <a:lstStyle/>
          <a:p>
            <a:pPr>
              <a:buNone/>
              <a:defRPr/>
            </a:pPr>
            <a:r>
              <a:rPr lang="es-MX" u="sng" dirty="0"/>
              <a:t>Estrategias</a:t>
            </a:r>
            <a:r>
              <a:rPr lang="es-MX" dirty="0"/>
              <a:t>:</a:t>
            </a:r>
          </a:p>
          <a:p>
            <a:pPr fontAlgn="auto">
              <a:spcAft>
                <a:spcPts val="0"/>
              </a:spcAft>
              <a:buFont typeface="Arial" pitchFamily="34" charset="0"/>
              <a:buChar char="•"/>
              <a:defRPr/>
            </a:pPr>
            <a:r>
              <a:rPr lang="es-MX" sz="2800" dirty="0"/>
              <a:t>Caminata por 10 minutos, dos o más veces por día</a:t>
            </a:r>
          </a:p>
          <a:p>
            <a:pPr>
              <a:defRPr/>
            </a:pPr>
            <a:r>
              <a:rPr lang="es-MX" sz="2800" dirty="0"/>
              <a:t>Haga ejercicio con más vigor los fines de semana</a:t>
            </a:r>
          </a:p>
          <a:p>
            <a:pPr>
              <a:defRPr/>
            </a:pPr>
            <a:r>
              <a:rPr lang="es-MX" sz="2800" dirty="0"/>
              <a:t>Lleve equipo de ejercicio con usted en viajes</a:t>
            </a:r>
          </a:p>
          <a:p>
            <a:pPr>
              <a:defRPr/>
            </a:pPr>
            <a:r>
              <a:rPr lang="es-MX" sz="2800" dirty="0"/>
              <a:t>Mantenga un registro de su ejercicio</a:t>
            </a:r>
          </a:p>
          <a:p>
            <a:pPr>
              <a:defRPr/>
            </a:pPr>
            <a:r>
              <a:rPr lang="es-MX" sz="2800" dirty="0"/>
              <a:t>Establezca metas diarias y semanales</a:t>
            </a:r>
          </a:p>
          <a:p>
            <a:pPr>
              <a:defRPr/>
            </a:pPr>
            <a:r>
              <a:rPr lang="es-MX" sz="2800" dirty="0"/>
              <a:t>¡Descubra lo que le gusta y hágalo!</a:t>
            </a:r>
          </a:p>
        </p:txBody>
      </p:sp>
      <p:pic>
        <p:nvPicPr>
          <p:cNvPr id="206851" name="Picture 2"/>
          <p:cNvPicPr>
            <a:picLocks noChangeAspect="1" noChangeArrowheads="1"/>
          </p:cNvPicPr>
          <p:nvPr/>
        </p:nvPicPr>
        <p:blipFill>
          <a:blip r:embed="rId5" cstate="print"/>
          <a:srcRect/>
          <a:stretch>
            <a:fillRect/>
          </a:stretch>
        </p:blipFill>
        <p:spPr bwMode="auto">
          <a:xfrm>
            <a:off x="6248400" y="1981200"/>
            <a:ext cx="2767013" cy="1835150"/>
          </a:xfrm>
          <a:prstGeom prst="rect">
            <a:avLst/>
          </a:prstGeom>
          <a:noFill/>
          <a:ln w="9525">
            <a:noFill/>
            <a:miter lim="800000"/>
            <a:headEnd/>
            <a:tailEnd/>
          </a:ln>
        </p:spPr>
      </p:pic>
      <p:pic>
        <p:nvPicPr>
          <p:cNvPr id="2050" name="Picture 2"/>
          <p:cNvPicPr>
            <a:picLocks noChangeAspect="1" noChangeArrowheads="1"/>
          </p:cNvPicPr>
          <p:nvPr/>
        </p:nvPicPr>
        <p:blipFill>
          <a:blip r:embed="rId6" cstate="print"/>
          <a:srcRect/>
          <a:stretch>
            <a:fillRect/>
          </a:stretch>
        </p:blipFill>
        <p:spPr bwMode="auto">
          <a:xfrm>
            <a:off x="6477000" y="4038600"/>
            <a:ext cx="2514600" cy="2514600"/>
          </a:xfrm>
          <a:prstGeom prst="rect">
            <a:avLst/>
          </a:prstGeom>
          <a:noFill/>
        </p:spPr>
      </p:pic>
      <p:pic>
        <p:nvPicPr>
          <p:cNvPr id="2" name="narration_04_08">
            <a:hlinkClick r:id="" action="ppaction://media"/>
            <a:extLst>
              <a:ext uri="{FF2B5EF4-FFF2-40B4-BE49-F238E27FC236}">
                <a16:creationId xmlns:a16="http://schemas.microsoft.com/office/drawing/2014/main" id="{18A8CF78-2B4B-E053-BC38-65EEB798E0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p:txBody>
          <a:bodyPr/>
          <a:lstStyle/>
          <a:p>
            <a:pPr>
              <a:lnSpc>
                <a:spcPts val="4575"/>
              </a:lnSpc>
            </a:pPr>
            <a:r>
              <a:rPr lang="en-US" sz="4900" dirty="0"/>
              <a:t>Peso</a:t>
            </a:r>
            <a:endParaRPr lang="en-US" dirty="0"/>
          </a:p>
        </p:txBody>
      </p:sp>
      <p:sp>
        <p:nvSpPr>
          <p:cNvPr id="3" name="Content Placeholder 2"/>
          <p:cNvSpPr>
            <a:spLocks noGrp="1"/>
          </p:cNvSpPr>
          <p:nvPr>
            <p:ph idx="1"/>
          </p:nvPr>
        </p:nvSpPr>
        <p:spPr>
          <a:xfrm>
            <a:off x="533400" y="1371600"/>
            <a:ext cx="8229600" cy="4525963"/>
          </a:xfrm>
        </p:spPr>
        <p:txBody>
          <a:bodyPr rtlCol="0">
            <a:noAutofit/>
          </a:bodyPr>
          <a:lstStyle/>
          <a:p>
            <a:pPr marL="342900" lvl="1" indent="-342900" fontAlgn="auto">
              <a:lnSpc>
                <a:spcPts val="2800"/>
              </a:lnSpc>
              <a:spcBef>
                <a:spcPts val="0"/>
              </a:spcBef>
              <a:spcAft>
                <a:spcPts val="0"/>
              </a:spcAft>
              <a:buFont typeface="Arial" pitchFamily="34" charset="0"/>
              <a:buChar char="•"/>
              <a:defRPr/>
            </a:pPr>
            <a:r>
              <a:rPr lang="es-MX" sz="2400" dirty="0"/>
              <a:t>Conductores de autotransporte en los EUA:</a:t>
            </a:r>
          </a:p>
          <a:p>
            <a:pPr marL="742950" lvl="2" indent="-342900" fontAlgn="auto">
              <a:lnSpc>
                <a:spcPts val="2800"/>
              </a:lnSpc>
              <a:spcBef>
                <a:spcPts val="0"/>
              </a:spcBef>
              <a:spcAft>
                <a:spcPts val="0"/>
              </a:spcAft>
              <a:buFont typeface="Arial" pitchFamily="34" charset="0"/>
              <a:buChar char="•"/>
              <a:defRPr/>
            </a:pPr>
            <a:r>
              <a:rPr lang="es-MX" dirty="0"/>
              <a:t>~50% son obesos</a:t>
            </a:r>
          </a:p>
          <a:p>
            <a:pPr marL="742950" lvl="2" indent="-342900" fontAlgn="auto">
              <a:lnSpc>
                <a:spcPts val="2800"/>
              </a:lnSpc>
              <a:spcBef>
                <a:spcPts val="0"/>
              </a:spcBef>
              <a:spcAft>
                <a:spcPts val="0"/>
              </a:spcAft>
              <a:buFont typeface="Arial" pitchFamily="34" charset="0"/>
              <a:buChar char="•"/>
              <a:defRPr/>
            </a:pPr>
            <a:r>
              <a:rPr lang="es-MX" dirty="0"/>
              <a:t>Otros ~25% tienen sobrepeso</a:t>
            </a:r>
          </a:p>
          <a:p>
            <a:pPr marL="742950" lvl="2" indent="-342900">
              <a:lnSpc>
                <a:spcPts val="2800"/>
              </a:lnSpc>
              <a:spcBef>
                <a:spcPts val="0"/>
              </a:spcBef>
              <a:defRPr/>
            </a:pPr>
            <a:r>
              <a:rPr lang="es-MX" dirty="0"/>
              <a:t>En México ~74% mayores de 15 años </a:t>
            </a:r>
          </a:p>
          <a:p>
            <a:pPr fontAlgn="auto">
              <a:lnSpc>
                <a:spcPts val="2800"/>
              </a:lnSpc>
              <a:spcBef>
                <a:spcPts val="0"/>
              </a:spcBef>
              <a:spcAft>
                <a:spcPts val="0"/>
              </a:spcAft>
              <a:buFont typeface="Arial" pitchFamily="34" charset="0"/>
              <a:buChar char="•"/>
              <a:defRPr/>
            </a:pPr>
            <a:r>
              <a:rPr lang="es-MX" sz="2400" dirty="0"/>
              <a:t>Índice de Masa Corporal (IMC)</a:t>
            </a:r>
          </a:p>
          <a:p>
            <a:pPr lvl="1" fontAlgn="auto">
              <a:lnSpc>
                <a:spcPts val="2800"/>
              </a:lnSpc>
              <a:spcBef>
                <a:spcPts val="0"/>
              </a:spcBef>
              <a:spcAft>
                <a:spcPts val="0"/>
              </a:spcAft>
              <a:buFont typeface="Arial" pitchFamily="34" charset="0"/>
              <a:buChar char="–"/>
              <a:defRPr/>
            </a:pPr>
            <a:r>
              <a:rPr lang="es-MX" sz="2400" dirty="0"/>
              <a:t>Peso/Altura</a:t>
            </a:r>
            <a:r>
              <a:rPr lang="es-MX" sz="2400" b="1" baseline="30000" dirty="0"/>
              <a:t>2</a:t>
            </a:r>
            <a:endParaRPr lang="es-MX" sz="2400" dirty="0"/>
          </a:p>
          <a:p>
            <a:pPr lvl="1" fontAlgn="auto">
              <a:lnSpc>
                <a:spcPts val="2800"/>
              </a:lnSpc>
              <a:spcBef>
                <a:spcPts val="0"/>
              </a:spcBef>
              <a:spcAft>
                <a:spcPts val="0"/>
              </a:spcAft>
              <a:buFont typeface="Arial" pitchFamily="34" charset="0"/>
              <a:buChar char="–"/>
              <a:defRPr/>
            </a:pPr>
            <a:r>
              <a:rPr lang="es-MX" sz="2400" dirty="0"/>
              <a:t>Escala:</a:t>
            </a:r>
          </a:p>
          <a:p>
            <a:pPr lvl="2" fontAlgn="auto">
              <a:lnSpc>
                <a:spcPts val="2800"/>
              </a:lnSpc>
              <a:spcBef>
                <a:spcPts val="0"/>
              </a:spcBef>
              <a:spcAft>
                <a:spcPts val="0"/>
              </a:spcAft>
              <a:buFont typeface="Arial" pitchFamily="34" charset="0"/>
              <a:buChar char="•"/>
              <a:defRPr/>
            </a:pPr>
            <a:r>
              <a:rPr lang="es-MX" dirty="0"/>
              <a:t>&lt;25 = normal</a:t>
            </a:r>
          </a:p>
          <a:p>
            <a:pPr lvl="2" fontAlgn="auto">
              <a:lnSpc>
                <a:spcPts val="2800"/>
              </a:lnSpc>
              <a:spcBef>
                <a:spcPts val="0"/>
              </a:spcBef>
              <a:spcAft>
                <a:spcPts val="0"/>
              </a:spcAft>
              <a:buFont typeface="Arial" pitchFamily="34" charset="0"/>
              <a:buChar char="•"/>
              <a:defRPr/>
            </a:pPr>
            <a:r>
              <a:rPr lang="es-MX" dirty="0"/>
              <a:t>25-30 = sobrepeso</a:t>
            </a:r>
          </a:p>
          <a:p>
            <a:pPr lvl="2" fontAlgn="auto">
              <a:lnSpc>
                <a:spcPts val="2800"/>
              </a:lnSpc>
              <a:spcBef>
                <a:spcPts val="0"/>
              </a:spcBef>
              <a:spcAft>
                <a:spcPts val="0"/>
              </a:spcAft>
              <a:buFont typeface="Arial" pitchFamily="34" charset="0"/>
              <a:buChar char="•"/>
              <a:defRPr/>
            </a:pPr>
            <a:r>
              <a:rPr lang="es-MX" dirty="0"/>
              <a:t>&gt;30 = obeso</a:t>
            </a:r>
          </a:p>
          <a:p>
            <a:pPr>
              <a:lnSpc>
                <a:spcPts val="2800"/>
              </a:lnSpc>
              <a:spcBef>
                <a:spcPts val="0"/>
              </a:spcBef>
              <a:defRPr/>
            </a:pPr>
            <a:r>
              <a:rPr lang="es-MX" sz="2400" dirty="0"/>
              <a:t>Tener sobrepeso/u obesidad aumenta los riesgos </a:t>
            </a:r>
          </a:p>
          <a:p>
            <a:pPr>
              <a:lnSpc>
                <a:spcPts val="2800"/>
              </a:lnSpc>
              <a:spcBef>
                <a:spcPts val="0"/>
              </a:spcBef>
              <a:buNone/>
              <a:defRPr/>
            </a:pPr>
            <a:r>
              <a:rPr lang="es-MX" sz="2400" dirty="0"/>
              <a:t>     de enfermedades del corazón, presión arterial alta,</a:t>
            </a:r>
          </a:p>
          <a:p>
            <a:pPr>
              <a:lnSpc>
                <a:spcPts val="2800"/>
              </a:lnSpc>
              <a:spcBef>
                <a:spcPts val="0"/>
              </a:spcBef>
              <a:buNone/>
              <a:defRPr/>
            </a:pPr>
            <a:r>
              <a:rPr lang="es-MX" sz="2400" dirty="0"/>
              <a:t>     diabetes, AOS, otras lesiones, y algunos tipos de cáncer</a:t>
            </a:r>
          </a:p>
          <a:p>
            <a:pPr>
              <a:lnSpc>
                <a:spcPts val="2800"/>
              </a:lnSpc>
              <a:spcBef>
                <a:spcPts val="0"/>
              </a:spcBef>
              <a:defRPr/>
            </a:pPr>
            <a:r>
              <a:rPr lang="es-MX" sz="2400" dirty="0"/>
              <a:t>Estrategias:  </a:t>
            </a:r>
            <a:r>
              <a:rPr lang="es-MX" sz="2400" b="1" dirty="0"/>
              <a:t>dieta</a:t>
            </a:r>
            <a:r>
              <a:rPr lang="es-MX" sz="2400" dirty="0"/>
              <a:t> y </a:t>
            </a:r>
            <a:r>
              <a:rPr lang="es-MX" sz="2400" b="1" dirty="0"/>
              <a:t>ejercicio</a:t>
            </a:r>
          </a:p>
        </p:txBody>
      </p:sp>
      <p:pic>
        <p:nvPicPr>
          <p:cNvPr id="208899" name="Picture 2"/>
          <p:cNvPicPr>
            <a:picLocks noChangeAspect="1" noChangeArrowheads="1"/>
          </p:cNvPicPr>
          <p:nvPr/>
        </p:nvPicPr>
        <p:blipFill>
          <a:blip r:embed="rId5" cstate="print"/>
          <a:srcRect/>
          <a:stretch>
            <a:fillRect/>
          </a:stretch>
        </p:blipFill>
        <p:spPr bwMode="auto">
          <a:xfrm>
            <a:off x="6248400" y="1752600"/>
            <a:ext cx="1781081" cy="1676400"/>
          </a:xfrm>
          <a:prstGeom prst="rect">
            <a:avLst/>
          </a:prstGeom>
          <a:noFill/>
          <a:ln w="9525">
            <a:noFill/>
            <a:miter lim="800000"/>
            <a:headEnd/>
            <a:tailEnd/>
          </a:ln>
        </p:spPr>
      </p:pic>
      <p:pic>
        <p:nvPicPr>
          <p:cNvPr id="208900" name="Picture 3"/>
          <p:cNvPicPr>
            <a:picLocks noChangeAspect="1" noChangeArrowheads="1"/>
          </p:cNvPicPr>
          <p:nvPr/>
        </p:nvPicPr>
        <p:blipFill>
          <a:blip r:embed="rId6" cstate="print"/>
          <a:srcRect/>
          <a:stretch>
            <a:fillRect/>
          </a:stretch>
        </p:blipFill>
        <p:spPr bwMode="auto">
          <a:xfrm>
            <a:off x="7345362" y="3486150"/>
            <a:ext cx="1570038" cy="2093913"/>
          </a:xfrm>
          <a:prstGeom prst="rect">
            <a:avLst/>
          </a:prstGeom>
          <a:noFill/>
          <a:ln w="9525">
            <a:noFill/>
            <a:miter lim="800000"/>
            <a:headEnd/>
            <a:tailEnd/>
          </a:ln>
        </p:spPr>
      </p:pic>
      <p:pic>
        <p:nvPicPr>
          <p:cNvPr id="2" name="narration_04_09">
            <a:hlinkClick r:id="" action="ppaction://media"/>
            <a:extLst>
              <a:ext uri="{FF2B5EF4-FFF2-40B4-BE49-F238E27FC236}">
                <a16:creationId xmlns:a16="http://schemas.microsoft.com/office/drawing/2014/main" id="{23DC2FC6-C3FF-53C2-EC87-A3AC0CF043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7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p:txBody>
          <a:bodyPr>
            <a:normAutofit fontScale="90000"/>
          </a:bodyPr>
          <a:lstStyle/>
          <a:p>
            <a:pPr>
              <a:lnSpc>
                <a:spcPts val="4575"/>
              </a:lnSpc>
            </a:pPr>
            <a:r>
              <a:rPr lang="en-US" dirty="0"/>
              <a:t>Fumar y uso de otros Productos del Tabaco</a:t>
            </a:r>
          </a:p>
        </p:txBody>
      </p:sp>
      <p:sp>
        <p:nvSpPr>
          <p:cNvPr id="210946" name="Content Placeholder 2"/>
          <p:cNvSpPr>
            <a:spLocks noGrp="1"/>
          </p:cNvSpPr>
          <p:nvPr>
            <p:ph idx="1"/>
          </p:nvPr>
        </p:nvSpPr>
        <p:spPr>
          <a:xfrm>
            <a:off x="457200" y="1447800"/>
            <a:ext cx="8205788" cy="4525963"/>
          </a:xfrm>
        </p:spPr>
        <p:txBody>
          <a:bodyPr>
            <a:normAutofit fontScale="92500" lnSpcReduction="20000"/>
          </a:bodyPr>
          <a:lstStyle/>
          <a:p>
            <a:pPr>
              <a:spcBef>
                <a:spcPct val="0"/>
              </a:spcBef>
            </a:pPr>
            <a:r>
              <a:rPr lang="es-MX" sz="2400" dirty="0"/>
              <a:t>Es la principal causa prevenible de enfermedades, muerte y  discapacidad</a:t>
            </a:r>
          </a:p>
          <a:p>
            <a:pPr>
              <a:spcBef>
                <a:spcPct val="0"/>
              </a:spcBef>
            </a:pPr>
            <a:r>
              <a:rPr lang="es-MX" sz="2400" dirty="0"/>
              <a:t>~16% de Mexicanos (20% en los EUA) adultos fuman, pero cerca de la </a:t>
            </a:r>
            <a:r>
              <a:rPr lang="es-MX" sz="2400" b="1" dirty="0"/>
              <a:t>mitad</a:t>
            </a:r>
            <a:r>
              <a:rPr lang="es-MX" sz="2400" dirty="0"/>
              <a:t> de los conductores de autotransporte lo hacen</a:t>
            </a:r>
          </a:p>
          <a:p>
            <a:pPr>
              <a:spcBef>
                <a:spcPct val="0"/>
              </a:spcBef>
            </a:pPr>
            <a:r>
              <a:rPr lang="es-MX" sz="2400" dirty="0"/>
              <a:t>Causa de cáncer de pulmón, EPOC y otras enfermedades pulmonares, enfermedades del corazón y muchas otras condiciones médicas</a:t>
            </a:r>
          </a:p>
          <a:p>
            <a:r>
              <a:rPr lang="es-MX" sz="2400" dirty="0"/>
              <a:t>&gt;US$1,000 por año en costos médicos por cada fumador</a:t>
            </a:r>
          </a:p>
          <a:p>
            <a:r>
              <a:rPr lang="es-MX" sz="2400" dirty="0"/>
              <a:t>Reduce el flujo de oxígeno al cerebro; empeora la AOS</a:t>
            </a:r>
          </a:p>
          <a:p>
            <a:r>
              <a:rPr lang="es-MX" sz="2400" dirty="0"/>
              <a:t>Estrategia: </a:t>
            </a:r>
            <a:r>
              <a:rPr lang="es-MX" sz="2400" b="1" i="1" dirty="0"/>
              <a:t> ¡¡¡Déjelo!!!</a:t>
            </a:r>
          </a:p>
          <a:p>
            <a:pPr lvl="1">
              <a:spcBef>
                <a:spcPct val="0"/>
              </a:spcBef>
            </a:pPr>
            <a:r>
              <a:rPr lang="es-MX" sz="2400" dirty="0"/>
              <a:t>Vea a su doctor</a:t>
            </a:r>
          </a:p>
          <a:p>
            <a:pPr lvl="1">
              <a:spcBef>
                <a:spcPct val="0"/>
              </a:spcBef>
            </a:pPr>
            <a:r>
              <a:rPr lang="es-MX" sz="2400" dirty="0"/>
              <a:t>Llame al 1-800-QUIT-NOW y pregunte por las</a:t>
            </a:r>
          </a:p>
          <a:p>
            <a:pPr lvl="1">
              <a:spcBef>
                <a:spcPct val="0"/>
              </a:spcBef>
              <a:buNone/>
            </a:pPr>
            <a:r>
              <a:rPr lang="es-MX" sz="2400" dirty="0"/>
              <a:t>    clínicas para dejar de fumar</a:t>
            </a:r>
          </a:p>
          <a:p>
            <a:pPr lvl="1">
              <a:spcBef>
                <a:spcPct val="0"/>
              </a:spcBef>
              <a:buFontTx/>
              <a:buChar char="-"/>
            </a:pPr>
            <a:r>
              <a:rPr lang="es-MX" sz="2400" dirty="0"/>
              <a:t>Visite: </a:t>
            </a:r>
            <a:r>
              <a:rPr lang="es-MX" sz="2400" dirty="0">
                <a:hlinkClick r:id="rId5"/>
              </a:rPr>
              <a:t>www.smokefree.gov</a:t>
            </a:r>
            <a:r>
              <a:rPr lang="es-MX" sz="2400" dirty="0"/>
              <a:t> o </a:t>
            </a:r>
            <a:r>
              <a:rPr lang="es-MX" sz="2400" dirty="0">
                <a:hlinkClick r:id="rId6"/>
              </a:rPr>
              <a:t>www.hc-sc.gc.ca</a:t>
            </a:r>
            <a:r>
              <a:rPr lang="es-MX" sz="2400" dirty="0"/>
              <a:t> por la línea para dejar de fumar en su provincia</a:t>
            </a:r>
          </a:p>
        </p:txBody>
      </p:sp>
      <p:pic>
        <p:nvPicPr>
          <p:cNvPr id="210947" name="Picture 3"/>
          <p:cNvPicPr>
            <a:picLocks noChangeAspect="1" noChangeArrowheads="1"/>
          </p:cNvPicPr>
          <p:nvPr/>
        </p:nvPicPr>
        <p:blipFill>
          <a:blip r:embed="rId7" cstate="print"/>
          <a:srcRect/>
          <a:stretch>
            <a:fillRect/>
          </a:stretch>
        </p:blipFill>
        <p:spPr bwMode="auto">
          <a:xfrm>
            <a:off x="7054839" y="3789706"/>
            <a:ext cx="1909226" cy="1008063"/>
          </a:xfrm>
          <a:prstGeom prst="rect">
            <a:avLst/>
          </a:prstGeom>
          <a:noFill/>
          <a:ln w="9525">
            <a:noFill/>
            <a:miter lim="800000"/>
            <a:headEnd/>
            <a:tailEnd/>
          </a:ln>
        </p:spPr>
      </p:pic>
      <p:cxnSp>
        <p:nvCxnSpPr>
          <p:cNvPr id="5" name="Straight Connector 4"/>
          <p:cNvCxnSpPr/>
          <p:nvPr/>
        </p:nvCxnSpPr>
        <p:spPr>
          <a:xfrm flipV="1">
            <a:off x="7086600" y="3962400"/>
            <a:ext cx="1828800" cy="838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162800" y="3962400"/>
            <a:ext cx="1905000" cy="838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narration_04_10">
            <a:hlinkClick r:id="" action="ppaction://media"/>
            <a:extLst>
              <a:ext uri="{FF2B5EF4-FFF2-40B4-BE49-F238E27FC236}">
                <a16:creationId xmlns:a16="http://schemas.microsoft.com/office/drawing/2014/main" id="{4968776E-2CF2-8421-0898-B0CCC86163A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pPr>
              <a:lnSpc>
                <a:spcPts val="4575"/>
              </a:lnSpc>
            </a:pPr>
            <a:r>
              <a:rPr lang="en-US" dirty="0"/>
              <a:t>Estrés (1 de 2) </a:t>
            </a:r>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None/>
              <a:defRPr/>
            </a:pPr>
            <a:r>
              <a:rPr lang="es-MX" u="sng" dirty="0"/>
              <a:t>Síntomas</a:t>
            </a:r>
            <a:r>
              <a:rPr lang="es-MX" dirty="0"/>
              <a:t>:</a:t>
            </a:r>
          </a:p>
          <a:p>
            <a:pPr fontAlgn="auto">
              <a:spcAft>
                <a:spcPts val="0"/>
              </a:spcAft>
              <a:buFont typeface="Arial" pitchFamily="34" charset="0"/>
              <a:buChar char="•"/>
              <a:defRPr/>
            </a:pPr>
            <a:r>
              <a:rPr lang="es-MX" dirty="0"/>
              <a:t>Dolor de cabeza</a:t>
            </a:r>
          </a:p>
          <a:p>
            <a:pPr fontAlgn="auto">
              <a:spcAft>
                <a:spcPts val="0"/>
              </a:spcAft>
              <a:buFont typeface="Arial" pitchFamily="34" charset="0"/>
              <a:buChar char="•"/>
              <a:defRPr/>
            </a:pPr>
            <a:r>
              <a:rPr lang="es-MX" dirty="0"/>
              <a:t>Enfermedades del sueño</a:t>
            </a:r>
          </a:p>
          <a:p>
            <a:pPr fontAlgn="auto">
              <a:spcAft>
                <a:spcPts val="0"/>
              </a:spcAft>
              <a:buFont typeface="Arial" pitchFamily="34" charset="0"/>
              <a:buChar char="•"/>
              <a:defRPr/>
            </a:pPr>
            <a:r>
              <a:rPr lang="es-MX" dirty="0"/>
              <a:t>Dificultad para concentrarse</a:t>
            </a:r>
          </a:p>
          <a:p>
            <a:pPr fontAlgn="auto">
              <a:spcAft>
                <a:spcPts val="0"/>
              </a:spcAft>
              <a:buFont typeface="Arial" pitchFamily="34" charset="0"/>
              <a:buChar char="•"/>
              <a:defRPr/>
            </a:pPr>
            <a:r>
              <a:rPr lang="es-MX" dirty="0"/>
              <a:t>Mal humor</a:t>
            </a:r>
          </a:p>
          <a:p>
            <a:pPr fontAlgn="auto">
              <a:spcAft>
                <a:spcPts val="0"/>
              </a:spcAft>
              <a:buFont typeface="Arial" pitchFamily="34" charset="0"/>
              <a:buChar char="•"/>
              <a:defRPr/>
            </a:pPr>
            <a:r>
              <a:rPr lang="es-MX" dirty="0"/>
              <a:t>Malestar estomacal</a:t>
            </a:r>
          </a:p>
          <a:p>
            <a:pPr fontAlgn="auto">
              <a:spcAft>
                <a:spcPts val="0"/>
              </a:spcAft>
              <a:buFont typeface="Arial" pitchFamily="34" charset="0"/>
              <a:buChar char="•"/>
              <a:defRPr/>
            </a:pPr>
            <a:r>
              <a:rPr lang="es-MX" dirty="0"/>
              <a:t>Insatisfacción laboral</a:t>
            </a:r>
          </a:p>
          <a:p>
            <a:pPr fontAlgn="auto">
              <a:spcAft>
                <a:spcPts val="0"/>
              </a:spcAft>
              <a:buFont typeface="Arial" pitchFamily="34" charset="0"/>
              <a:buChar char="•"/>
              <a:defRPr/>
            </a:pPr>
            <a:r>
              <a:rPr lang="es-MX" dirty="0"/>
              <a:t>Desánimo</a:t>
            </a:r>
          </a:p>
        </p:txBody>
      </p:sp>
      <p:pic>
        <p:nvPicPr>
          <p:cNvPr id="212995" name="Picture 1"/>
          <p:cNvPicPr>
            <a:picLocks noChangeAspect="1" noChangeArrowheads="1"/>
          </p:cNvPicPr>
          <p:nvPr/>
        </p:nvPicPr>
        <p:blipFill>
          <a:blip r:embed="rId5" cstate="print"/>
          <a:srcRect/>
          <a:stretch>
            <a:fillRect/>
          </a:stretch>
        </p:blipFill>
        <p:spPr bwMode="auto">
          <a:xfrm>
            <a:off x="5815013" y="1500188"/>
            <a:ext cx="3051175" cy="2290762"/>
          </a:xfrm>
          <a:prstGeom prst="rect">
            <a:avLst/>
          </a:prstGeom>
          <a:noFill/>
          <a:ln w="9525">
            <a:noFill/>
            <a:miter lim="800000"/>
            <a:headEnd/>
            <a:tailEnd/>
          </a:ln>
        </p:spPr>
      </p:pic>
      <p:pic>
        <p:nvPicPr>
          <p:cNvPr id="212996" name="Picture 2"/>
          <p:cNvPicPr>
            <a:picLocks noChangeAspect="1" noChangeArrowheads="1"/>
          </p:cNvPicPr>
          <p:nvPr/>
        </p:nvPicPr>
        <p:blipFill>
          <a:blip r:embed="rId6" cstate="print"/>
          <a:srcRect/>
          <a:stretch>
            <a:fillRect/>
          </a:stretch>
        </p:blipFill>
        <p:spPr bwMode="auto">
          <a:xfrm>
            <a:off x="5029200" y="3886200"/>
            <a:ext cx="3032125" cy="2166938"/>
          </a:xfrm>
          <a:prstGeom prst="rect">
            <a:avLst/>
          </a:prstGeom>
          <a:noFill/>
          <a:ln w="9525">
            <a:noFill/>
            <a:miter lim="800000"/>
            <a:headEnd/>
            <a:tailEnd/>
          </a:ln>
        </p:spPr>
      </p:pic>
      <p:pic>
        <p:nvPicPr>
          <p:cNvPr id="2" name="narration_04_11">
            <a:hlinkClick r:id="" action="ppaction://media"/>
            <a:extLst>
              <a:ext uri="{FF2B5EF4-FFF2-40B4-BE49-F238E27FC236}">
                <a16:creationId xmlns:a16="http://schemas.microsoft.com/office/drawing/2014/main" id="{91AF69DB-1E5E-85AF-6DAD-98BC8172FA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pPr>
              <a:lnSpc>
                <a:spcPts val="4575"/>
              </a:lnSpc>
            </a:pPr>
            <a:r>
              <a:rPr lang="en-US" dirty="0"/>
              <a:t>Estrés (2 de 2) </a:t>
            </a:r>
          </a:p>
        </p:txBody>
      </p:sp>
      <p:sp>
        <p:nvSpPr>
          <p:cNvPr id="3" name="Content Placeholder 2"/>
          <p:cNvSpPr>
            <a:spLocks noGrp="1"/>
          </p:cNvSpPr>
          <p:nvPr>
            <p:ph idx="1"/>
          </p:nvPr>
        </p:nvSpPr>
        <p:spPr>
          <a:xfrm>
            <a:off x="533400" y="1525588"/>
            <a:ext cx="8382000" cy="4724400"/>
          </a:xfrm>
        </p:spPr>
        <p:txBody>
          <a:bodyPr rtlCol="0">
            <a:normAutofit fontScale="70000" lnSpcReduction="20000"/>
          </a:bodyPr>
          <a:lstStyle/>
          <a:p>
            <a:pPr fontAlgn="auto">
              <a:spcAft>
                <a:spcPts val="0"/>
              </a:spcAft>
              <a:buFont typeface="Arial" pitchFamily="34" charset="0"/>
              <a:buNone/>
              <a:defRPr/>
            </a:pPr>
            <a:r>
              <a:rPr lang="es-MX" sz="3300" u="sng" dirty="0"/>
              <a:t>Estrategias</a:t>
            </a:r>
            <a:r>
              <a:rPr lang="es-MX" sz="3300" dirty="0"/>
              <a:t>:</a:t>
            </a:r>
          </a:p>
          <a:p>
            <a:pPr fontAlgn="auto">
              <a:spcAft>
                <a:spcPts val="0"/>
              </a:spcAft>
              <a:buFont typeface="Arial" pitchFamily="34" charset="0"/>
              <a:buChar char="•"/>
              <a:defRPr/>
            </a:pPr>
            <a:r>
              <a:rPr lang="es-MX" sz="3300" dirty="0"/>
              <a:t>Actitud y comportamiento Positivos</a:t>
            </a:r>
          </a:p>
          <a:p>
            <a:pPr>
              <a:defRPr/>
            </a:pPr>
            <a:r>
              <a:rPr lang="es-MX" sz="3300" dirty="0"/>
              <a:t>Equilibrio entre trabajo y vida personal</a:t>
            </a:r>
          </a:p>
          <a:p>
            <a:pPr>
              <a:defRPr/>
            </a:pPr>
            <a:r>
              <a:rPr lang="es-MX" sz="3300" dirty="0"/>
              <a:t>Perseguir intereses personales</a:t>
            </a:r>
          </a:p>
          <a:p>
            <a:pPr>
              <a:defRPr/>
            </a:pPr>
            <a:r>
              <a:rPr lang="es-MX" sz="3300" dirty="0"/>
              <a:t>Red de apoyo</a:t>
            </a:r>
          </a:p>
          <a:p>
            <a:pPr>
              <a:defRPr/>
            </a:pPr>
            <a:r>
              <a:rPr lang="es-MX" sz="3300" dirty="0"/>
              <a:t>Trate de mejorar el ambiente de trabajo</a:t>
            </a:r>
          </a:p>
          <a:p>
            <a:pPr fontAlgn="auto">
              <a:spcAft>
                <a:spcPts val="0"/>
              </a:spcAft>
              <a:buFont typeface="Arial" pitchFamily="34" charset="0"/>
              <a:buChar char="•"/>
              <a:defRPr/>
            </a:pPr>
            <a:r>
              <a:rPr lang="es-MX" sz="3300" dirty="0"/>
              <a:t>¡Tome en serio el tema de relajarse!</a:t>
            </a:r>
          </a:p>
          <a:p>
            <a:pPr lvl="1" fontAlgn="auto">
              <a:spcAft>
                <a:spcPts val="0"/>
              </a:spcAft>
              <a:buFont typeface="Arial" pitchFamily="34" charset="0"/>
              <a:buChar char="–"/>
              <a:defRPr/>
            </a:pPr>
            <a:r>
              <a:rPr lang="es-MX" dirty="0"/>
              <a:t>Relajación mediante respiración</a:t>
            </a:r>
          </a:p>
          <a:p>
            <a:pPr lvl="1" fontAlgn="auto">
              <a:spcAft>
                <a:spcPts val="0"/>
              </a:spcAft>
              <a:buFont typeface="Arial" pitchFamily="34" charset="0"/>
              <a:buChar char="–"/>
              <a:defRPr/>
            </a:pPr>
            <a:r>
              <a:rPr lang="es-MX" dirty="0"/>
              <a:t>Caminatas cortas</a:t>
            </a:r>
          </a:p>
          <a:p>
            <a:pPr lvl="1" fontAlgn="auto">
              <a:spcAft>
                <a:spcPts val="0"/>
              </a:spcAft>
              <a:buFont typeface="Arial" pitchFamily="34" charset="0"/>
              <a:buChar char="–"/>
              <a:defRPr/>
            </a:pPr>
            <a:r>
              <a:rPr lang="es-MX" dirty="0"/>
              <a:t>Meditación</a:t>
            </a:r>
          </a:p>
          <a:p>
            <a:pPr lvl="1" fontAlgn="auto">
              <a:spcAft>
                <a:spcPts val="0"/>
              </a:spcAft>
              <a:buFont typeface="Arial" pitchFamily="34" charset="0"/>
              <a:buChar char="–"/>
              <a:defRPr/>
            </a:pPr>
            <a:r>
              <a:rPr lang="es-MX" dirty="0"/>
              <a:t>Leer</a:t>
            </a:r>
          </a:p>
          <a:p>
            <a:pPr lvl="1">
              <a:defRPr/>
            </a:pPr>
            <a:r>
              <a:rPr lang="es-MX" dirty="0"/>
              <a:t>Encuentre el método que funcione mejor</a:t>
            </a:r>
          </a:p>
          <a:p>
            <a:pPr lvl="1">
              <a:buNone/>
              <a:defRPr/>
            </a:pPr>
            <a:r>
              <a:rPr lang="es-MX" dirty="0"/>
              <a:t>     para usted</a:t>
            </a:r>
          </a:p>
        </p:txBody>
      </p:sp>
      <p:pic>
        <p:nvPicPr>
          <p:cNvPr id="215043" name="Picture 2"/>
          <p:cNvPicPr>
            <a:picLocks noChangeAspect="1" noChangeArrowheads="1"/>
          </p:cNvPicPr>
          <p:nvPr/>
        </p:nvPicPr>
        <p:blipFill>
          <a:blip r:embed="rId5" cstate="print"/>
          <a:srcRect/>
          <a:stretch>
            <a:fillRect/>
          </a:stretch>
        </p:blipFill>
        <p:spPr bwMode="auto">
          <a:xfrm>
            <a:off x="6629400" y="2743200"/>
            <a:ext cx="2120900" cy="3178175"/>
          </a:xfrm>
          <a:prstGeom prst="rect">
            <a:avLst/>
          </a:prstGeom>
          <a:noFill/>
          <a:ln w="9525">
            <a:noFill/>
            <a:miter lim="800000"/>
            <a:headEnd/>
            <a:tailEnd/>
          </a:ln>
        </p:spPr>
      </p:pic>
      <p:pic>
        <p:nvPicPr>
          <p:cNvPr id="2" name="narration_04_12">
            <a:hlinkClick r:id="" action="ppaction://media"/>
            <a:extLst>
              <a:ext uri="{FF2B5EF4-FFF2-40B4-BE49-F238E27FC236}">
                <a16:creationId xmlns:a16="http://schemas.microsoft.com/office/drawing/2014/main" id="{1734BBE6-2E4B-D97E-EB6E-0C29BC3AC4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normAutofit fontScale="90000"/>
          </a:bodyPr>
          <a:lstStyle/>
          <a:p>
            <a:pPr>
              <a:lnSpc>
                <a:spcPts val="4575"/>
              </a:lnSpc>
            </a:pPr>
            <a:r>
              <a:rPr lang="es-MX" dirty="0"/>
              <a:t>Relaciones Personales:  </a:t>
            </a:r>
            <a:br>
              <a:rPr lang="es-MX" dirty="0"/>
            </a:br>
            <a:r>
              <a:rPr lang="es-MX" dirty="0"/>
              <a:t>Familia y Amigos </a:t>
            </a:r>
          </a:p>
        </p:txBody>
      </p:sp>
      <p:sp>
        <p:nvSpPr>
          <p:cNvPr id="3" name="Content Placeholder 2"/>
          <p:cNvSpPr>
            <a:spLocks noGrp="1"/>
          </p:cNvSpPr>
          <p:nvPr>
            <p:ph idx="1"/>
          </p:nvPr>
        </p:nvSpPr>
        <p:spPr>
          <a:xfrm>
            <a:off x="457200" y="1600200"/>
            <a:ext cx="6248400" cy="4525963"/>
          </a:xfrm>
        </p:spPr>
        <p:txBody>
          <a:bodyPr rtlCol="0">
            <a:normAutofit fontScale="77500" lnSpcReduction="20000"/>
          </a:bodyPr>
          <a:lstStyle/>
          <a:p>
            <a:pPr>
              <a:defRPr/>
            </a:pPr>
            <a:r>
              <a:rPr lang="es-MX" sz="3300" dirty="0"/>
              <a:t>Encuesta al conductor: </a:t>
            </a:r>
            <a:r>
              <a:rPr lang="es-MX" sz="3300" b="1" dirty="0"/>
              <a:t>La falta de tiempo familiar </a:t>
            </a:r>
            <a:r>
              <a:rPr lang="es-MX" sz="3300" dirty="0"/>
              <a:t>es la mayor preocupación de la salud individual y bienestar</a:t>
            </a:r>
          </a:p>
          <a:p>
            <a:pPr fontAlgn="auto">
              <a:spcAft>
                <a:spcPts val="0"/>
              </a:spcAft>
              <a:buFont typeface="Arial" pitchFamily="34" charset="0"/>
              <a:buChar char="•"/>
              <a:defRPr/>
            </a:pPr>
            <a:r>
              <a:rPr lang="es-MX" sz="3300" dirty="0"/>
              <a:t>Los problemas personales y familiares del conductor a veces ocasionan una conducción insegura y choques</a:t>
            </a:r>
          </a:p>
          <a:p>
            <a:pPr fontAlgn="auto">
              <a:spcAft>
                <a:spcPts val="0"/>
              </a:spcAft>
              <a:buFont typeface="Arial" pitchFamily="34" charset="0"/>
              <a:buChar char="•"/>
              <a:defRPr/>
            </a:pPr>
            <a:r>
              <a:rPr lang="es-MX" sz="3300" dirty="0"/>
              <a:t>Estrategias:</a:t>
            </a:r>
          </a:p>
          <a:p>
            <a:pPr lvl="1" fontAlgn="auto">
              <a:spcAft>
                <a:spcPts val="0"/>
              </a:spcAft>
              <a:buFont typeface="Arial" pitchFamily="34" charset="0"/>
              <a:buChar char="–"/>
              <a:defRPr/>
            </a:pPr>
            <a:r>
              <a:rPr lang="es-MX" dirty="0"/>
              <a:t>Manténgase en contacto, comuníquese</a:t>
            </a:r>
          </a:p>
          <a:p>
            <a:pPr lvl="1" fontAlgn="auto">
              <a:spcAft>
                <a:spcPts val="0"/>
              </a:spcAft>
              <a:buFont typeface="Arial" pitchFamily="34" charset="0"/>
              <a:buChar char="–"/>
              <a:defRPr/>
            </a:pPr>
            <a:r>
              <a:rPr lang="es-MX" dirty="0"/>
              <a:t>Valore y fomente cada relación</a:t>
            </a:r>
          </a:p>
          <a:p>
            <a:pPr lvl="1" fontAlgn="auto">
              <a:spcAft>
                <a:spcPts val="0"/>
              </a:spcAft>
              <a:buFont typeface="Arial" pitchFamily="34" charset="0"/>
              <a:buChar char="–"/>
              <a:defRPr/>
            </a:pPr>
            <a:r>
              <a:rPr lang="es-MX" dirty="0"/>
              <a:t>Haga cosas divertidas juntos</a:t>
            </a:r>
          </a:p>
          <a:p>
            <a:pPr lvl="1" fontAlgn="auto">
              <a:spcAft>
                <a:spcPts val="0"/>
              </a:spcAft>
              <a:buFont typeface="Arial" pitchFamily="34" charset="0"/>
              <a:buChar char="–"/>
              <a:defRPr/>
            </a:pPr>
            <a:r>
              <a:rPr lang="es-MX" dirty="0"/>
              <a:t>Sea positivo</a:t>
            </a:r>
          </a:p>
          <a:p>
            <a:pPr lvl="1" fontAlgn="auto">
              <a:spcAft>
                <a:spcPts val="0"/>
              </a:spcAft>
              <a:buFont typeface="Arial" pitchFamily="34" charset="0"/>
              <a:buChar char="–"/>
              <a:defRPr/>
            </a:pPr>
            <a:r>
              <a:rPr lang="es-MX" dirty="0"/>
              <a:t>Muestre ayuda</a:t>
            </a:r>
          </a:p>
        </p:txBody>
      </p:sp>
      <p:pic>
        <p:nvPicPr>
          <p:cNvPr id="217092" name="Picture 2"/>
          <p:cNvPicPr>
            <a:picLocks noChangeAspect="1" noChangeArrowheads="1"/>
          </p:cNvPicPr>
          <p:nvPr/>
        </p:nvPicPr>
        <p:blipFill>
          <a:blip r:embed="rId5" cstate="print"/>
          <a:srcRect/>
          <a:stretch>
            <a:fillRect/>
          </a:stretch>
        </p:blipFill>
        <p:spPr bwMode="auto">
          <a:xfrm>
            <a:off x="6110288" y="4267200"/>
            <a:ext cx="2817812" cy="1868488"/>
          </a:xfrm>
          <a:prstGeom prst="rect">
            <a:avLst/>
          </a:prstGeom>
          <a:noFill/>
          <a:ln w="9525">
            <a:noFill/>
            <a:miter lim="800000"/>
            <a:headEnd/>
            <a:tailEnd/>
          </a:ln>
        </p:spPr>
      </p:pic>
      <p:pic>
        <p:nvPicPr>
          <p:cNvPr id="2" name="Picture 1" title="Family">
            <a:extLst>
              <a:ext uri="{FF2B5EF4-FFF2-40B4-BE49-F238E27FC236}">
                <a16:creationId xmlns:a16="http://schemas.microsoft.com/office/drawing/2014/main" id="{2C759719-EB54-50BE-CEDF-76541477F95F}"/>
              </a:ext>
            </a:extLst>
          </p:cNvPr>
          <p:cNvPicPr>
            <a:picLocks noChangeAspect="1" noChangeArrowheads="1"/>
          </p:cNvPicPr>
          <p:nvPr/>
        </p:nvPicPr>
        <p:blipFill>
          <a:blip r:embed="rId6" cstate="print"/>
          <a:srcRect/>
          <a:stretch>
            <a:fillRect/>
          </a:stretch>
        </p:blipFill>
        <p:spPr bwMode="auto">
          <a:xfrm>
            <a:off x="6813550" y="1805781"/>
            <a:ext cx="2133600" cy="2133600"/>
          </a:xfrm>
          <a:prstGeom prst="rect">
            <a:avLst/>
          </a:prstGeom>
          <a:noFill/>
          <a:ln w="9525">
            <a:noFill/>
            <a:miter lim="800000"/>
            <a:headEnd/>
            <a:tailEnd/>
          </a:ln>
        </p:spPr>
      </p:pic>
      <p:pic>
        <p:nvPicPr>
          <p:cNvPr id="4" name="narration_04_13">
            <a:hlinkClick r:id="" action="ppaction://media"/>
            <a:extLst>
              <a:ext uri="{FF2B5EF4-FFF2-40B4-BE49-F238E27FC236}">
                <a16:creationId xmlns:a16="http://schemas.microsoft.com/office/drawing/2014/main" id="{C67D7FF8-6503-C5CC-D9CA-600C723167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5791200"/>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9087D98170674D86C797BC8D2687D8" ma:contentTypeVersion="28" ma:contentTypeDescription="Create a new document." ma:contentTypeScope="" ma:versionID="4304a3a02abc31480838609f4bdddd9c">
  <xsd:schema xmlns:xsd="http://www.w3.org/2001/XMLSchema" xmlns:xs="http://www.w3.org/2001/XMLSchema" xmlns:p="http://schemas.microsoft.com/office/2006/metadata/properties" xmlns:ns1="http://schemas.microsoft.com/sharepoint/v3" xmlns:ns2="6d7edb7c-2aa0-4872-9062-ea8fed2ded76" xmlns:ns3="fccb8565-6977-422c-9899-ed0c196b9eef" targetNamespace="http://schemas.microsoft.com/office/2006/metadata/properties" ma:root="true" ma:fieldsID="4542ae14c1ec02c3f891160d3aefba5e" ns1:_="" ns2:_="" ns3:_="">
    <xsd:import namespace="http://schemas.microsoft.com/sharepoint/v3"/>
    <xsd:import namespace="6d7edb7c-2aa0-4872-9062-ea8fed2ded76"/>
    <xsd:import namespace="fccb8565-6977-422c-9899-ed0c196b9eef"/>
    <xsd:element name="properties">
      <xsd:complexType>
        <xsd:sequence>
          <xsd:element name="documentManagement">
            <xsd:complexType>
              <xsd:all>
                <xsd:element ref="ns2:SharedWithUsers" minOccurs="0"/>
                <xsd:element ref="ns2:SharedWithDetails" minOccurs="0"/>
                <xsd:element ref="ns2:LastSharedByTime" minOccurs="0"/>
                <xsd:element ref="ns2:LastSharedByUser" minOccurs="0"/>
                <xsd:element ref="ns3:MediaServiceMetadata" minOccurs="0"/>
                <xsd:element ref="ns3:MediaServiceFastMetadata" minOccurs="0"/>
                <xsd:element ref="ns3:MediaServiceDateTaken" minOccurs="0"/>
                <xsd:element ref="ns3:MediaServiceAutoTags" minOccurs="0"/>
                <xsd:element ref="ns3:MediaServiceLocation" minOccurs="0"/>
                <xsd:element ref="ns3:Date"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_Flow_SignoffStatus" minOccurs="0"/>
                <xsd:element ref="ns3:lcf76f155ced4ddcb4097134ff3c332f" minOccurs="0"/>
                <xsd:element ref="ns2:TaxCatchAll" minOccurs="0"/>
                <xsd:element ref="ns1:_ip_UnifiedCompliancePolicyProperties" minOccurs="0"/>
                <xsd:element ref="ns1:_ip_UnifiedCompliancePolicyUIAction"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7edb7c-2aa0-4872-9062-ea8fed2ded7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Time" ma:index="10" nillable="true" ma:displayName="Last Shared By Time" ma:description="" ma:internalName="LastSharedByTime" ma:readOnly="true">
      <xsd:simpleType>
        <xsd:restriction base="dms:DateTime"/>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TaxCatchAll" ma:index="27" nillable="true" ma:displayName="Taxonomy Catch All Column" ma:hidden="true" ma:list="{8b7e68f4-7830-4368-bc19-6e5d4434ed2e}" ma:internalName="TaxCatchAll" ma:showField="CatchAllData" ma:web="6d7edb7c-2aa0-4872-9062-ea8fed2ded7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ccb8565-6977-422c-9899-ed0c196b9eef"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Date" ma:index="17" nillable="true" ma:displayName="Date" ma:format="DateOnly" ma:internalName="Date">
      <xsd:simpleType>
        <xsd:restriction base="dms:DateTime"/>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_Flow_SignoffStatus" ma:index="24" nillable="true" ma:displayName="Sign-off status" ma:internalName="Sign_x002d_off_x0020_status">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5d2c2c43-07a7-44cc-95bb-614938b62a6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BillingMetadata" ma:index="32"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d7edb7c-2aa0-4872-9062-ea8fed2ded76" xsi:nil="true"/>
    <lcf76f155ced4ddcb4097134ff3c332f xmlns="fccb8565-6977-422c-9899-ed0c196b9eef">
      <Terms xmlns="http://schemas.microsoft.com/office/infopath/2007/PartnerControls"/>
    </lcf76f155ced4ddcb4097134ff3c332f>
    <_ip_UnifiedCompliancePolicyUIAction xmlns="http://schemas.microsoft.com/sharepoint/v3" xsi:nil="true"/>
    <Date xmlns="fccb8565-6977-422c-9899-ed0c196b9eef" xsi:nil="true"/>
    <_ip_UnifiedCompliancePolicyProperties xmlns="http://schemas.microsoft.com/sharepoint/v3" xsi:nil="true"/>
    <_Flow_SignoffStatus xmlns="fccb8565-6977-422c-9899-ed0c196b9eef" xsi:nil="true"/>
    <MediaLengthInSeconds xmlns="fccb8565-6977-422c-9899-ed0c196b9eef" xsi:nil="true"/>
    <SharedWithUsers xmlns="6d7edb7c-2aa0-4872-9062-ea8fed2ded76">
      <UserInfo>
        <DisplayName/>
        <AccountId xsi:nil="true"/>
        <AccountType/>
      </UserInfo>
    </SharedWithUsers>
  </documentManagement>
</p:properties>
</file>

<file path=customXml/itemProps1.xml><?xml version="1.0" encoding="utf-8"?>
<ds:datastoreItem xmlns:ds="http://schemas.openxmlformats.org/officeDocument/2006/customXml" ds:itemID="{369E9BF2-A91E-4CCC-B233-8F4987A21C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7edb7c-2aa0-4872-9062-ea8fed2ded76"/>
    <ds:schemaRef ds:uri="fccb8565-6977-422c-9899-ed0c196b9e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536E0A-D854-4A99-9C91-6F6D1B7D0472}">
  <ds:schemaRefs>
    <ds:schemaRef ds:uri="http://schemas.microsoft.com/sharepoint/v3/contenttype/forms"/>
  </ds:schemaRefs>
</ds:datastoreItem>
</file>

<file path=customXml/itemProps3.xml><?xml version="1.0" encoding="utf-8"?>
<ds:datastoreItem xmlns:ds="http://schemas.openxmlformats.org/officeDocument/2006/customXml" ds:itemID="{3684FC06-C637-40C0-AEF7-893696CCD259}">
  <ds:schemaRefs>
    <ds:schemaRef ds:uri="http://schemas.microsoft.com/office/2006/documentManagement/types"/>
    <ds:schemaRef ds:uri="http://schemas.openxmlformats.org/package/2006/metadata/core-properties"/>
    <ds:schemaRef ds:uri="http://purl.org/dc/dcmitype/"/>
    <ds:schemaRef ds:uri="http://purl.org/dc/terms/"/>
    <ds:schemaRef ds:uri="http://schemas.microsoft.com/office/infopath/2007/PartnerControls"/>
    <ds:schemaRef ds:uri="http://schemas.microsoft.com/office/2006/metadata/properties"/>
    <ds:schemaRef ds:uri="http://www.w3.org/XML/1998/namespace"/>
    <ds:schemaRef ds:uri="http://purl.org/dc/elements/1.1/"/>
    <ds:schemaRef ds:uri="6d7edb7c-2aa0-4872-9062-ea8fed2ded76"/>
    <ds:schemaRef ds:uri="fccb8565-6977-422c-9899-ed0c196b9eef"/>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57056</TotalTime>
  <Words>28595</Words>
  <Application>Microsoft Office PowerPoint</Application>
  <PresentationFormat>On-screen Show (4:3)</PresentationFormat>
  <Paragraphs>2091</Paragraphs>
  <Slides>157</Slides>
  <Notes>157</Notes>
  <HiddenSlides>0</HiddenSlides>
  <MMClips>136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157</vt:i4>
      </vt:variant>
    </vt:vector>
  </HeadingPairs>
  <TitlesOfParts>
    <vt:vector size="163" baseType="lpstr">
      <vt:lpstr>Arial</vt:lpstr>
      <vt:lpstr>Calibri</vt:lpstr>
      <vt:lpstr>Impact</vt:lpstr>
      <vt:lpstr>Times New Roman</vt:lpstr>
      <vt:lpstr>Wingdings</vt:lpstr>
      <vt:lpstr>Office Theme</vt:lpstr>
      <vt:lpstr> Módulo 3: Educación del Conductor </vt:lpstr>
      <vt:lpstr>Introducción</vt:lpstr>
      <vt:lpstr>Introducción al Módulo</vt:lpstr>
      <vt:lpstr>Programa de Administración de la Fatiga (PAF) de América del Norte</vt:lpstr>
      <vt:lpstr>Programa de Capacitación del PAF de América del Norte</vt:lpstr>
      <vt:lpstr>Módulo 3 Descripción General </vt:lpstr>
      <vt:lpstr>Módulo 3 Educación del Conductor Metas de Aprendizaje</vt:lpstr>
      <vt:lpstr>Acrónimos</vt:lpstr>
      <vt:lpstr>Sueño, Estado de Alerta, Bienestar y Desempeño</vt:lpstr>
      <vt:lpstr>Importancia para la Salud</vt:lpstr>
      <vt:lpstr>Importancia en la Seguridad </vt:lpstr>
      <vt:lpstr>Estado de Alerta, Bienestar y Sueño</vt:lpstr>
      <vt:lpstr>Dormir Bien:  Una Clave para el Desempeño y la Felicidad</vt:lpstr>
      <vt:lpstr>Reto y Responsabilidad</vt:lpstr>
      <vt:lpstr>Lección 1: Características de la Fatiga y Choques causados por Fatiga</vt:lpstr>
      <vt:lpstr> ¿Qué es la Fatiga?</vt:lpstr>
      <vt:lpstr> La Fatiga conlleva . . .   </vt:lpstr>
      <vt:lpstr>Fatiga Interna vs. La Relacionada con la Tarea</vt:lpstr>
      <vt:lpstr>Fatiga Interna vs. la Relacionada con la Tarea</vt:lpstr>
      <vt:lpstr>DORMIR,  El Antídoto más Importante Contra la Fatiga</vt:lpstr>
      <vt:lpstr> Características de la Fatiga </vt:lpstr>
      <vt:lpstr>Fatiga Aguda vs. Crónica</vt:lpstr>
      <vt:lpstr>Señales y Síntomas de Fatiga (1 de 2)</vt:lpstr>
      <vt:lpstr>Señales y Síntomas de Fatiga (2 de 2) </vt:lpstr>
      <vt:lpstr>Evaluaciones Subjetivas vs Objetivas</vt:lpstr>
      <vt:lpstr>¿Te Quedarás Dormido en los Próximos Dos Minutos? </vt:lpstr>
      <vt:lpstr>¡Muchos conductores que se quedan dormidos al volante nunca se sienten somnolientos! </vt:lpstr>
      <vt:lpstr>¡Pero solo el 11% durmió más de 8 horas la noche anterior! </vt:lpstr>
      <vt:lpstr>Señales Objetivas de Somnolencia al Conducir (1 de 2)</vt:lpstr>
      <vt:lpstr>Señales Objetivas de Somnolencia al Conducir (2 de 2) </vt:lpstr>
      <vt:lpstr>Efectos en la Salud de la Privación del Sueño (1 de 2) </vt:lpstr>
      <vt:lpstr>Efectos en la Salud de la Privación del Sueño (2 de 2) </vt:lpstr>
      <vt:lpstr>¿Tiene Privación Crónica de Sueño?</vt:lpstr>
      <vt:lpstr>Déficit de Sueño</vt:lpstr>
      <vt:lpstr>Recuperación de la Privación del Sueño</vt:lpstr>
      <vt:lpstr> Choques Relacionados con la Fatiga  </vt:lpstr>
      <vt:lpstr>Choques Relacionados con la Fatiga</vt:lpstr>
      <vt:lpstr>Causa Principal: Sueño Insuficiente</vt:lpstr>
      <vt:lpstr>Tasa Relativa en 24 Horas</vt:lpstr>
      <vt:lpstr>Dos Formas Generales en que la Fatiga Puede Causar Choques</vt:lpstr>
      <vt:lpstr>¿Cuántos Choques de Vehículos de Autotransporte están Relacionados con la Fatiga?</vt:lpstr>
      <vt:lpstr>Choques de Camiones Fatales para el Conductor </vt:lpstr>
      <vt:lpstr>Dificultades en la Estimación de Choques Relacionados con la Fatiga </vt:lpstr>
      <vt:lpstr>Cuestionario Parte 1</vt:lpstr>
      <vt:lpstr>Cuestionario Parte 1</vt:lpstr>
      <vt:lpstr>Cuestionario Parte 1</vt:lpstr>
      <vt:lpstr>Cuestionario Parte 1</vt:lpstr>
      <vt:lpstr>Cuestionario Parte 1</vt:lpstr>
      <vt:lpstr>Lección 2: El Sueño y otros Factores que Afectan el Estado de Alerta</vt:lpstr>
      <vt:lpstr> ¿Qué es el Sueño/Dormir?  </vt:lpstr>
      <vt:lpstr>Características Claves del Sueño</vt:lpstr>
      <vt:lpstr>Dos Tipos de Sueño</vt:lpstr>
      <vt:lpstr>Estados y Etapas del Sueño</vt:lpstr>
      <vt:lpstr>Inercia del Sueño</vt:lpstr>
      <vt:lpstr>Diferencias en el Sueño por Edad</vt:lpstr>
      <vt:lpstr>Factores que Afectan la Calidad del Sueño</vt:lpstr>
      <vt:lpstr> Factores que Afectan el Estado de Alerta y el Desempeño </vt:lpstr>
      <vt:lpstr>Fatiga Interna vs. la Relacionada con la Tarea (1 de 2)</vt:lpstr>
      <vt:lpstr>Fatiga Interna vs. la Relacionada con la Tarea (2 de 2)</vt:lpstr>
      <vt:lpstr>Cantidad de Sueño</vt:lpstr>
      <vt:lpstr>Efectos Acumulativos y Progresivos de Diferentes Cantidades de Sueño en el Desempeño </vt:lpstr>
      <vt:lpstr>Siestas</vt:lpstr>
      <vt:lpstr>Hora del día</vt:lpstr>
      <vt:lpstr>Ritmo Circadiano Diario</vt:lpstr>
      <vt:lpstr>Efectos Circadianos en Nuestras Vidas y Trabajo </vt:lpstr>
      <vt:lpstr>Tiempo Despierto</vt:lpstr>
      <vt:lpstr>Tiempo en la Tarea  (Horas Conduciendo o Trabajando) </vt:lpstr>
      <vt:lpstr>Demanda y Desempeño en la Tarea:</vt:lpstr>
      <vt:lpstr>Factores Ambientales que Afectan el Estado de Alerta </vt:lpstr>
      <vt:lpstr> Diferencias Individuales en la Susceptibilidad a la Fatiga </vt:lpstr>
      <vt:lpstr>Evidencia de Diferencias Individuales 10 Conductores de Camiones del Estudio de Seguridad </vt:lpstr>
      <vt:lpstr>Diferencias Individuales en el  Estudio de Fatiga y Estado de Alerta del Conductor</vt:lpstr>
      <vt:lpstr>¿Qué causa las Diferencias Individuales en la Susceptibilidad a la Fatiga? </vt:lpstr>
      <vt:lpstr>¿Qué es la Apnea Obstructiva del Sueño (AOS)?</vt:lpstr>
      <vt:lpstr>Factores de Riesgo y Señales de Advertencia de la AOS </vt:lpstr>
      <vt:lpstr>AOS y Conducción</vt:lpstr>
      <vt:lpstr>Detección y Tratamiento de la AOS</vt:lpstr>
      <vt:lpstr>Insomnio </vt:lpstr>
      <vt:lpstr>Otras Enfermedades del Sueño </vt:lpstr>
      <vt:lpstr>Síntomas Generales de las Enfermedades del Sueño </vt:lpstr>
      <vt:lpstr>¿Es Ud. muy Susceptible a la Fatiga? </vt:lpstr>
      <vt:lpstr>Cuestionario Lección 2</vt:lpstr>
      <vt:lpstr>Cuestionario Lección 2</vt:lpstr>
      <vt:lpstr>Cuestionario Lección 2</vt:lpstr>
      <vt:lpstr>Cuestionario Lección 2</vt:lpstr>
      <vt:lpstr>Cuestionario Lección 2</vt:lpstr>
      <vt:lpstr>Lección 3: Salud, Bienestar, Drogas, y Medicamentos</vt:lpstr>
      <vt:lpstr>Salud y Bienestar</vt:lpstr>
      <vt:lpstr>Salud y Bienestar:  ¿Qué hay en esto para Usted? </vt:lpstr>
      <vt:lpstr>Claves Personales para el Bienestar</vt:lpstr>
      <vt:lpstr>Dieta y Nutrición (1 de 2) </vt:lpstr>
      <vt:lpstr>Dieta y Nutrición (2 de 2) </vt:lpstr>
      <vt:lpstr>Ejercicio (1 de 2) </vt:lpstr>
      <vt:lpstr>Ejercicio (2 de 2) </vt:lpstr>
      <vt:lpstr>Peso</vt:lpstr>
      <vt:lpstr>Fumar y uso de otros Productos del Tabaco</vt:lpstr>
      <vt:lpstr>Estrés (1 de 2) </vt:lpstr>
      <vt:lpstr>Estrés (2 de 2) </vt:lpstr>
      <vt:lpstr>Relaciones Personales:   Familia y Amigos </vt:lpstr>
      <vt:lpstr>Pasos para el Cambio de Comportamiento</vt:lpstr>
      <vt:lpstr>Drogas y Medicamentos </vt:lpstr>
      <vt:lpstr>Cafeína </vt:lpstr>
      <vt:lpstr>Uso de Cafeína </vt:lpstr>
      <vt:lpstr>Cafeína y el Sueño </vt:lpstr>
      <vt:lpstr>Dos Estimulantes Dañinos  </vt:lpstr>
      <vt:lpstr>Ayudas para Dormir:  Suplementos  Y  Tés Herbales </vt:lpstr>
      <vt:lpstr>Píldoras para Dormir (1 de 2)</vt:lpstr>
      <vt:lpstr>Píldoras para Dormir (2 de 2)</vt:lpstr>
      <vt:lpstr>Otros Medicamentos tienen  Efectos Secundarios de Fatiga</vt:lpstr>
      <vt:lpstr>Alcohol:  No es un Medicamento para Dormir </vt:lpstr>
      <vt:lpstr>Cuestionario de Lección 3 </vt:lpstr>
      <vt:lpstr>Cuestionario de Lección 3 </vt:lpstr>
      <vt:lpstr>Cuestionario de Lección 3 </vt:lpstr>
      <vt:lpstr>Cuestionario de Lección 3 </vt:lpstr>
      <vt:lpstr>Cuestionario de Lección 3 </vt:lpstr>
      <vt:lpstr>Lección 4: El Estado de Alerta y la Conducción de Vehículos de Autotransporte</vt:lpstr>
      <vt:lpstr> Mejorar el Sueño y el Estado de Alerta </vt:lpstr>
      <vt:lpstr>Desafíos en la Administración de la Fatiga del Conductor (1 de 2)</vt:lpstr>
      <vt:lpstr>Desafíos en la Administración de la Fatiga del Conductor (2 de 2)</vt:lpstr>
      <vt:lpstr>Estrategias Generales para Enfrentar estos Desafíos </vt:lpstr>
      <vt:lpstr>Estrategias en el Hogar </vt:lpstr>
      <vt:lpstr>Estrategias en el Camino</vt:lpstr>
      <vt:lpstr>Conducción Nocturna</vt:lpstr>
      <vt:lpstr>Lidiar con los Cambio de Turno y las Zonas Horarias</vt:lpstr>
      <vt:lpstr>Programación de Horarios y Horas de Servicio</vt:lpstr>
      <vt:lpstr>Prácticas Básicas de Programación de Horarios para el Sueño-Descanso</vt:lpstr>
      <vt:lpstr>Regularidad de Horarios </vt:lpstr>
      <vt:lpstr>Rotación de Horario Hacia Adelante</vt:lpstr>
      <vt:lpstr>Rotación de Horario Hacia Atrás</vt:lpstr>
      <vt:lpstr>Reglas de Horas de Servicio de los EUA para Carga</vt:lpstr>
      <vt:lpstr>Reglas de Horas de Servicio de los EUA para Autobús</vt:lpstr>
      <vt:lpstr>Reglas Canadienses para Camiones y Autobuses</vt:lpstr>
      <vt:lpstr>Reglas de Horas de Servicio</vt:lpstr>
      <vt:lpstr>PowerPoint Presentation</vt:lpstr>
      <vt:lpstr>Obligaciones del Conductor</vt:lpstr>
      <vt:lpstr>Conducción en Equipo</vt:lpstr>
      <vt:lpstr>Conducción en Equipo: Ventajas  </vt:lpstr>
      <vt:lpstr>Conducción en Equipo: Desventajas </vt:lpstr>
      <vt:lpstr>Reglas Clave del Camarote para Dormir de EUA</vt:lpstr>
      <vt:lpstr>Reglas Clave del Camarote para Dormir Canadienses </vt:lpstr>
      <vt:lpstr>Cumplimiento y Uso Seguro del Camarote</vt:lpstr>
      <vt:lpstr>Mejore la Conducción en Equipo</vt:lpstr>
      <vt:lpstr>Cuestionario de Lección 4</vt:lpstr>
      <vt:lpstr>Cuestionario de Lección 4</vt:lpstr>
      <vt:lpstr>Cuestionario de Lección 4</vt:lpstr>
      <vt:lpstr>Cuestionario de Lección 4</vt:lpstr>
      <vt:lpstr>Cuestionario de Lección 4</vt:lpstr>
      <vt:lpstr>Conclusiones: Revisión y Resumen</vt:lpstr>
      <vt:lpstr> Revisión </vt:lpstr>
      <vt:lpstr>Revisión: Términos y Conceptos Clave sobre la Fatiga (1 de 2) </vt:lpstr>
      <vt:lpstr>Revisión: Términos y Conceptos Clave sobre la Fatiga (2 de 2)</vt:lpstr>
      <vt:lpstr>Mitos sobre la Fatiga (1 de 2) </vt:lpstr>
      <vt:lpstr>Mitos sobre la Fatiga (2 de 2) </vt:lpstr>
      <vt:lpstr>Administración de la Fatiga “Hacer" (1 de 2) </vt:lpstr>
      <vt:lpstr>Administración de la Fatiga “Hacer”  (2 de 2) </vt:lpstr>
      <vt:lpstr>Administración de la Fatiga “No Hacer” </vt:lpstr>
      <vt:lpstr>Examen del Modulo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Driver Education</dc:title>
  <dc:creator>Leslie</dc:creator>
  <cp:lastModifiedBy>Julio Cesar Velasquez Molina</cp:lastModifiedBy>
  <cp:revision>982</cp:revision>
  <cp:lastPrinted>2012-01-25T17:22:50Z</cp:lastPrinted>
  <dcterms:created xsi:type="dcterms:W3CDTF">2011-09-07T19:34:03Z</dcterms:created>
  <dcterms:modified xsi:type="dcterms:W3CDTF">2025-08-05T17:52:43Z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0x0101004F9087D98170674D86C797BC8D2687D8</vt:lpwstr>
  </property>
  <property fmtid="{D5CDD505-2E9C-101B-9397-08002B2CF9AE}" pid="3" name="Order">
    <vt:lpwstr>750500.000000000</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