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3"/>
  </p:notesMasterIdLst>
  <p:handoutMasterIdLst>
    <p:handoutMasterId r:id="rId94"/>
  </p:handoutMasterIdLst>
  <p:sldIdLst>
    <p:sldId id="256" r:id="rId5"/>
    <p:sldId id="347" r:id="rId6"/>
    <p:sldId id="260" r:id="rId7"/>
    <p:sldId id="259" r:id="rId8"/>
    <p:sldId id="322" r:id="rId9"/>
    <p:sldId id="348" r:id="rId10"/>
    <p:sldId id="258" r:id="rId11"/>
    <p:sldId id="346" r:id="rId12"/>
    <p:sldId id="321" r:id="rId13"/>
    <p:sldId id="339" r:id="rId14"/>
    <p:sldId id="338" r:id="rId15"/>
    <p:sldId id="341" r:id="rId16"/>
    <p:sldId id="275" r:id="rId17"/>
    <p:sldId id="350" r:id="rId18"/>
    <p:sldId id="351" r:id="rId19"/>
    <p:sldId id="262" r:id="rId20"/>
    <p:sldId id="263" r:id="rId21"/>
    <p:sldId id="264" r:id="rId22"/>
    <p:sldId id="265" r:id="rId23"/>
    <p:sldId id="266" r:id="rId24"/>
    <p:sldId id="267" r:id="rId25"/>
    <p:sldId id="268" r:id="rId26"/>
    <p:sldId id="269" r:id="rId27"/>
    <p:sldId id="270" r:id="rId28"/>
    <p:sldId id="271" r:id="rId29"/>
    <p:sldId id="276" r:id="rId30"/>
    <p:sldId id="352" r:id="rId31"/>
    <p:sldId id="353" r:id="rId32"/>
    <p:sldId id="277" r:id="rId33"/>
    <p:sldId id="278" r:id="rId34"/>
    <p:sldId id="326" r:id="rId35"/>
    <p:sldId id="328" r:id="rId36"/>
    <p:sldId id="342" r:id="rId37"/>
    <p:sldId id="329" r:id="rId38"/>
    <p:sldId id="279" r:id="rId39"/>
    <p:sldId id="280" r:id="rId40"/>
    <p:sldId id="331" r:id="rId41"/>
    <p:sldId id="333" r:id="rId42"/>
    <p:sldId id="281" r:id="rId43"/>
    <p:sldId id="354" r:id="rId44"/>
    <p:sldId id="355" r:id="rId45"/>
    <p:sldId id="282" r:id="rId46"/>
    <p:sldId id="335" r:id="rId47"/>
    <p:sldId id="349" r:id="rId48"/>
    <p:sldId id="283" r:id="rId49"/>
    <p:sldId id="284" r:id="rId50"/>
    <p:sldId id="285" r:id="rId51"/>
    <p:sldId id="286" r:id="rId52"/>
    <p:sldId id="343" r:id="rId53"/>
    <p:sldId id="287" r:id="rId54"/>
    <p:sldId id="344" r:id="rId55"/>
    <p:sldId id="288" r:id="rId56"/>
    <p:sldId id="289" r:id="rId57"/>
    <p:sldId id="290" r:id="rId58"/>
    <p:sldId id="291" r:id="rId59"/>
    <p:sldId id="292" r:id="rId60"/>
    <p:sldId id="293" r:id="rId61"/>
    <p:sldId id="294" r:id="rId62"/>
    <p:sldId id="295" r:id="rId63"/>
    <p:sldId id="296" r:id="rId64"/>
    <p:sldId id="297" r:id="rId65"/>
    <p:sldId id="356" r:id="rId66"/>
    <p:sldId id="357" r:id="rId67"/>
    <p:sldId id="298" r:id="rId68"/>
    <p:sldId id="299" r:id="rId69"/>
    <p:sldId id="300" r:id="rId70"/>
    <p:sldId id="337"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58" r:id="rId85"/>
    <p:sldId id="359" r:id="rId86"/>
    <p:sldId id="314" r:id="rId87"/>
    <p:sldId id="315" r:id="rId88"/>
    <p:sldId id="316" r:id="rId89"/>
    <p:sldId id="317" r:id="rId90"/>
    <p:sldId id="345" r:id="rId91"/>
    <p:sldId id="336"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ickman" initials="j" lastIdx="12" clrIdx="0"/>
  <p:cmAuthor id="1" name="Matt Camden" initials="MC" lastIdx="1" clrIdx="1"/>
  <p:cmAuthor id="2" name="mcs2319"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F7D"/>
    <a:srgbClr val="690000"/>
    <a:srgbClr val="C81616"/>
    <a:srgbClr val="7C0D0D"/>
    <a:srgbClr val="3E2974"/>
    <a:srgbClr val="DC0002"/>
    <a:srgbClr val="008CE1"/>
    <a:srgbClr val="0E850F"/>
    <a:srgbClr val="048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6376B-6D0E-44E6-8B75-D42206000735}" v="9" dt="2024-02-27T02:10:07.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2990" autoAdjust="0"/>
  </p:normalViewPr>
  <p:slideViewPr>
    <p:cSldViewPr>
      <p:cViewPr varScale="1">
        <p:scale>
          <a:sx n="59" d="100"/>
          <a:sy n="59" d="100"/>
        </p:scale>
        <p:origin x="2237" y="62"/>
      </p:cViewPr>
      <p:guideLst>
        <p:guide orient="horz" pos="2160"/>
        <p:guide pos="2880"/>
      </p:guideLst>
    </p:cSldViewPr>
  </p:slideViewPr>
  <p:notesTextViewPr>
    <p:cViewPr>
      <p:scale>
        <a:sx n="100" d="100"/>
        <a:sy n="100" d="100"/>
      </p:scale>
      <p:origin x="0" y="-1267"/>
    </p:cViewPr>
  </p:notesTextViewPr>
  <p:notesViewPr>
    <p:cSldViewPr>
      <p:cViewPr varScale="1">
        <p:scale>
          <a:sx n="86" d="100"/>
          <a:sy n="86"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71E4D-9211-4029-A7AC-B2C4E20987D2}" type="doc">
      <dgm:prSet loTypeId="urn:microsoft.com/office/officeart/2005/8/layout/cycle2" loCatId="cycle" qsTypeId="urn:microsoft.com/office/officeart/2005/8/quickstyle/3d1" qsCatId="3D" csTypeId="urn:microsoft.com/office/officeart/2005/8/colors/colorful1#1" csCatId="colorful" phldr="1"/>
      <dgm:spPr/>
      <dgm:t>
        <a:bodyPr/>
        <a:lstStyle/>
        <a:p>
          <a:endParaRPr lang="en-US"/>
        </a:p>
      </dgm:t>
    </dgm:pt>
    <dgm:pt modelId="{1C6001BA-A465-4148-8D4E-2328076A1C46}">
      <dgm:prSet phldrT="[Text]" custT="1"/>
      <dgm:spPr/>
      <dgm:t>
        <a:bodyPr/>
        <a:lstStyle/>
        <a:p>
          <a:pPr>
            <a:tabLst>
              <a:tab pos="719138" algn="l"/>
            </a:tabLst>
          </a:pPr>
          <a:r>
            <a:rPr lang="en-US" sz="2100" dirty="0" err="1"/>
            <a:t>Cultura</a:t>
          </a:r>
          <a:r>
            <a:rPr lang="en-US" sz="2100" dirty="0"/>
            <a:t> de </a:t>
          </a:r>
          <a:r>
            <a:rPr lang="en-US" sz="2100" dirty="0" err="1"/>
            <a:t>Seguridad</a:t>
          </a:r>
          <a:endParaRPr lang="en-US" sz="2100" dirty="0"/>
        </a:p>
      </dgm:t>
    </dgm:pt>
    <dgm:pt modelId="{18A9A8F0-8F4D-46DC-819A-4A03CAA17FCA}" type="parTrans" cxnId="{94E73AF6-CB39-41BB-BFC6-5E0D1B22873A}">
      <dgm:prSet/>
      <dgm:spPr/>
      <dgm:t>
        <a:bodyPr/>
        <a:lstStyle/>
        <a:p>
          <a:endParaRPr lang="en-US"/>
        </a:p>
      </dgm:t>
    </dgm:pt>
    <dgm:pt modelId="{3C8308B3-6A19-4F01-B537-665DB0DE8713}" type="sibTrans" cxnId="{94E73AF6-CB39-41BB-BFC6-5E0D1B22873A}">
      <dgm:prSet/>
      <dgm:spPr>
        <a:solidFill>
          <a:schemeClr val="accent1">
            <a:lumMod val="60000"/>
            <a:lumOff val="40000"/>
          </a:schemeClr>
        </a:solidFill>
        <a:effectLst>
          <a:innerShdw blurRad="63500" dist="50800" dir="16200000">
            <a:prstClr val="black">
              <a:alpha val="50000"/>
            </a:prstClr>
          </a:innerShdw>
        </a:effectLst>
        <a:scene3d>
          <a:camera prst="orthographicFront"/>
          <a:lightRig rig="flat" dir="t"/>
        </a:scene3d>
      </dgm:spPr>
      <dgm:t>
        <a:bodyPr/>
        <a:lstStyle/>
        <a:p>
          <a:endParaRPr lang="en-US"/>
        </a:p>
      </dgm:t>
    </dgm:pt>
    <dgm:pt modelId="{CCD512CE-95B2-4A93-A00C-A37648C53F08}">
      <dgm:prSet phldrT="[Text]" custT="1"/>
      <dgm:spPr/>
      <dgm:t>
        <a:bodyPr lIns="0" rIns="0"/>
        <a:lstStyle/>
        <a:p>
          <a:pPr marL="0" indent="0"/>
          <a:r>
            <a:rPr lang="en-US" sz="1600" b="1" dirty="0" err="1"/>
            <a:t>Comportamiento</a:t>
          </a:r>
          <a:endParaRPr lang="en-US" sz="2400" b="1" dirty="0"/>
        </a:p>
      </dgm:t>
    </dgm:pt>
    <dgm:pt modelId="{C94378B4-5B31-4A8B-891C-5290C56D4CD0}" type="parTrans" cxnId="{7AFEC98D-7317-4269-AA81-826E2F133B13}">
      <dgm:prSet/>
      <dgm:spPr/>
      <dgm:t>
        <a:bodyPr/>
        <a:lstStyle/>
        <a:p>
          <a:endParaRPr lang="en-US"/>
        </a:p>
      </dgm:t>
    </dgm:pt>
    <dgm:pt modelId="{6A3395DC-A858-492B-87CD-1767BFDB0569}" type="sibTrans" cxnId="{7AFEC98D-7317-4269-AA81-826E2F133B13}">
      <dgm:prSet/>
      <dgm:spPr>
        <a:solidFill>
          <a:schemeClr val="tx1"/>
        </a:solidFill>
      </dgm:spPr>
      <dgm:t>
        <a:bodyPr/>
        <a:lstStyle/>
        <a:p>
          <a:endParaRPr lang="en-US"/>
        </a:p>
      </dgm:t>
    </dgm:pt>
    <dgm:pt modelId="{53DEDC3A-8CF7-4EDA-8C1D-454EED5B679D}">
      <dgm:prSet phldrT="[Text]" custT="1"/>
      <dgm:spPr/>
      <dgm:t>
        <a:bodyPr/>
        <a:lstStyle/>
        <a:p>
          <a:r>
            <a:rPr lang="en-US" sz="2400" b="1" dirty="0"/>
            <a:t>Persona</a:t>
          </a:r>
          <a:endParaRPr lang="en-US" sz="2400" b="1" baseline="0" dirty="0"/>
        </a:p>
      </dgm:t>
    </dgm:pt>
    <dgm:pt modelId="{F7FE5BE8-BF94-4B0A-8C73-8FF6230A06AB}" type="parTrans" cxnId="{3EC6D0C9-5823-40D2-9F11-7B72EECD1354}">
      <dgm:prSet/>
      <dgm:spPr/>
      <dgm:t>
        <a:bodyPr/>
        <a:lstStyle/>
        <a:p>
          <a:endParaRPr lang="en-US"/>
        </a:p>
      </dgm:t>
    </dgm:pt>
    <dgm:pt modelId="{846D0C0B-46C3-4EDA-B18B-7B2F73E722B3}" type="sibTrans" cxnId="{3EC6D0C9-5823-40D2-9F11-7B72EECD1354}">
      <dgm:prSet/>
      <dgm:spPr>
        <a:solidFill>
          <a:schemeClr val="tx1"/>
        </a:solidFill>
      </dgm:spPr>
      <dgm:t>
        <a:bodyPr/>
        <a:lstStyle/>
        <a:p>
          <a:endParaRPr lang="en-US"/>
        </a:p>
      </dgm:t>
    </dgm:pt>
    <dgm:pt modelId="{62304CF3-9013-41C1-B947-6B47CB7D30FA}">
      <dgm:prSet phldrT="[Text]" custT="1"/>
      <dgm:spPr/>
      <dgm:t>
        <a:bodyPr/>
        <a:lstStyle/>
        <a:p>
          <a:r>
            <a:rPr lang="en-US" sz="1900" b="1" dirty="0"/>
            <a:t>Medio </a:t>
          </a:r>
          <a:r>
            <a:rPr lang="en-US" sz="1900" b="1" dirty="0" err="1"/>
            <a:t>Ambiente</a:t>
          </a:r>
          <a:endParaRPr lang="en-US" sz="1900" b="1" dirty="0"/>
        </a:p>
      </dgm:t>
    </dgm:pt>
    <dgm:pt modelId="{E80B09A9-02A5-4C68-9C7D-07D72CF84793}" type="parTrans" cxnId="{3A4D3569-F5BF-46F5-8F74-FA4E343AD919}">
      <dgm:prSet/>
      <dgm:spPr/>
      <dgm:t>
        <a:bodyPr/>
        <a:lstStyle/>
        <a:p>
          <a:endParaRPr lang="en-US"/>
        </a:p>
      </dgm:t>
    </dgm:pt>
    <dgm:pt modelId="{6265DDC1-2C29-4A47-B1D3-E0654EFCD836}" type="sibTrans" cxnId="{3A4D3569-F5BF-46F5-8F74-FA4E343AD919}">
      <dgm:prSet/>
      <dgm:spPr>
        <a:solidFill>
          <a:schemeClr val="accent1">
            <a:lumMod val="60000"/>
            <a:lumOff val="40000"/>
          </a:schemeClr>
        </a:solidFill>
        <a:effectLst>
          <a:outerShdw blurRad="50800" dist="38100" dir="5400000" algn="t" rotWithShape="0">
            <a:prstClr val="black">
              <a:alpha val="40000"/>
            </a:prstClr>
          </a:outerShdw>
        </a:effectLst>
        <a:scene3d>
          <a:camera prst="orthographicFront"/>
          <a:lightRig rig="flat" dir="t"/>
        </a:scene3d>
        <a:sp3d z="-80000" prstMaterial="plastic">
          <a:bevelT w="50800" h="50800" prst="angle"/>
          <a:bevelB w="25400" h="25400" prst="angle"/>
        </a:sp3d>
      </dgm:spPr>
      <dgm:t>
        <a:bodyPr/>
        <a:lstStyle/>
        <a:p>
          <a:endParaRPr lang="en-US"/>
        </a:p>
      </dgm:t>
    </dgm:pt>
    <dgm:pt modelId="{6E407916-9978-4602-AD49-EBA7CA082BEB}" type="pres">
      <dgm:prSet presAssocID="{39871E4D-9211-4029-A7AC-B2C4E20987D2}" presName="cycle" presStyleCnt="0">
        <dgm:presLayoutVars>
          <dgm:dir/>
          <dgm:resizeHandles val="exact"/>
        </dgm:presLayoutVars>
      </dgm:prSet>
      <dgm:spPr/>
    </dgm:pt>
    <dgm:pt modelId="{B3553E63-0910-465C-9727-CF96B9798BA9}" type="pres">
      <dgm:prSet presAssocID="{1C6001BA-A465-4148-8D4E-2328076A1C46}" presName="node" presStyleLbl="node1" presStyleIdx="0" presStyleCnt="4" custScaleX="103714" custScaleY="80365" custRadScaleRad="41286" custRadScaleInc="396483">
        <dgm:presLayoutVars>
          <dgm:bulletEnabled val="1"/>
        </dgm:presLayoutVars>
      </dgm:prSet>
      <dgm:spPr/>
    </dgm:pt>
    <dgm:pt modelId="{78253CC4-51B7-46B0-A15F-B2401B8C2772}" type="pres">
      <dgm:prSet presAssocID="{3C8308B3-6A19-4F01-B537-665DB0DE8713}" presName="sibTrans" presStyleLbl="sibTrans2D1" presStyleIdx="0" presStyleCnt="4" custScaleX="190766" custScaleY="53489"/>
      <dgm:spPr>
        <a:prstGeom prst="leftRightArrow">
          <a:avLst/>
        </a:prstGeom>
      </dgm:spPr>
    </dgm:pt>
    <dgm:pt modelId="{4C72034E-C053-4C30-A11D-063B835621E6}" type="pres">
      <dgm:prSet presAssocID="{3C8308B3-6A19-4F01-B537-665DB0DE8713}" presName="connectorText" presStyleLbl="sibTrans2D1" presStyleIdx="0" presStyleCnt="4"/>
      <dgm:spPr/>
    </dgm:pt>
    <dgm:pt modelId="{8C6339E5-0786-4128-9348-1E4519C566F3}" type="pres">
      <dgm:prSet presAssocID="{CCD512CE-95B2-4A93-A00C-A37648C53F08}" presName="node" presStyleLbl="node1" presStyleIdx="1" presStyleCnt="4" custScaleX="128333" custScaleY="118155" custRadScaleRad="158570" custRadScaleInc="71643">
        <dgm:presLayoutVars>
          <dgm:bulletEnabled val="1"/>
        </dgm:presLayoutVars>
      </dgm:prSet>
      <dgm:spPr/>
    </dgm:pt>
    <dgm:pt modelId="{75BA6E7F-8E63-4E1E-A9D2-BA0BE1AF874F}" type="pres">
      <dgm:prSet presAssocID="{6A3395DC-A858-492B-87CD-1767BFDB0569}" presName="sibTrans" presStyleLbl="sibTrans2D1" presStyleIdx="1" presStyleCnt="4" custScaleX="153819" custLinFactNeighborX="-1217" custLinFactNeighborY="51972"/>
      <dgm:spPr>
        <a:prstGeom prst="leftRightArrow">
          <a:avLst/>
        </a:prstGeom>
      </dgm:spPr>
    </dgm:pt>
    <dgm:pt modelId="{A3B9B4AD-6DCA-4955-9D85-BB53B101048E}" type="pres">
      <dgm:prSet presAssocID="{6A3395DC-A858-492B-87CD-1767BFDB0569}" presName="connectorText" presStyleLbl="sibTrans2D1" presStyleIdx="1" presStyleCnt="4"/>
      <dgm:spPr/>
    </dgm:pt>
    <dgm:pt modelId="{CAC241FA-1DDE-4789-9149-E4BE9DF8165E}" type="pres">
      <dgm:prSet presAssocID="{53DEDC3A-8CF7-4EDA-8C1D-454EED5B679D}" presName="node" presStyleLbl="node1" presStyleIdx="2" presStyleCnt="4" custScaleX="111383" custScaleY="111383" custRadScaleRad="149992" custRadScaleInc="122643">
        <dgm:presLayoutVars>
          <dgm:bulletEnabled val="1"/>
        </dgm:presLayoutVars>
      </dgm:prSet>
      <dgm:spPr/>
    </dgm:pt>
    <dgm:pt modelId="{7092048E-8414-40A9-91AE-887069532F88}" type="pres">
      <dgm:prSet presAssocID="{846D0C0B-46C3-4EDA-B18B-7B2F73E722B3}" presName="sibTrans" presStyleLbl="sibTrans2D1" presStyleIdx="2" presStyleCnt="4" custAng="184820" custScaleX="201909" custScaleY="94143" custLinFactNeighborX="-48885" custLinFactNeighborY="-62268"/>
      <dgm:spPr>
        <a:prstGeom prst="leftRightArrow">
          <a:avLst/>
        </a:prstGeom>
      </dgm:spPr>
    </dgm:pt>
    <dgm:pt modelId="{E9772164-1D56-424B-830A-7F79A5BA7B9A}" type="pres">
      <dgm:prSet presAssocID="{846D0C0B-46C3-4EDA-B18B-7B2F73E722B3}" presName="connectorText" presStyleLbl="sibTrans2D1" presStyleIdx="2" presStyleCnt="4"/>
      <dgm:spPr/>
    </dgm:pt>
    <dgm:pt modelId="{77A37EEF-2B2E-4720-A4E3-D6630F7EFEA1}" type="pres">
      <dgm:prSet presAssocID="{62304CF3-9013-41C1-B947-6B47CB7D30FA}" presName="node" presStyleLbl="node1" presStyleIdx="3" presStyleCnt="4" custScaleX="119578" custScaleY="124264" custRadScaleRad="86730" custRadScaleInc="198440">
        <dgm:presLayoutVars>
          <dgm:bulletEnabled val="1"/>
        </dgm:presLayoutVars>
      </dgm:prSet>
      <dgm:spPr/>
    </dgm:pt>
    <dgm:pt modelId="{5F9BE5EE-B760-4CBB-A570-9971C29DCB27}" type="pres">
      <dgm:prSet presAssocID="{6265DDC1-2C29-4A47-B1D3-E0654EFCD836}" presName="sibTrans" presStyleLbl="sibTrans2D1" presStyleIdx="3" presStyleCnt="4" custAng="19888513" custScaleX="92678" custScaleY="100796" custLinFactX="-154465" custLinFactY="100000" custLinFactNeighborX="-200000" custLinFactNeighborY="140389" custRadScaleRad="40967" custRadScaleInc="-2147483648"/>
      <dgm:spPr>
        <a:prstGeom prst="upDownArrow">
          <a:avLst/>
        </a:prstGeom>
      </dgm:spPr>
    </dgm:pt>
    <dgm:pt modelId="{AA519EB2-3B50-45FA-AA8B-CDB376791846}" type="pres">
      <dgm:prSet presAssocID="{6265DDC1-2C29-4A47-B1D3-E0654EFCD836}" presName="connectorText" presStyleLbl="sibTrans2D1" presStyleIdx="3" presStyleCnt="4"/>
      <dgm:spPr/>
    </dgm:pt>
  </dgm:ptLst>
  <dgm:cxnLst>
    <dgm:cxn modelId="{8AB2C20B-AB0C-4D6A-B1CD-F0F761AF7DEC}" type="presOf" srcId="{846D0C0B-46C3-4EDA-B18B-7B2F73E722B3}" destId="{E9772164-1D56-424B-830A-7F79A5BA7B9A}" srcOrd="1" destOrd="0" presId="urn:microsoft.com/office/officeart/2005/8/layout/cycle2"/>
    <dgm:cxn modelId="{BA12961C-9A91-4B10-8569-AE0F1A080251}" type="presOf" srcId="{6A3395DC-A858-492B-87CD-1767BFDB0569}" destId="{75BA6E7F-8E63-4E1E-A9D2-BA0BE1AF874F}" srcOrd="0" destOrd="0" presId="urn:microsoft.com/office/officeart/2005/8/layout/cycle2"/>
    <dgm:cxn modelId="{AC85762C-E6FD-4901-B3EF-0CA13B22C25F}" type="presOf" srcId="{3C8308B3-6A19-4F01-B537-665DB0DE8713}" destId="{78253CC4-51B7-46B0-A15F-B2401B8C2772}" srcOrd="0" destOrd="0" presId="urn:microsoft.com/office/officeart/2005/8/layout/cycle2"/>
    <dgm:cxn modelId="{E6A94A33-475D-435B-989C-1058C8E07A61}" type="presOf" srcId="{39871E4D-9211-4029-A7AC-B2C4E20987D2}" destId="{6E407916-9978-4602-AD49-EBA7CA082BEB}" srcOrd="0" destOrd="0" presId="urn:microsoft.com/office/officeart/2005/8/layout/cycle2"/>
    <dgm:cxn modelId="{52BC3A41-CA29-4753-90D1-6A45881E1E1B}" type="presOf" srcId="{CCD512CE-95B2-4A93-A00C-A37648C53F08}" destId="{8C6339E5-0786-4128-9348-1E4519C566F3}" srcOrd="0" destOrd="0" presId="urn:microsoft.com/office/officeart/2005/8/layout/cycle2"/>
    <dgm:cxn modelId="{3A4D3569-F5BF-46F5-8F74-FA4E343AD919}" srcId="{39871E4D-9211-4029-A7AC-B2C4E20987D2}" destId="{62304CF3-9013-41C1-B947-6B47CB7D30FA}" srcOrd="3" destOrd="0" parTransId="{E80B09A9-02A5-4C68-9C7D-07D72CF84793}" sibTransId="{6265DDC1-2C29-4A47-B1D3-E0654EFCD836}"/>
    <dgm:cxn modelId="{F42F4A4A-9FF2-497A-B16D-793FF81DEE03}" type="presOf" srcId="{1C6001BA-A465-4148-8D4E-2328076A1C46}" destId="{B3553E63-0910-465C-9727-CF96B9798BA9}" srcOrd="0" destOrd="0" presId="urn:microsoft.com/office/officeart/2005/8/layout/cycle2"/>
    <dgm:cxn modelId="{DC814171-EF3A-4996-BAF9-C49A87ED89D2}" type="presOf" srcId="{53DEDC3A-8CF7-4EDA-8C1D-454EED5B679D}" destId="{CAC241FA-1DDE-4789-9149-E4BE9DF8165E}" srcOrd="0" destOrd="0" presId="urn:microsoft.com/office/officeart/2005/8/layout/cycle2"/>
    <dgm:cxn modelId="{45807D59-4819-4479-B9E1-DBDC9DBB3BD6}" type="presOf" srcId="{846D0C0B-46C3-4EDA-B18B-7B2F73E722B3}" destId="{7092048E-8414-40A9-91AE-887069532F88}" srcOrd="0" destOrd="0" presId="urn:microsoft.com/office/officeart/2005/8/layout/cycle2"/>
    <dgm:cxn modelId="{EFE03A82-73FF-4219-99EB-C56F4A0D9DE9}" type="presOf" srcId="{6265DDC1-2C29-4A47-B1D3-E0654EFCD836}" destId="{AA519EB2-3B50-45FA-AA8B-CDB376791846}" srcOrd="1" destOrd="0" presId="urn:microsoft.com/office/officeart/2005/8/layout/cycle2"/>
    <dgm:cxn modelId="{7AFEC98D-7317-4269-AA81-826E2F133B13}" srcId="{39871E4D-9211-4029-A7AC-B2C4E20987D2}" destId="{CCD512CE-95B2-4A93-A00C-A37648C53F08}" srcOrd="1" destOrd="0" parTransId="{C94378B4-5B31-4A8B-891C-5290C56D4CD0}" sibTransId="{6A3395DC-A858-492B-87CD-1767BFDB0569}"/>
    <dgm:cxn modelId="{448978C0-B8D3-4E72-A1AF-9BF8858FAC52}" type="presOf" srcId="{6A3395DC-A858-492B-87CD-1767BFDB0569}" destId="{A3B9B4AD-6DCA-4955-9D85-BB53B101048E}" srcOrd="1" destOrd="0" presId="urn:microsoft.com/office/officeart/2005/8/layout/cycle2"/>
    <dgm:cxn modelId="{3EC6D0C9-5823-40D2-9F11-7B72EECD1354}" srcId="{39871E4D-9211-4029-A7AC-B2C4E20987D2}" destId="{53DEDC3A-8CF7-4EDA-8C1D-454EED5B679D}" srcOrd="2" destOrd="0" parTransId="{F7FE5BE8-BF94-4B0A-8C73-8FF6230A06AB}" sibTransId="{846D0C0B-46C3-4EDA-B18B-7B2F73E722B3}"/>
    <dgm:cxn modelId="{0ECA08D7-EF4C-4C1F-933C-41901D4060CF}" type="presOf" srcId="{3C8308B3-6A19-4F01-B537-665DB0DE8713}" destId="{4C72034E-C053-4C30-A11D-063B835621E6}" srcOrd="1" destOrd="0" presId="urn:microsoft.com/office/officeart/2005/8/layout/cycle2"/>
    <dgm:cxn modelId="{EF26BFE7-8E52-4A05-A29E-421FD64724BC}" type="presOf" srcId="{62304CF3-9013-41C1-B947-6B47CB7D30FA}" destId="{77A37EEF-2B2E-4720-A4E3-D6630F7EFEA1}" srcOrd="0" destOrd="0" presId="urn:microsoft.com/office/officeart/2005/8/layout/cycle2"/>
    <dgm:cxn modelId="{94E73AF6-CB39-41BB-BFC6-5E0D1B22873A}" srcId="{39871E4D-9211-4029-A7AC-B2C4E20987D2}" destId="{1C6001BA-A465-4148-8D4E-2328076A1C46}" srcOrd="0" destOrd="0" parTransId="{18A9A8F0-8F4D-46DC-819A-4A03CAA17FCA}" sibTransId="{3C8308B3-6A19-4F01-B537-665DB0DE8713}"/>
    <dgm:cxn modelId="{2E0188F7-00EE-471D-9C94-ED218A0CB8AB}" type="presOf" srcId="{6265DDC1-2C29-4A47-B1D3-E0654EFCD836}" destId="{5F9BE5EE-B760-4CBB-A570-9971C29DCB27}" srcOrd="0" destOrd="0" presId="urn:microsoft.com/office/officeart/2005/8/layout/cycle2"/>
    <dgm:cxn modelId="{82CC83CB-BB35-4CCB-BE10-81C83849080A}" type="presParOf" srcId="{6E407916-9978-4602-AD49-EBA7CA082BEB}" destId="{B3553E63-0910-465C-9727-CF96B9798BA9}" srcOrd="0" destOrd="0" presId="urn:microsoft.com/office/officeart/2005/8/layout/cycle2"/>
    <dgm:cxn modelId="{5731E5C5-641D-4C48-A94C-F1119DF3B67C}" type="presParOf" srcId="{6E407916-9978-4602-AD49-EBA7CA082BEB}" destId="{78253CC4-51B7-46B0-A15F-B2401B8C2772}" srcOrd="1" destOrd="0" presId="urn:microsoft.com/office/officeart/2005/8/layout/cycle2"/>
    <dgm:cxn modelId="{18ECC062-7861-4167-AB15-0AC72D8B1B0F}" type="presParOf" srcId="{78253CC4-51B7-46B0-A15F-B2401B8C2772}" destId="{4C72034E-C053-4C30-A11D-063B835621E6}" srcOrd="0" destOrd="0" presId="urn:microsoft.com/office/officeart/2005/8/layout/cycle2"/>
    <dgm:cxn modelId="{8CF5438B-57F5-4906-B96F-EE9C37A0D8BB}" type="presParOf" srcId="{6E407916-9978-4602-AD49-EBA7CA082BEB}" destId="{8C6339E5-0786-4128-9348-1E4519C566F3}" srcOrd="2" destOrd="0" presId="urn:microsoft.com/office/officeart/2005/8/layout/cycle2"/>
    <dgm:cxn modelId="{15C983FD-294F-4DB7-95E1-4968C1C3C440}" type="presParOf" srcId="{6E407916-9978-4602-AD49-EBA7CA082BEB}" destId="{75BA6E7F-8E63-4E1E-A9D2-BA0BE1AF874F}" srcOrd="3" destOrd="0" presId="urn:microsoft.com/office/officeart/2005/8/layout/cycle2"/>
    <dgm:cxn modelId="{0725FD84-F458-41EE-9610-0712CD07A4E8}" type="presParOf" srcId="{75BA6E7F-8E63-4E1E-A9D2-BA0BE1AF874F}" destId="{A3B9B4AD-6DCA-4955-9D85-BB53B101048E}" srcOrd="0" destOrd="0" presId="urn:microsoft.com/office/officeart/2005/8/layout/cycle2"/>
    <dgm:cxn modelId="{5CE4061E-35FF-4E2A-8FFA-700528E89C75}" type="presParOf" srcId="{6E407916-9978-4602-AD49-EBA7CA082BEB}" destId="{CAC241FA-1DDE-4789-9149-E4BE9DF8165E}" srcOrd="4" destOrd="0" presId="urn:microsoft.com/office/officeart/2005/8/layout/cycle2"/>
    <dgm:cxn modelId="{F1667328-30BA-4555-92C5-B7509F00D363}" type="presParOf" srcId="{6E407916-9978-4602-AD49-EBA7CA082BEB}" destId="{7092048E-8414-40A9-91AE-887069532F88}" srcOrd="5" destOrd="0" presId="urn:microsoft.com/office/officeart/2005/8/layout/cycle2"/>
    <dgm:cxn modelId="{9F148FFD-6C96-4BB9-AB16-A69149BDD13C}" type="presParOf" srcId="{7092048E-8414-40A9-91AE-887069532F88}" destId="{E9772164-1D56-424B-830A-7F79A5BA7B9A}" srcOrd="0" destOrd="0" presId="urn:microsoft.com/office/officeart/2005/8/layout/cycle2"/>
    <dgm:cxn modelId="{B79BABA0-B0DA-44C8-BF64-7C82916CDCF7}" type="presParOf" srcId="{6E407916-9978-4602-AD49-EBA7CA082BEB}" destId="{77A37EEF-2B2E-4720-A4E3-D6630F7EFEA1}" srcOrd="6" destOrd="0" presId="urn:microsoft.com/office/officeart/2005/8/layout/cycle2"/>
    <dgm:cxn modelId="{40AB6CC3-B2EB-4C06-A132-A57E009EF843}" type="presParOf" srcId="{6E407916-9978-4602-AD49-EBA7CA082BEB}" destId="{5F9BE5EE-B760-4CBB-A570-9971C29DCB27}" srcOrd="7" destOrd="0" presId="urn:microsoft.com/office/officeart/2005/8/layout/cycle2"/>
    <dgm:cxn modelId="{30FF0BC6-F2BB-49E8-AE9A-C89372E89285}" type="presParOf" srcId="{5F9BE5EE-B760-4CBB-A570-9971C29DCB27}" destId="{AA519EB2-3B50-45FA-AA8B-CDB376791846}" srcOrd="0" destOrd="0" presId="urn:microsoft.com/office/officeart/2005/8/layout/cycle2"/>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25425-1978-43E9-8B7B-3F6F2B2C2B57}" type="doc">
      <dgm:prSet loTypeId="urn:microsoft.com/office/officeart/2005/8/layout/process2" loCatId="process" qsTypeId="urn:microsoft.com/office/officeart/2005/8/quickstyle/3d1" qsCatId="3D" csTypeId="urn:microsoft.com/office/officeart/2005/8/colors/colorful1#2" csCatId="colorful" phldr="1"/>
      <dgm:spPr/>
    </dgm:pt>
    <dgm:pt modelId="{0DFC050D-45FB-4B29-8E65-12F0E26B1020}">
      <dgm:prSet phldrT="[Text]" custT="1"/>
      <dgm:spPr/>
      <dgm:t>
        <a:bodyPr/>
        <a:lstStyle/>
        <a:p>
          <a:r>
            <a:rPr lang="es-MX" sz="1600" dirty="0"/>
            <a:t>Recopilar y analizar datos</a:t>
          </a:r>
          <a:endParaRPr lang="en-US" sz="1600" dirty="0"/>
        </a:p>
      </dgm:t>
    </dgm:pt>
    <dgm:pt modelId="{42264F62-CCAB-438A-B8F4-3590C49CFBBC}" type="parTrans" cxnId="{C34CF74E-CC3E-4052-8762-6ACC9837BD7B}">
      <dgm:prSet/>
      <dgm:spPr/>
      <dgm:t>
        <a:bodyPr/>
        <a:lstStyle/>
        <a:p>
          <a:endParaRPr lang="en-US"/>
        </a:p>
      </dgm:t>
    </dgm:pt>
    <dgm:pt modelId="{D425A4D1-6887-4B47-8529-C6E50386D064}" type="sibTrans" cxnId="{C34CF74E-CC3E-4052-8762-6ACC9837BD7B}">
      <dgm:prSet/>
      <dgm:spPr/>
      <dgm:t>
        <a:bodyPr/>
        <a:lstStyle/>
        <a:p>
          <a:endParaRPr lang="en-US"/>
        </a:p>
      </dgm:t>
    </dgm:pt>
    <dgm:pt modelId="{60F51F35-CE8C-4DD8-A048-AA5DF57FDA82}">
      <dgm:prSet phldrT="[Text]" custT="1"/>
      <dgm:spPr/>
      <dgm:t>
        <a:bodyPr/>
        <a:lstStyle/>
        <a:p>
          <a:r>
            <a:rPr lang="en-US" sz="1600" dirty="0"/>
            <a:t>ID </a:t>
          </a:r>
          <a:r>
            <a:rPr lang="en-US" sz="1600" dirty="0" err="1"/>
            <a:t>riesgos</a:t>
          </a:r>
          <a:r>
            <a:rPr lang="en-US" sz="1600" dirty="0"/>
            <a:t> de </a:t>
          </a:r>
          <a:r>
            <a:rPr lang="en-US" sz="1600" dirty="0" err="1"/>
            <a:t>fatiga</a:t>
          </a:r>
          <a:endParaRPr lang="en-US" sz="1600" dirty="0"/>
        </a:p>
      </dgm:t>
    </dgm:pt>
    <dgm:pt modelId="{FF55389C-DA90-4E35-B4EF-F980BE8D9348}" type="parTrans" cxnId="{446FFAAE-AAE0-4640-BC38-C59A212EF910}">
      <dgm:prSet/>
      <dgm:spPr/>
      <dgm:t>
        <a:bodyPr/>
        <a:lstStyle/>
        <a:p>
          <a:endParaRPr lang="en-US"/>
        </a:p>
      </dgm:t>
    </dgm:pt>
    <dgm:pt modelId="{223B0E93-72C6-4F5B-BBF5-C09D3D56E397}" type="sibTrans" cxnId="{446FFAAE-AAE0-4640-BC38-C59A212EF910}">
      <dgm:prSet/>
      <dgm:spPr/>
      <dgm:t>
        <a:bodyPr/>
        <a:lstStyle/>
        <a:p>
          <a:endParaRPr lang="en-US"/>
        </a:p>
      </dgm:t>
    </dgm:pt>
    <dgm:pt modelId="{661F0749-78B2-41BF-BF94-3413AE63651B}">
      <dgm:prSet phldrT="[Text]" custT="1"/>
      <dgm:spPr/>
      <dgm:t>
        <a:bodyPr/>
        <a:lstStyle/>
        <a:p>
          <a:r>
            <a:rPr lang="en-US" sz="1600" dirty="0"/>
            <a:t>ID </a:t>
          </a:r>
          <a:r>
            <a:rPr lang="en-US" sz="1600" dirty="0" err="1"/>
            <a:t>donde</a:t>
          </a:r>
          <a:r>
            <a:rPr lang="en-US" sz="1600" dirty="0"/>
            <a:t> SARF </a:t>
          </a:r>
          <a:r>
            <a:rPr lang="en-US" sz="1600" dirty="0" err="1"/>
            <a:t>aplican</a:t>
          </a:r>
          <a:endParaRPr lang="en-US" sz="1600" dirty="0"/>
        </a:p>
      </dgm:t>
    </dgm:pt>
    <dgm:pt modelId="{6EBC4D45-F24C-4213-BD65-5603D547D00E}" type="sibTrans" cxnId="{FF1FF42D-A357-42F9-8E3D-5810CF2A82B0}">
      <dgm:prSet/>
      <dgm:spPr/>
      <dgm:t>
        <a:bodyPr/>
        <a:lstStyle/>
        <a:p>
          <a:endParaRPr lang="en-US"/>
        </a:p>
      </dgm:t>
    </dgm:pt>
    <dgm:pt modelId="{0054E61E-B1E0-445D-B16E-9E5A9EC25C88}" type="parTrans" cxnId="{FF1FF42D-A357-42F9-8E3D-5810CF2A82B0}">
      <dgm:prSet/>
      <dgm:spPr/>
      <dgm:t>
        <a:bodyPr/>
        <a:lstStyle/>
        <a:p>
          <a:endParaRPr lang="en-US"/>
        </a:p>
      </dgm:t>
    </dgm:pt>
    <dgm:pt modelId="{AA21861C-9B55-4307-B691-81817B7775DC}">
      <dgm:prSet custT="1"/>
      <dgm:spPr/>
      <dgm:t>
        <a:bodyPr/>
        <a:lstStyle/>
        <a:p>
          <a:r>
            <a:rPr lang="es-ES" sz="1600" dirty="0"/>
            <a:t>Evaluar el riesgo de seguridad</a:t>
          </a:r>
          <a:endParaRPr lang="en-US" sz="1600" dirty="0"/>
        </a:p>
      </dgm:t>
    </dgm:pt>
    <dgm:pt modelId="{66010C48-F558-4C28-9CF3-A4563DFB2E8F}" type="parTrans" cxnId="{F8695608-D61A-4AB1-91AC-AA5B96FE71AD}">
      <dgm:prSet/>
      <dgm:spPr/>
      <dgm:t>
        <a:bodyPr/>
        <a:lstStyle/>
        <a:p>
          <a:endParaRPr lang="en-US"/>
        </a:p>
      </dgm:t>
    </dgm:pt>
    <dgm:pt modelId="{30C34B42-D154-4F97-8A80-5BE50B0D51FF}" type="sibTrans" cxnId="{F8695608-D61A-4AB1-91AC-AA5B96FE71AD}">
      <dgm:prSet/>
      <dgm:spPr/>
      <dgm:t>
        <a:bodyPr/>
        <a:lstStyle/>
        <a:p>
          <a:endParaRPr lang="en-US"/>
        </a:p>
      </dgm:t>
    </dgm:pt>
    <dgm:pt modelId="{688616C2-A4D0-40FD-9929-B9E03D0BFA25}">
      <dgm:prSet custT="1"/>
      <dgm:spPr/>
      <dgm:t>
        <a:bodyPr/>
        <a:lstStyle/>
        <a:p>
          <a:r>
            <a:rPr lang="es-MX" sz="1600" dirty="0"/>
            <a:t>Establecer medidas y contramedidas</a:t>
          </a:r>
          <a:endParaRPr lang="en-US" sz="1600" dirty="0"/>
        </a:p>
      </dgm:t>
    </dgm:pt>
    <dgm:pt modelId="{2CB54A8D-0291-46AB-91D0-921A90FB9BBF}" type="parTrans" cxnId="{ECB16C2C-A2EC-4E80-83D9-2E1E0E94E45D}">
      <dgm:prSet/>
      <dgm:spPr/>
      <dgm:t>
        <a:bodyPr/>
        <a:lstStyle/>
        <a:p>
          <a:endParaRPr lang="en-US"/>
        </a:p>
      </dgm:t>
    </dgm:pt>
    <dgm:pt modelId="{EC891B5A-9AF2-4041-88AD-84D58FA039DE}" type="sibTrans" cxnId="{ECB16C2C-A2EC-4E80-83D9-2E1E0E94E45D}">
      <dgm:prSet/>
      <dgm:spPr/>
      <dgm:t>
        <a:bodyPr/>
        <a:lstStyle/>
        <a:p>
          <a:endParaRPr lang="en-US"/>
        </a:p>
      </dgm:t>
    </dgm:pt>
    <dgm:pt modelId="{1AC7DB1F-E048-4293-8819-2052B44F2598}">
      <dgm:prSet/>
      <dgm:spPr/>
      <dgm:t>
        <a:bodyPr/>
        <a:lstStyle/>
        <a:p>
          <a:r>
            <a:rPr lang="es-MX" dirty="0"/>
            <a:t>Evaluación de la efectividad</a:t>
          </a:r>
          <a:endParaRPr lang="en-US" dirty="0"/>
        </a:p>
      </dgm:t>
    </dgm:pt>
    <dgm:pt modelId="{4E26D929-7C67-4F1F-B3A7-B8773B4D0643}" type="parTrans" cxnId="{9580682B-4E43-416D-8F23-529494CFB938}">
      <dgm:prSet/>
      <dgm:spPr/>
      <dgm:t>
        <a:bodyPr/>
        <a:lstStyle/>
        <a:p>
          <a:endParaRPr lang="en-US"/>
        </a:p>
      </dgm:t>
    </dgm:pt>
    <dgm:pt modelId="{C1583649-0A9F-41E6-83C4-A067C48671B9}" type="sibTrans" cxnId="{9580682B-4E43-416D-8F23-529494CFB938}">
      <dgm:prSet/>
      <dgm:spPr/>
      <dgm:t>
        <a:bodyPr/>
        <a:lstStyle/>
        <a:p>
          <a:endParaRPr lang="en-US"/>
        </a:p>
      </dgm:t>
    </dgm:pt>
    <dgm:pt modelId="{135CCE1F-95CC-4080-9879-8B2308CBC74C}" type="pres">
      <dgm:prSet presAssocID="{CE625425-1978-43E9-8B7B-3F6F2B2C2B57}" presName="linearFlow" presStyleCnt="0">
        <dgm:presLayoutVars>
          <dgm:resizeHandles val="exact"/>
        </dgm:presLayoutVars>
      </dgm:prSet>
      <dgm:spPr/>
    </dgm:pt>
    <dgm:pt modelId="{18A5BEE0-7AB3-4041-8EC7-895D696B6F72}" type="pres">
      <dgm:prSet presAssocID="{661F0749-78B2-41BF-BF94-3413AE63651B}" presName="node" presStyleLbl="node1" presStyleIdx="0" presStyleCnt="6" custLinFactNeighborX="-533" custLinFactNeighborY="-675">
        <dgm:presLayoutVars>
          <dgm:bulletEnabled val="1"/>
        </dgm:presLayoutVars>
      </dgm:prSet>
      <dgm:spPr/>
    </dgm:pt>
    <dgm:pt modelId="{D6B778BD-ED7E-4C32-8B73-8358483CEE0E}" type="pres">
      <dgm:prSet presAssocID="{6EBC4D45-F24C-4213-BD65-5603D547D00E}" presName="sibTrans" presStyleLbl="sibTrans2D1" presStyleIdx="0" presStyleCnt="5"/>
      <dgm:spPr/>
    </dgm:pt>
    <dgm:pt modelId="{08967B5F-341A-432D-9617-33FCB131AA7A}" type="pres">
      <dgm:prSet presAssocID="{6EBC4D45-F24C-4213-BD65-5603D547D00E}" presName="connectorText" presStyleLbl="sibTrans2D1" presStyleIdx="0" presStyleCnt="5"/>
      <dgm:spPr/>
    </dgm:pt>
    <dgm:pt modelId="{FB396760-75F2-4FC1-9D64-525DAE4A4456}" type="pres">
      <dgm:prSet presAssocID="{0DFC050D-45FB-4B29-8E65-12F0E26B1020}" presName="node" presStyleLbl="node1" presStyleIdx="1" presStyleCnt="6">
        <dgm:presLayoutVars>
          <dgm:bulletEnabled val="1"/>
        </dgm:presLayoutVars>
      </dgm:prSet>
      <dgm:spPr/>
    </dgm:pt>
    <dgm:pt modelId="{8F547235-45FF-430F-A849-E687EB0B16E7}" type="pres">
      <dgm:prSet presAssocID="{D425A4D1-6887-4B47-8529-C6E50386D064}" presName="sibTrans" presStyleLbl="sibTrans2D1" presStyleIdx="1" presStyleCnt="5"/>
      <dgm:spPr/>
    </dgm:pt>
    <dgm:pt modelId="{451134A3-9EBF-4BF7-A785-6FAE92373CCD}" type="pres">
      <dgm:prSet presAssocID="{D425A4D1-6887-4B47-8529-C6E50386D064}" presName="connectorText" presStyleLbl="sibTrans2D1" presStyleIdx="1" presStyleCnt="5"/>
      <dgm:spPr/>
    </dgm:pt>
    <dgm:pt modelId="{FC6FCA5A-58FF-4D3D-8260-5A0D3B312BB9}" type="pres">
      <dgm:prSet presAssocID="{60F51F35-CE8C-4DD8-A048-AA5DF57FDA82}" presName="node" presStyleLbl="node1" presStyleIdx="2" presStyleCnt="6">
        <dgm:presLayoutVars>
          <dgm:bulletEnabled val="1"/>
        </dgm:presLayoutVars>
      </dgm:prSet>
      <dgm:spPr/>
    </dgm:pt>
    <dgm:pt modelId="{6C62CE8F-14C1-46A2-B14F-DC7E1E36D0A1}" type="pres">
      <dgm:prSet presAssocID="{223B0E93-72C6-4F5B-BBF5-C09D3D56E397}" presName="sibTrans" presStyleLbl="sibTrans2D1" presStyleIdx="2" presStyleCnt="5"/>
      <dgm:spPr/>
    </dgm:pt>
    <dgm:pt modelId="{889F0325-71CF-4F1B-B6B5-8FDD22350937}" type="pres">
      <dgm:prSet presAssocID="{223B0E93-72C6-4F5B-BBF5-C09D3D56E397}" presName="connectorText" presStyleLbl="sibTrans2D1" presStyleIdx="2" presStyleCnt="5"/>
      <dgm:spPr/>
    </dgm:pt>
    <dgm:pt modelId="{DA6033C5-EF56-4B0F-98AA-D5A86A73C13D}" type="pres">
      <dgm:prSet presAssocID="{AA21861C-9B55-4307-B691-81817B7775DC}" presName="node" presStyleLbl="node1" presStyleIdx="3" presStyleCnt="6">
        <dgm:presLayoutVars>
          <dgm:bulletEnabled val="1"/>
        </dgm:presLayoutVars>
      </dgm:prSet>
      <dgm:spPr/>
    </dgm:pt>
    <dgm:pt modelId="{C83EC878-7505-439E-AA50-F734E2152A61}" type="pres">
      <dgm:prSet presAssocID="{30C34B42-D154-4F97-8A80-5BE50B0D51FF}" presName="sibTrans" presStyleLbl="sibTrans2D1" presStyleIdx="3" presStyleCnt="5"/>
      <dgm:spPr/>
    </dgm:pt>
    <dgm:pt modelId="{188DFDB8-CEB7-4376-8758-3803C6985F0A}" type="pres">
      <dgm:prSet presAssocID="{30C34B42-D154-4F97-8A80-5BE50B0D51FF}" presName="connectorText" presStyleLbl="sibTrans2D1" presStyleIdx="3" presStyleCnt="5"/>
      <dgm:spPr/>
    </dgm:pt>
    <dgm:pt modelId="{6CA9D158-5D76-4BBB-844A-31CA05343713}" type="pres">
      <dgm:prSet presAssocID="{688616C2-A4D0-40FD-9929-B9E03D0BFA25}" presName="node" presStyleLbl="node1" presStyleIdx="4" presStyleCnt="6">
        <dgm:presLayoutVars>
          <dgm:bulletEnabled val="1"/>
        </dgm:presLayoutVars>
      </dgm:prSet>
      <dgm:spPr/>
    </dgm:pt>
    <dgm:pt modelId="{E3843362-0CE8-4E22-A536-4A725F6A8CD9}" type="pres">
      <dgm:prSet presAssocID="{EC891B5A-9AF2-4041-88AD-84D58FA039DE}" presName="sibTrans" presStyleLbl="sibTrans2D1" presStyleIdx="4" presStyleCnt="5"/>
      <dgm:spPr/>
    </dgm:pt>
    <dgm:pt modelId="{41EFFCDE-F3E5-44B9-B645-86D1D636799A}" type="pres">
      <dgm:prSet presAssocID="{EC891B5A-9AF2-4041-88AD-84D58FA039DE}" presName="connectorText" presStyleLbl="sibTrans2D1" presStyleIdx="4" presStyleCnt="5"/>
      <dgm:spPr/>
    </dgm:pt>
    <dgm:pt modelId="{894353E6-9D38-43AD-B388-2AC4FAE8A332}" type="pres">
      <dgm:prSet presAssocID="{1AC7DB1F-E048-4293-8819-2052B44F2598}" presName="node" presStyleLbl="node1" presStyleIdx="5" presStyleCnt="6">
        <dgm:presLayoutVars>
          <dgm:bulletEnabled val="1"/>
        </dgm:presLayoutVars>
      </dgm:prSet>
      <dgm:spPr/>
    </dgm:pt>
  </dgm:ptLst>
  <dgm:cxnLst>
    <dgm:cxn modelId="{604F1408-4915-4B49-820C-91B7A286DA95}" type="presOf" srcId="{AA21861C-9B55-4307-B691-81817B7775DC}" destId="{DA6033C5-EF56-4B0F-98AA-D5A86A73C13D}" srcOrd="0" destOrd="0" presId="urn:microsoft.com/office/officeart/2005/8/layout/process2"/>
    <dgm:cxn modelId="{F8695608-D61A-4AB1-91AC-AA5B96FE71AD}" srcId="{CE625425-1978-43E9-8B7B-3F6F2B2C2B57}" destId="{AA21861C-9B55-4307-B691-81817B7775DC}" srcOrd="3" destOrd="0" parTransId="{66010C48-F558-4C28-9CF3-A4563DFB2E8F}" sibTransId="{30C34B42-D154-4F97-8A80-5BE50B0D51FF}"/>
    <dgm:cxn modelId="{C2AB290A-32AF-4AAD-85C4-EC76C908E029}" type="presOf" srcId="{223B0E93-72C6-4F5B-BBF5-C09D3D56E397}" destId="{889F0325-71CF-4F1B-B6B5-8FDD22350937}" srcOrd="1" destOrd="0" presId="urn:microsoft.com/office/officeart/2005/8/layout/process2"/>
    <dgm:cxn modelId="{3630F414-201A-4181-8BC3-E73B16CBFE47}" type="presOf" srcId="{CE625425-1978-43E9-8B7B-3F6F2B2C2B57}" destId="{135CCE1F-95CC-4080-9879-8B2308CBC74C}" srcOrd="0" destOrd="0" presId="urn:microsoft.com/office/officeart/2005/8/layout/process2"/>
    <dgm:cxn modelId="{E63EAC22-8F06-4303-91F4-DD0ED7C7C00A}" type="presOf" srcId="{661F0749-78B2-41BF-BF94-3413AE63651B}" destId="{18A5BEE0-7AB3-4041-8EC7-895D696B6F72}" srcOrd="0" destOrd="0" presId="urn:microsoft.com/office/officeart/2005/8/layout/process2"/>
    <dgm:cxn modelId="{9580682B-4E43-416D-8F23-529494CFB938}" srcId="{CE625425-1978-43E9-8B7B-3F6F2B2C2B57}" destId="{1AC7DB1F-E048-4293-8819-2052B44F2598}" srcOrd="5" destOrd="0" parTransId="{4E26D929-7C67-4F1F-B3A7-B8773B4D0643}" sibTransId="{C1583649-0A9F-41E6-83C4-A067C48671B9}"/>
    <dgm:cxn modelId="{ECB16C2C-A2EC-4E80-83D9-2E1E0E94E45D}" srcId="{CE625425-1978-43E9-8B7B-3F6F2B2C2B57}" destId="{688616C2-A4D0-40FD-9929-B9E03D0BFA25}" srcOrd="4" destOrd="0" parTransId="{2CB54A8D-0291-46AB-91D0-921A90FB9BBF}" sibTransId="{EC891B5A-9AF2-4041-88AD-84D58FA039DE}"/>
    <dgm:cxn modelId="{FF1FF42D-A357-42F9-8E3D-5810CF2A82B0}" srcId="{CE625425-1978-43E9-8B7B-3F6F2B2C2B57}" destId="{661F0749-78B2-41BF-BF94-3413AE63651B}" srcOrd="0" destOrd="0" parTransId="{0054E61E-B1E0-445D-B16E-9E5A9EC25C88}" sibTransId="{6EBC4D45-F24C-4213-BD65-5603D547D00E}"/>
    <dgm:cxn modelId="{83995E41-99CC-4B38-B501-6CE44F06DD56}" type="presOf" srcId="{688616C2-A4D0-40FD-9929-B9E03D0BFA25}" destId="{6CA9D158-5D76-4BBB-844A-31CA05343713}" srcOrd="0" destOrd="0" presId="urn:microsoft.com/office/officeart/2005/8/layout/process2"/>
    <dgm:cxn modelId="{1870DF66-05D9-41B9-B456-5E684B7CC2CA}" type="presOf" srcId="{30C34B42-D154-4F97-8A80-5BE50B0D51FF}" destId="{C83EC878-7505-439E-AA50-F734E2152A61}" srcOrd="0" destOrd="0" presId="urn:microsoft.com/office/officeart/2005/8/layout/process2"/>
    <dgm:cxn modelId="{406FA949-9A05-44E0-8F82-B7C11719E63F}" type="presOf" srcId="{60F51F35-CE8C-4DD8-A048-AA5DF57FDA82}" destId="{FC6FCA5A-58FF-4D3D-8260-5A0D3B312BB9}" srcOrd="0" destOrd="0" presId="urn:microsoft.com/office/officeart/2005/8/layout/process2"/>
    <dgm:cxn modelId="{4B09664A-F6DD-438A-B91F-809AC15969FB}" type="presOf" srcId="{EC891B5A-9AF2-4041-88AD-84D58FA039DE}" destId="{41EFFCDE-F3E5-44B9-B645-86D1D636799A}" srcOrd="1" destOrd="0" presId="urn:microsoft.com/office/officeart/2005/8/layout/process2"/>
    <dgm:cxn modelId="{6DA0A54A-05C1-4961-87FB-5A7C20875248}" type="presOf" srcId="{6EBC4D45-F24C-4213-BD65-5603D547D00E}" destId="{D6B778BD-ED7E-4C32-8B73-8358483CEE0E}" srcOrd="0" destOrd="0" presId="urn:microsoft.com/office/officeart/2005/8/layout/process2"/>
    <dgm:cxn modelId="{C34CF74E-CC3E-4052-8762-6ACC9837BD7B}" srcId="{CE625425-1978-43E9-8B7B-3F6F2B2C2B57}" destId="{0DFC050D-45FB-4B29-8E65-12F0E26B1020}" srcOrd="1" destOrd="0" parTransId="{42264F62-CCAB-438A-B8F4-3590C49CFBBC}" sibTransId="{D425A4D1-6887-4B47-8529-C6E50386D064}"/>
    <dgm:cxn modelId="{522DB650-C08E-49A6-A883-F8DAB9D913E1}" type="presOf" srcId="{6EBC4D45-F24C-4213-BD65-5603D547D00E}" destId="{08967B5F-341A-432D-9617-33FCB131AA7A}" srcOrd="1" destOrd="0" presId="urn:microsoft.com/office/officeart/2005/8/layout/process2"/>
    <dgm:cxn modelId="{9E7A3572-6D77-4CE6-9F55-7CB25B68F662}" type="presOf" srcId="{D425A4D1-6887-4B47-8529-C6E50386D064}" destId="{451134A3-9EBF-4BF7-A785-6FAE92373CCD}" srcOrd="1" destOrd="0" presId="urn:microsoft.com/office/officeart/2005/8/layout/process2"/>
    <dgm:cxn modelId="{A472EB8C-6297-4B9B-B815-9B5D0F8C4E3E}" type="presOf" srcId="{1AC7DB1F-E048-4293-8819-2052B44F2598}" destId="{894353E6-9D38-43AD-B388-2AC4FAE8A332}" srcOrd="0" destOrd="0" presId="urn:microsoft.com/office/officeart/2005/8/layout/process2"/>
    <dgm:cxn modelId="{5A6E179E-76BD-4FD7-A10F-E4F5790CF54D}" type="presOf" srcId="{EC891B5A-9AF2-4041-88AD-84D58FA039DE}" destId="{E3843362-0CE8-4E22-A536-4A725F6A8CD9}" srcOrd="0" destOrd="0" presId="urn:microsoft.com/office/officeart/2005/8/layout/process2"/>
    <dgm:cxn modelId="{446FFAAE-AAE0-4640-BC38-C59A212EF910}" srcId="{CE625425-1978-43E9-8B7B-3F6F2B2C2B57}" destId="{60F51F35-CE8C-4DD8-A048-AA5DF57FDA82}" srcOrd="2" destOrd="0" parTransId="{FF55389C-DA90-4E35-B4EF-F980BE8D9348}" sibTransId="{223B0E93-72C6-4F5B-BBF5-C09D3D56E397}"/>
    <dgm:cxn modelId="{99938DBE-D2BC-4323-B174-C8DA79DA29CF}" type="presOf" srcId="{223B0E93-72C6-4F5B-BBF5-C09D3D56E397}" destId="{6C62CE8F-14C1-46A2-B14F-DC7E1E36D0A1}" srcOrd="0" destOrd="0" presId="urn:microsoft.com/office/officeart/2005/8/layout/process2"/>
    <dgm:cxn modelId="{D0BFF4C4-D472-4604-B4F0-E64F397CD4F7}" type="presOf" srcId="{30C34B42-D154-4F97-8A80-5BE50B0D51FF}" destId="{188DFDB8-CEB7-4376-8758-3803C6985F0A}" srcOrd="1" destOrd="0" presId="urn:microsoft.com/office/officeart/2005/8/layout/process2"/>
    <dgm:cxn modelId="{138BB6E0-6930-41D2-98BC-69712714DF4F}" type="presOf" srcId="{D425A4D1-6887-4B47-8529-C6E50386D064}" destId="{8F547235-45FF-430F-A849-E687EB0B16E7}" srcOrd="0" destOrd="0" presId="urn:microsoft.com/office/officeart/2005/8/layout/process2"/>
    <dgm:cxn modelId="{E3329FFE-BCEF-4F4A-A32E-8D7E16AC4126}" type="presOf" srcId="{0DFC050D-45FB-4B29-8E65-12F0E26B1020}" destId="{FB396760-75F2-4FC1-9D64-525DAE4A4456}" srcOrd="0" destOrd="0" presId="urn:microsoft.com/office/officeart/2005/8/layout/process2"/>
    <dgm:cxn modelId="{2A69C36D-9AB3-4177-9EE9-3E6CF17C3457}" type="presParOf" srcId="{135CCE1F-95CC-4080-9879-8B2308CBC74C}" destId="{18A5BEE0-7AB3-4041-8EC7-895D696B6F72}" srcOrd="0" destOrd="0" presId="urn:microsoft.com/office/officeart/2005/8/layout/process2"/>
    <dgm:cxn modelId="{5A296240-902A-4644-908C-722FE5E93CB0}" type="presParOf" srcId="{135CCE1F-95CC-4080-9879-8B2308CBC74C}" destId="{D6B778BD-ED7E-4C32-8B73-8358483CEE0E}" srcOrd="1" destOrd="0" presId="urn:microsoft.com/office/officeart/2005/8/layout/process2"/>
    <dgm:cxn modelId="{C87AB3C4-0D6A-4AE3-8C26-00E6D387C14C}" type="presParOf" srcId="{D6B778BD-ED7E-4C32-8B73-8358483CEE0E}" destId="{08967B5F-341A-432D-9617-33FCB131AA7A}" srcOrd="0" destOrd="0" presId="urn:microsoft.com/office/officeart/2005/8/layout/process2"/>
    <dgm:cxn modelId="{1C241A5A-0F98-4C02-B900-8DAA1B59A461}" type="presParOf" srcId="{135CCE1F-95CC-4080-9879-8B2308CBC74C}" destId="{FB396760-75F2-4FC1-9D64-525DAE4A4456}" srcOrd="2" destOrd="0" presId="urn:microsoft.com/office/officeart/2005/8/layout/process2"/>
    <dgm:cxn modelId="{EC2B5D30-FE49-43C3-8F5D-D657D196C779}" type="presParOf" srcId="{135CCE1F-95CC-4080-9879-8B2308CBC74C}" destId="{8F547235-45FF-430F-A849-E687EB0B16E7}" srcOrd="3" destOrd="0" presId="urn:microsoft.com/office/officeart/2005/8/layout/process2"/>
    <dgm:cxn modelId="{022D2436-3ACE-4305-B9AB-94033B9480A2}" type="presParOf" srcId="{8F547235-45FF-430F-A849-E687EB0B16E7}" destId="{451134A3-9EBF-4BF7-A785-6FAE92373CCD}" srcOrd="0" destOrd="0" presId="urn:microsoft.com/office/officeart/2005/8/layout/process2"/>
    <dgm:cxn modelId="{EAD4270F-986B-42BC-9AFF-858F7AEBC7C4}" type="presParOf" srcId="{135CCE1F-95CC-4080-9879-8B2308CBC74C}" destId="{FC6FCA5A-58FF-4D3D-8260-5A0D3B312BB9}" srcOrd="4" destOrd="0" presId="urn:microsoft.com/office/officeart/2005/8/layout/process2"/>
    <dgm:cxn modelId="{7160B9BB-BBC9-492D-9102-AA1E8798CA8E}" type="presParOf" srcId="{135CCE1F-95CC-4080-9879-8B2308CBC74C}" destId="{6C62CE8F-14C1-46A2-B14F-DC7E1E36D0A1}" srcOrd="5" destOrd="0" presId="urn:microsoft.com/office/officeart/2005/8/layout/process2"/>
    <dgm:cxn modelId="{CACA4B8C-93A3-41C6-A818-D2BEB0F885A8}" type="presParOf" srcId="{6C62CE8F-14C1-46A2-B14F-DC7E1E36D0A1}" destId="{889F0325-71CF-4F1B-B6B5-8FDD22350937}" srcOrd="0" destOrd="0" presId="urn:microsoft.com/office/officeart/2005/8/layout/process2"/>
    <dgm:cxn modelId="{31EF85EA-20F7-403A-9BF9-693D003FCB9C}" type="presParOf" srcId="{135CCE1F-95CC-4080-9879-8B2308CBC74C}" destId="{DA6033C5-EF56-4B0F-98AA-D5A86A73C13D}" srcOrd="6" destOrd="0" presId="urn:microsoft.com/office/officeart/2005/8/layout/process2"/>
    <dgm:cxn modelId="{6DFF6F3C-B12C-4F36-B90F-C581D698F8A0}" type="presParOf" srcId="{135CCE1F-95CC-4080-9879-8B2308CBC74C}" destId="{C83EC878-7505-439E-AA50-F734E2152A61}" srcOrd="7" destOrd="0" presId="urn:microsoft.com/office/officeart/2005/8/layout/process2"/>
    <dgm:cxn modelId="{C2D5A531-FACA-4F4E-BCDE-C5D47A6A9CC5}" type="presParOf" srcId="{C83EC878-7505-439E-AA50-F734E2152A61}" destId="{188DFDB8-CEB7-4376-8758-3803C6985F0A}" srcOrd="0" destOrd="0" presId="urn:microsoft.com/office/officeart/2005/8/layout/process2"/>
    <dgm:cxn modelId="{1DCF96F5-CC4C-4013-9EA8-09D77DB4D785}" type="presParOf" srcId="{135CCE1F-95CC-4080-9879-8B2308CBC74C}" destId="{6CA9D158-5D76-4BBB-844A-31CA05343713}" srcOrd="8" destOrd="0" presId="urn:microsoft.com/office/officeart/2005/8/layout/process2"/>
    <dgm:cxn modelId="{448E8EB7-9629-4660-8F09-EF7400F10588}" type="presParOf" srcId="{135CCE1F-95CC-4080-9879-8B2308CBC74C}" destId="{E3843362-0CE8-4E22-A536-4A725F6A8CD9}" srcOrd="9" destOrd="0" presId="urn:microsoft.com/office/officeart/2005/8/layout/process2"/>
    <dgm:cxn modelId="{F77046A5-F21B-40F1-851B-2E60DF4B5A13}" type="presParOf" srcId="{E3843362-0CE8-4E22-A536-4A725F6A8CD9}" destId="{41EFFCDE-F3E5-44B9-B645-86D1D636799A}" srcOrd="0" destOrd="0" presId="urn:microsoft.com/office/officeart/2005/8/layout/process2"/>
    <dgm:cxn modelId="{7CAD59EC-F7B7-42E3-9924-DD633DEA926F}" type="presParOf" srcId="{135CCE1F-95CC-4080-9879-8B2308CBC74C}" destId="{894353E6-9D38-43AD-B388-2AC4FAE8A332}"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53E63-0910-465C-9727-CF96B9798BA9}">
      <dsp:nvSpPr>
        <dsp:cNvPr id="0" name=""/>
        <dsp:cNvSpPr/>
      </dsp:nvSpPr>
      <dsp:spPr>
        <a:xfrm>
          <a:off x="2896782" y="2527089"/>
          <a:ext cx="1670097" cy="129411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tabLst>
              <a:tab pos="719138" algn="l"/>
            </a:tabLst>
          </a:pPr>
          <a:r>
            <a:rPr lang="en-US" sz="2100" kern="1200" dirty="0" err="1"/>
            <a:t>Cultura</a:t>
          </a:r>
          <a:r>
            <a:rPr lang="en-US" sz="2100" kern="1200" dirty="0"/>
            <a:t> de </a:t>
          </a:r>
          <a:r>
            <a:rPr lang="en-US" sz="2100" kern="1200" dirty="0" err="1"/>
            <a:t>Seguridad</a:t>
          </a:r>
          <a:endParaRPr lang="en-US" sz="2100" kern="1200" dirty="0"/>
        </a:p>
      </dsp:txBody>
      <dsp:txXfrm>
        <a:off x="3141362" y="2716607"/>
        <a:ext cx="1180937" cy="915074"/>
      </dsp:txXfrm>
    </dsp:sp>
    <dsp:sp modelId="{78253CC4-51B7-46B0-A15F-B2401B8C2772}">
      <dsp:nvSpPr>
        <dsp:cNvPr id="0" name=""/>
        <dsp:cNvSpPr/>
      </dsp:nvSpPr>
      <dsp:spPr>
        <a:xfrm rot="1082605">
          <a:off x="4476929" y="3363136"/>
          <a:ext cx="562499" cy="290698"/>
        </a:xfrm>
        <a:prstGeom prst="leftRightArrow">
          <a:avLst/>
        </a:prstGeom>
        <a:solidFill>
          <a:schemeClr val="accent1">
            <a:lumMod val="60000"/>
            <a:lumOff val="40000"/>
          </a:schemeClr>
        </a:solidFill>
        <a:ln>
          <a:noFill/>
        </a:ln>
        <a:effectLst>
          <a:innerShdw blurRad="63500" dist="50800" dir="16200000">
            <a:prstClr val="black">
              <a:alpha val="50000"/>
            </a:prst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79073" y="3407770"/>
        <a:ext cx="475290" cy="174418"/>
      </dsp:txXfrm>
    </dsp:sp>
    <dsp:sp modelId="{8C6339E5-0786-4128-9348-1E4519C566F3}">
      <dsp:nvSpPr>
        <dsp:cNvPr id="0" name=""/>
        <dsp:cNvSpPr/>
      </dsp:nvSpPr>
      <dsp:spPr>
        <a:xfrm>
          <a:off x="4971432" y="2963229"/>
          <a:ext cx="2066535" cy="190263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Comportamiento</a:t>
          </a:r>
          <a:endParaRPr lang="en-US" sz="2400" b="1" kern="1200" dirty="0"/>
        </a:p>
      </dsp:txBody>
      <dsp:txXfrm>
        <a:off x="5274069" y="3241864"/>
        <a:ext cx="1461261" cy="1345369"/>
      </dsp:txXfrm>
    </dsp:sp>
    <dsp:sp modelId="{75BA6E7F-8E63-4E1E-A9D2-BA0BE1AF874F}">
      <dsp:nvSpPr>
        <dsp:cNvPr id="0" name=""/>
        <dsp:cNvSpPr/>
      </dsp:nvSpPr>
      <dsp:spPr>
        <a:xfrm rot="10786170">
          <a:off x="2753313" y="3934237"/>
          <a:ext cx="2011317" cy="543473"/>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916354" y="4042604"/>
        <a:ext cx="1848275" cy="326083"/>
      </dsp:txXfrm>
    </dsp:sp>
    <dsp:sp modelId="{CAC241FA-1DDE-4789-9149-E4BE9DF8165E}">
      <dsp:nvSpPr>
        <dsp:cNvPr id="0" name=""/>
        <dsp:cNvSpPr/>
      </dsp:nvSpPr>
      <dsp:spPr>
        <a:xfrm>
          <a:off x="710732" y="3035444"/>
          <a:ext cx="1793590" cy="179359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Persona</a:t>
          </a:r>
          <a:endParaRPr lang="en-US" sz="2400" b="1" kern="1200" baseline="0" dirty="0"/>
        </a:p>
      </dsp:txBody>
      <dsp:txXfrm>
        <a:off x="973397" y="3298109"/>
        <a:ext cx="1268260" cy="1268260"/>
      </dsp:txXfrm>
    </dsp:sp>
    <dsp:sp modelId="{7092048E-8414-40A9-91AE-887069532F88}">
      <dsp:nvSpPr>
        <dsp:cNvPr id="0" name=""/>
        <dsp:cNvSpPr/>
      </dsp:nvSpPr>
      <dsp:spPr>
        <a:xfrm rot="18511295">
          <a:off x="1248226" y="1929972"/>
          <a:ext cx="1834579" cy="511642"/>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277174" y="2092344"/>
        <a:ext cx="1681086" cy="306986"/>
      </dsp:txXfrm>
    </dsp:sp>
    <dsp:sp modelId="{77A37EEF-2B2E-4720-A4E3-D6630F7EFEA1}">
      <dsp:nvSpPr>
        <dsp:cNvPr id="0" name=""/>
        <dsp:cNvSpPr/>
      </dsp:nvSpPr>
      <dsp:spPr>
        <a:xfrm>
          <a:off x="2731403" y="0"/>
          <a:ext cx="1925554" cy="20010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Medio </a:t>
          </a:r>
          <a:r>
            <a:rPr lang="en-US" sz="1900" b="1" kern="1200" dirty="0" err="1"/>
            <a:t>Ambiente</a:t>
          </a:r>
          <a:endParaRPr lang="en-US" sz="1900" b="1" kern="1200" dirty="0"/>
        </a:p>
      </dsp:txBody>
      <dsp:txXfrm>
        <a:off x="3013394" y="293041"/>
        <a:ext cx="1361572" cy="1414930"/>
      </dsp:txXfrm>
    </dsp:sp>
    <dsp:sp modelId="{5F9BE5EE-B760-4CBB-A570-9971C29DCB27}">
      <dsp:nvSpPr>
        <dsp:cNvPr id="0" name=""/>
        <dsp:cNvSpPr/>
      </dsp:nvSpPr>
      <dsp:spPr>
        <a:xfrm rot="3628972">
          <a:off x="2597768" y="3288655"/>
          <a:ext cx="258552" cy="547799"/>
        </a:xfrm>
        <a:prstGeom prst="upDownArrow">
          <a:avLst/>
        </a:prstGeom>
        <a:solidFill>
          <a:schemeClr val="accent1">
            <a:lumMod val="60000"/>
            <a:lumOff val="40000"/>
          </a:schemeClr>
        </a:solidFill>
        <a:ln>
          <a:noFill/>
        </a:ln>
        <a:effectLst>
          <a:outerShdw blurRad="50800" dist="38100" dir="5400000" algn="t" rotWithShape="0">
            <a:prstClr val="black">
              <a:alpha val="40000"/>
            </a:prstClr>
          </a:outerShdw>
        </a:effectLst>
        <a:scene3d>
          <a:camera prst="orthographicFront"/>
          <a:lightRig rig="flat" dir="t"/>
        </a:scene3d>
        <a:sp3d z="-80000" prstMaterial="plastic">
          <a:bevelT w="50800" h="50800" prst="angle"/>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617443" y="3364466"/>
        <a:ext cx="180986" cy="328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BEE0-7AB3-4041-8EC7-895D696B6F72}">
      <dsp:nvSpPr>
        <dsp:cNvPr id="0" name=""/>
        <dsp:cNvSpPr/>
      </dsp:nvSpPr>
      <dsp:spPr>
        <a:xfrm>
          <a:off x="2206317" y="2358"/>
          <a:ext cx="2268778" cy="5671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 </a:t>
          </a:r>
          <a:r>
            <a:rPr lang="en-US" sz="1600" kern="1200" dirty="0" err="1"/>
            <a:t>donde</a:t>
          </a:r>
          <a:r>
            <a:rPr lang="en-US" sz="1600" kern="1200" dirty="0"/>
            <a:t> SARF </a:t>
          </a:r>
          <a:r>
            <a:rPr lang="en-US" sz="1600" kern="1200" dirty="0" err="1"/>
            <a:t>aplican</a:t>
          </a:r>
          <a:endParaRPr lang="en-US" sz="1600" kern="1200" dirty="0"/>
        </a:p>
      </dsp:txBody>
      <dsp:txXfrm>
        <a:off x="2222930" y="18971"/>
        <a:ext cx="2235552" cy="533968"/>
      </dsp:txXfrm>
    </dsp:sp>
    <dsp:sp modelId="{D6B778BD-ED7E-4C32-8B73-8358483CEE0E}">
      <dsp:nvSpPr>
        <dsp:cNvPr id="0" name=""/>
        <dsp:cNvSpPr/>
      </dsp:nvSpPr>
      <dsp:spPr>
        <a:xfrm rot="5351251">
          <a:off x="3239676" y="584689"/>
          <a:ext cx="214155" cy="25523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269726" y="605233"/>
        <a:ext cx="153143" cy="149909"/>
      </dsp:txXfrm>
    </dsp:sp>
    <dsp:sp modelId="{FB396760-75F2-4FC1-9D64-525DAE4A4456}">
      <dsp:nvSpPr>
        <dsp:cNvPr id="0" name=""/>
        <dsp:cNvSpPr/>
      </dsp:nvSpPr>
      <dsp:spPr>
        <a:xfrm>
          <a:off x="2218410" y="855064"/>
          <a:ext cx="2268778" cy="56719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Recopilar y analizar datos</a:t>
          </a:r>
          <a:endParaRPr lang="en-US" sz="1600" kern="1200" dirty="0"/>
        </a:p>
      </dsp:txBody>
      <dsp:txXfrm>
        <a:off x="2235023" y="871677"/>
        <a:ext cx="2235552" cy="533968"/>
      </dsp:txXfrm>
    </dsp:sp>
    <dsp:sp modelId="{8F547235-45FF-430F-A849-E687EB0B16E7}">
      <dsp:nvSpPr>
        <dsp:cNvPr id="0" name=""/>
        <dsp:cNvSpPr/>
      </dsp:nvSpPr>
      <dsp:spPr>
        <a:xfrm rot="5400000">
          <a:off x="3246450" y="1436439"/>
          <a:ext cx="212698" cy="25523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276228" y="1457709"/>
        <a:ext cx="153143" cy="148889"/>
      </dsp:txXfrm>
    </dsp:sp>
    <dsp:sp modelId="{FC6FCA5A-58FF-4D3D-8260-5A0D3B312BB9}">
      <dsp:nvSpPr>
        <dsp:cNvPr id="0" name=""/>
        <dsp:cNvSpPr/>
      </dsp:nvSpPr>
      <dsp:spPr>
        <a:xfrm>
          <a:off x="2218410" y="1705856"/>
          <a:ext cx="2268778" cy="56719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 </a:t>
          </a:r>
          <a:r>
            <a:rPr lang="en-US" sz="1600" kern="1200" dirty="0" err="1"/>
            <a:t>riesgos</a:t>
          </a:r>
          <a:r>
            <a:rPr lang="en-US" sz="1600" kern="1200" dirty="0"/>
            <a:t> de </a:t>
          </a:r>
          <a:r>
            <a:rPr lang="en-US" sz="1600" kern="1200" dirty="0" err="1"/>
            <a:t>fatiga</a:t>
          </a:r>
          <a:endParaRPr lang="en-US" sz="1600" kern="1200" dirty="0"/>
        </a:p>
      </dsp:txBody>
      <dsp:txXfrm>
        <a:off x="2235023" y="1722469"/>
        <a:ext cx="2235552" cy="533968"/>
      </dsp:txXfrm>
    </dsp:sp>
    <dsp:sp modelId="{6C62CE8F-14C1-46A2-B14F-DC7E1E36D0A1}">
      <dsp:nvSpPr>
        <dsp:cNvPr id="0" name=""/>
        <dsp:cNvSpPr/>
      </dsp:nvSpPr>
      <dsp:spPr>
        <a:xfrm rot="5400000">
          <a:off x="3246450" y="2287231"/>
          <a:ext cx="212698" cy="25523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276228" y="2308501"/>
        <a:ext cx="153143" cy="148889"/>
      </dsp:txXfrm>
    </dsp:sp>
    <dsp:sp modelId="{DA6033C5-EF56-4B0F-98AA-D5A86A73C13D}">
      <dsp:nvSpPr>
        <dsp:cNvPr id="0" name=""/>
        <dsp:cNvSpPr/>
      </dsp:nvSpPr>
      <dsp:spPr>
        <a:xfrm>
          <a:off x="2218410" y="2556648"/>
          <a:ext cx="2268778" cy="56719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Evaluar el riesgo de seguridad</a:t>
          </a:r>
          <a:endParaRPr lang="en-US" sz="1600" kern="1200" dirty="0"/>
        </a:p>
      </dsp:txBody>
      <dsp:txXfrm>
        <a:off x="2235023" y="2573261"/>
        <a:ext cx="2235552" cy="533968"/>
      </dsp:txXfrm>
    </dsp:sp>
    <dsp:sp modelId="{C83EC878-7505-439E-AA50-F734E2152A61}">
      <dsp:nvSpPr>
        <dsp:cNvPr id="0" name=""/>
        <dsp:cNvSpPr/>
      </dsp:nvSpPr>
      <dsp:spPr>
        <a:xfrm rot="5400000">
          <a:off x="3246450" y="3138023"/>
          <a:ext cx="212698" cy="25523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276228" y="3159293"/>
        <a:ext cx="153143" cy="148889"/>
      </dsp:txXfrm>
    </dsp:sp>
    <dsp:sp modelId="{6CA9D158-5D76-4BBB-844A-31CA05343713}">
      <dsp:nvSpPr>
        <dsp:cNvPr id="0" name=""/>
        <dsp:cNvSpPr/>
      </dsp:nvSpPr>
      <dsp:spPr>
        <a:xfrm>
          <a:off x="2218410" y="3407440"/>
          <a:ext cx="2268778" cy="56719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Establecer medidas y contramedidas</a:t>
          </a:r>
          <a:endParaRPr lang="en-US" sz="1600" kern="1200" dirty="0"/>
        </a:p>
      </dsp:txBody>
      <dsp:txXfrm>
        <a:off x="2235023" y="3424053"/>
        <a:ext cx="2235552" cy="533968"/>
      </dsp:txXfrm>
    </dsp:sp>
    <dsp:sp modelId="{E3843362-0CE8-4E22-A536-4A725F6A8CD9}">
      <dsp:nvSpPr>
        <dsp:cNvPr id="0" name=""/>
        <dsp:cNvSpPr/>
      </dsp:nvSpPr>
      <dsp:spPr>
        <a:xfrm rot="5400000">
          <a:off x="3246450" y="3988815"/>
          <a:ext cx="212698" cy="25523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276228" y="4010085"/>
        <a:ext cx="153143" cy="148889"/>
      </dsp:txXfrm>
    </dsp:sp>
    <dsp:sp modelId="{894353E6-9D38-43AD-B388-2AC4FAE8A332}">
      <dsp:nvSpPr>
        <dsp:cNvPr id="0" name=""/>
        <dsp:cNvSpPr/>
      </dsp:nvSpPr>
      <dsp:spPr>
        <a:xfrm>
          <a:off x="2218410" y="4258232"/>
          <a:ext cx="2268778" cy="5671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Evaluación de la efectividad</a:t>
          </a:r>
          <a:endParaRPr lang="en-US" sz="1500" kern="1200" dirty="0"/>
        </a:p>
      </dsp:txBody>
      <dsp:txXfrm>
        <a:off x="2235023" y="4274845"/>
        <a:ext cx="2235552" cy="5339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FD87EE-8A9F-425C-A2C8-0B7D7FD39678}" type="datetimeFigureOut">
              <a:rPr lang="en-US" smtClean="0"/>
              <a:pPr/>
              <a:t>4/10/2025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F2A6CC-2421-4166-895F-42523D90EC8D}" type="slidenum">
              <a:rPr lang="en-US" smtClean="0"/>
              <a:pPr/>
              <a:t>‹#›</a:t>
            </a:fld>
            <a:endParaRPr lang="en-US"/>
          </a:p>
        </p:txBody>
      </p:sp>
    </p:spTree>
    <p:extLst>
      <p:ext uri="{BB962C8B-B14F-4D97-AF65-F5344CB8AC3E}">
        <p14:creationId xmlns:p14="http://schemas.microsoft.com/office/powerpoint/2010/main" val="265577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FDECA-B4A8-4246-8870-E3B65A8FDA2B}" type="datetimeFigureOut">
              <a:rPr lang="en-US" smtClean="0"/>
              <a:pPr/>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DECDE-6C9B-48CB-9CEF-BDC402B9B028}" type="slidenum">
              <a:rPr lang="en-US" smtClean="0"/>
              <a:pPr/>
              <a:t>‹#›</a:t>
            </a:fld>
            <a:endParaRPr lang="en-US"/>
          </a:p>
        </p:txBody>
      </p:sp>
    </p:spTree>
    <p:extLst>
      <p:ext uri="{BB962C8B-B14F-4D97-AF65-F5344CB8AC3E}">
        <p14:creationId xmlns:p14="http://schemas.microsoft.com/office/powerpoint/2010/main" val="163143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sleep.pitt.edu/content.asp?id=1484&amp;subid=2316"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b="0" dirty="0"/>
              <a:t>“El Módulo 2 cubre la Cultura de la Seguridad y Prácticas Gerenciales”.</a:t>
            </a:r>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baseline="0" dirty="0"/>
              <a:t>Narración:</a:t>
            </a:r>
          </a:p>
          <a:p>
            <a:pPr>
              <a:buFont typeface="Arial" pitchFamily="34" charset="0"/>
              <a:buNone/>
            </a:pPr>
            <a:r>
              <a:rPr lang="es-ES" baseline="0" dirty="0"/>
              <a:t>“El mayor activo de su organización son sus empleados. Es bajo esta suposición que mejorar la cultura de seguridad de su organización e implementar el PAF fortalecerá su mayor activo y, a su vez, aumentará su resultado final. Cuando puede sacar el máximo provecho de sus empleados, puede sacar el máximo provecho de su organización. Es seguro decir que cuando sus conductores están fatigados, no los está aprovechando al máximo. Además, las consecuencias de la fatiga del conductor pueden tener un impacto negativo en sus resultados, como: multas, daños a la propiedad por choques relacionados con la fatiga, lesiones, pérdida de clientes, auditorías, reducción de ingresos, etc. Este PAF lo ayudará a reducir la fatiga del conductor, mejorar su cultura de seguridad y elevar sus resultados.</a:t>
            </a:r>
            <a:endParaRPr lang="en-US" baseline="0" dirty="0"/>
          </a:p>
          <a:p>
            <a:pPr>
              <a:buFont typeface="Arial" pitchFamily="34" charset="0"/>
              <a:buNone/>
            </a:pPr>
            <a:r>
              <a:rPr lang="en-US" baseline="0" dirty="0"/>
              <a:t> </a:t>
            </a:r>
          </a:p>
          <a:p>
            <a:pPr>
              <a:buFont typeface="Arial" pitchFamily="34" charset="0"/>
              <a:buNone/>
            </a:pPr>
            <a:r>
              <a:rPr lang="es-ES" baseline="0" dirty="0"/>
              <a:t>Como sabe, hay muchos aspectos de la seguridad del conductor, y la administración de la fatiga es solo uno. Por lo tanto, es importante integrar este PAF en su programa actual de salud y bienestar del conductor y utilizar estas sugerencias de cultura de seguridad para mejorar toda su cultura de seguridad. En otras palabras, aunque este módulo analiza específicamente la fatiga y cómo se incorpora la administración de la fatiga en la cultura de seguridad, todas las técnicas y temas revisados en este módulo se pueden aplicar a todas las iniciativas de seguridad.</a:t>
            </a:r>
            <a:endParaRPr lang="en-US" baseline="0" dirty="0"/>
          </a:p>
          <a:p>
            <a:pPr>
              <a:buFont typeface="Arial" pitchFamily="34" charset="0"/>
              <a:buNone/>
            </a:pPr>
            <a:endParaRPr lang="en-US" baseline="0" dirty="0"/>
          </a:p>
          <a:p>
            <a:r>
              <a:rPr lang="es-ES" dirty="0"/>
              <a:t>Como última nota sobre este módulo, no todas estas sugerencias pueden ser apropiadas para su lugar de trabajo. Este módulo solo proporciona ejemplos para su consideración al comenzar el desarrollo de su PAF. Por ejemplo, las reuniones de grupo a menudo se mencionan en este módulo, y es posible que muchas empresas no celebren reuniones de grupo debido a su tamaño. En este caso, utilice las estrategias sugeridas para las reuniones uno a uno”.</a:t>
            </a:r>
            <a:endParaRPr lang="en-US" dirty="0"/>
          </a:p>
          <a:p>
            <a:pPr marL="0" indent="0">
              <a:buFont typeface="Arial" pitchFamily="34" charset="0"/>
              <a:buNone/>
            </a:pPr>
            <a:r>
              <a:rPr lang="en-US" baseline="0" dirty="0"/>
              <a:t>______________________________________</a:t>
            </a:r>
          </a:p>
          <a:p>
            <a:r>
              <a:rPr lang="es-ES" baseline="0" dirty="0"/>
              <a:t>Puntos Clave</a:t>
            </a:r>
            <a:r>
              <a:rPr lang="en-US" dirty="0"/>
              <a:t>:</a:t>
            </a:r>
          </a:p>
          <a:p>
            <a:pPr marL="171450" indent="-171450">
              <a:buFont typeface="Arial" pitchFamily="34" charset="0"/>
              <a:buChar char="•"/>
            </a:pPr>
            <a:r>
              <a:rPr lang="es-ES" baseline="0" dirty="0"/>
              <a:t>El mayor activo de su organización son sus empleados. Es bajo esta suposición que mejorar la cultura de seguridad de su organización e implementar el PAF fortalecerá su mayor activo y, a su vez, aumentará su resultado final. Cuando puede sacar el máximo provecho de sus empleados, puede sacar el máximo provecho de su organización. Es seguro decir que cuando sus conductores están fatigados, no los está aprovechando al máximo. Además, las consecuencias de la fatiga del conductor pueden afectar sus resultados, como: multas, daños a la propiedad por choques relacionados con la fatiga, lesiones, pérdida de clientes, auditorías, reducción de ingresos, etc. Este PAF lo ayudará a reducir la fatiga del conductor, mejorar su seguridad cultura y elevar sus resultados.</a:t>
            </a:r>
          </a:p>
          <a:p>
            <a:pPr marL="171450" indent="-171450">
              <a:buFont typeface="Arial" pitchFamily="34" charset="0"/>
              <a:buChar char="•"/>
            </a:pPr>
            <a:r>
              <a:rPr lang="es-ES" baseline="0" dirty="0"/>
              <a:t>Como sabe, hay muchos aspectos de la seguridad del conductor, y la administración de la fatiga es solo uno. Por lo tanto, es importante integrar este PAF en su programa actual de salud y bienestar del conductor y utilizar estas sugerencias de cultura de seguridad para mejorar toda su cultura de seguridad. En otras palabras, aunque este módulo analiza específicamente la fatiga y cómo se incorpora la fatiga a la cultura de seguridad, todas las técnicas y temas revisados en este módulo se pueden aplicar a todas las iniciativas de seguridad.</a:t>
            </a:r>
          </a:p>
          <a:p>
            <a:pPr marL="171450" indent="-171450">
              <a:buFont typeface="Arial" pitchFamily="34" charset="0"/>
              <a:buChar char="•"/>
            </a:pPr>
            <a:r>
              <a:rPr lang="es-ES" baseline="0" dirty="0"/>
              <a:t>Como última nota sobre este módulo, no todas estas sugerencias pueden ser apropiadas para su lugar de trabajo. Este módulo solo proporciona ejemplos para su consideración al comenzar el desarrollo de su PAF. Por ejemplo, las reuniones de grupo a menudo se mencionan en este módulo, y es posible que muchas empresas no celebren reuniones de grupo debido a su tamaño. En este caso, utilice las estrategias sugeridas para reuniones cara a cara.</a:t>
            </a: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ES" b="1" baseline="0" dirty="0"/>
              <a:t>Narración:</a:t>
            </a:r>
          </a:p>
          <a:p>
            <a:r>
              <a:rPr lang="es-ES" baseline="0" dirty="0"/>
              <a:t>“El sistema de administración de riesgos de fatiga (SARF) extiende la cultura de la seguridad a la administración de la fatiga. Presenta un proceso para medir, mitigar y administrar el riesgo de fatiga. Aunque este modelo está diseñado específicamente para la fatiga, sigue los mismos principios que discutiremos hoy en esta lección.</a:t>
            </a:r>
            <a:endParaRPr lang="en-US" baseline="0" dirty="0"/>
          </a:p>
          <a:p>
            <a:endParaRPr lang="en-US" baseline="0" dirty="0"/>
          </a:p>
          <a:p>
            <a:pPr>
              <a:buFont typeface="Arial" pitchFamily="34" charset="0"/>
              <a:buNone/>
            </a:pPr>
            <a:r>
              <a:rPr lang="es-ES" baseline="0" dirty="0"/>
              <a:t>El primer paso es identificar dónde se puede aplicar el SARF dentro de la organización. Luego, los datos de fatiga deben recopilarse y analizarse para identificar dónde existen riesgos de fatiga. Una vez que se han identificado estos peligros, se debe evaluar el riesgo de seguridad. En otras palabras, algunos peligros crean un mayor riesgo de seguridad que otros peligros, y aquellos peligros de fatiga con el mayor riesgo de seguridad deben identificarse y abordarse primero. Es necesario desarrollar políticas y procedimientos para abordar estos riesgos de seguridad. Una vez que se ha identificado el riesgo de seguridad y se han desarrollado políticas y procedimientos, se deben desarrollar y rastrear medidas y contramedidas del desempeño de fatiga. Finalmente, el SARF debe evaluarse para determinar su efectividad e identificar las áreas que necesitan mejoras.</a:t>
            </a:r>
            <a:endParaRPr lang="en-US" baseline="0" dirty="0"/>
          </a:p>
          <a:p>
            <a:pPr>
              <a:buFont typeface="Arial" pitchFamily="34" charset="0"/>
              <a:buNone/>
            </a:pPr>
            <a:endParaRPr lang="en-US" baseline="0" dirty="0"/>
          </a:p>
          <a:p>
            <a:pPr>
              <a:buFont typeface="Arial" pitchFamily="34" charset="0"/>
              <a:buNone/>
            </a:pPr>
            <a:r>
              <a:rPr lang="es-ES" dirty="0"/>
              <a:t>Este proceso toca todos los aspectos del proceso de cambio de cultura corporativa que se discutirá en la Lección 4 más adelante. En esa lección, discutiremos cómo construir una cultura de seguridad específicamente para administrar la fatiga”.</a:t>
            </a:r>
            <a:endParaRPr lang="en-US"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El sistema de administración de riesgos relacionados con la fatiga (SARF) amplía la cultura de la seguridad a la administración de la fatiga. Presenta un proceso para medir, mitigar y administrar el riesgo de fatiga. Aunque este modelo está diseñado específicamente para la fatiga, sigue los mismos principios que discutiremos hoy en esta lección.</a:t>
            </a:r>
          </a:p>
          <a:p>
            <a:pPr marL="171450" indent="-171450">
              <a:buFont typeface="Arial" pitchFamily="34" charset="0"/>
              <a:buChar char="•"/>
            </a:pPr>
            <a:r>
              <a:rPr lang="es-ES" baseline="0" dirty="0"/>
              <a:t>El primer paso es identificar dónde se puede aplicar el SARF dentro de la organización. Luego, los datos de fatiga deben recopilarse y analizarse para identificar dónde existen riesgos de fatiga. Una vez que se han identificado estos peligros, se debe evaluar el riesgo de seguridad. En otras palabras, algunos peligros crean un mayor riesgo de seguridad que otros peligros, y aquellos peligros de fatiga con el mayor riesgo de seguridad deben identificarse y abordarse primero. Es necesario desarrollar políticas y procedimientos para abordar estos riesgos de seguridad. Una vez que se ha identificado el riesgo de seguridad y se hayan desarrollado políticas y procedimientos, se deben desarrollar y rastrear medidas y contramedidas de desempeño de fatiga. Finalmente, el SARF debe evaluarse para determinar su efectividad e identificar las áreas que necesitan mejoras.</a:t>
            </a:r>
          </a:p>
          <a:p>
            <a:pPr marL="171450" indent="-171450">
              <a:buFont typeface="Arial" pitchFamily="34" charset="0"/>
              <a:buChar char="•"/>
            </a:pPr>
            <a:r>
              <a:rPr lang="es-ES" baseline="0" dirty="0"/>
              <a:t>Este proceso toca todos los aspectos del proceso de cambio de cultura corporativa que se discutirá en la Lección 4 a continuación. En esa lección, discutiremos específicamente cómo construir una cultura de seguridad específicamente para administrar la fatiga.</a:t>
            </a: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ES" b="1" baseline="0" dirty="0"/>
              <a:t>Narración:</a:t>
            </a:r>
          </a:p>
          <a:p>
            <a:r>
              <a:rPr lang="es-ES" baseline="0" dirty="0"/>
              <a:t>“Hay seis componentes centrales de los SARF. El primer componente es una política de administración de la fatiga. Un ejemplo de esto sería una declaración de la alta dirección que reitere el compromiso de la organización con la administración de la fatiga y describa las responsabilidades individuales. El segundo componente son los procedimientos de administración del riesgo de fatiga. Estos son procedimientos específicos para identificar, administrar y evaluar la fatiga del conductor. El tercer componente es la capacitación y educación en la administración de la fatiga. Esta educación garantizará que todos los conductores y el personal clave comprendan la importancia de la administración de la fatiga y las formas efectivas de realizarla. El cuarto componente es informar sobre la fatiga. Este componente incluye procesos formales e informales para informar la fatiga del conductor y el uso de técnicas correctas de administración de la fatiga. El quinto componente de los SARF es investigar el papel de la fatiga en los choques. Esta investigación incluye un proceso formal y documentado para investigar cómo (si la hay) la fatiga del conductor contribuye en los choques. Finalmente, el último componente de los SARF es una evaluación del programa. Este es un proceso para evaluar la efectividad del sistema de administración del riesgo de fatiga y, si es necesario, revisar el sistema para lograr una mayor eficacia.</a:t>
            </a:r>
            <a:endParaRPr lang="en-US" baseline="0" dirty="0"/>
          </a:p>
          <a:p>
            <a:endParaRPr lang="en-US" dirty="0"/>
          </a:p>
          <a:p>
            <a:pPr marL="0" indent="0">
              <a:buFont typeface="Arial" pitchFamily="34" charset="0"/>
              <a:buNone/>
            </a:pPr>
            <a:r>
              <a:rPr lang="en-US" baseline="0" dirty="0"/>
              <a:t>______________________________________</a:t>
            </a:r>
          </a:p>
          <a:p>
            <a:r>
              <a:rPr lang="es-ES" dirty="0"/>
              <a:t>Puntos clave:</a:t>
            </a:r>
          </a:p>
          <a:p>
            <a:pPr marL="171450" indent="-171450">
              <a:buFont typeface="Arial" panose="020B0604020202020204" pitchFamily="34" charset="0"/>
              <a:buChar char="•"/>
            </a:pPr>
            <a:r>
              <a:rPr lang="es-ES" dirty="0"/>
              <a:t>Política de Administración de la fatiga: declaración de la alta dirección que reitera el compromiso de la organización con la administración de la fatiga y describe las responsabilidades individuales.</a:t>
            </a:r>
          </a:p>
          <a:p>
            <a:pPr marL="171450" indent="-171450">
              <a:buFont typeface="Arial" panose="020B0604020202020204" pitchFamily="34" charset="0"/>
              <a:buChar char="•"/>
            </a:pPr>
            <a:r>
              <a:rPr lang="es-ES" dirty="0"/>
              <a:t>Procedimientos de administración del riesgo de fatiga: procedimientos específicos para identificar, administrar y evaluar la fatiga del conductor.</a:t>
            </a:r>
          </a:p>
          <a:p>
            <a:pPr marL="171450" indent="-171450">
              <a:buFont typeface="Arial" panose="020B0604020202020204" pitchFamily="34" charset="0"/>
              <a:buChar char="•"/>
            </a:pPr>
            <a:r>
              <a:rPr lang="es-ES" dirty="0"/>
              <a:t>Formación y educación en administración de la fatiga: asegurarse que todos los conductores y el personal clave comprendan la importancia de la administración de la fatiga y las formas eficaces de administrarla.</a:t>
            </a:r>
          </a:p>
          <a:p>
            <a:pPr marL="171450" indent="-171450">
              <a:buFont typeface="Arial" panose="020B0604020202020204" pitchFamily="34" charset="0"/>
              <a:buChar char="•"/>
            </a:pPr>
            <a:r>
              <a:rPr lang="es-ES" dirty="0"/>
              <a:t>Informar la fatiga: proceso formal e informal para informar sobre la fatiga del conductor y el uso de técnicas correctas de administración de la fatiga.</a:t>
            </a:r>
          </a:p>
          <a:p>
            <a:pPr marL="171450" indent="-171450">
              <a:buFont typeface="Arial" panose="020B0604020202020204" pitchFamily="34" charset="0"/>
              <a:buChar char="•"/>
            </a:pPr>
            <a:r>
              <a:rPr lang="es-ES" dirty="0"/>
              <a:t>Investigar el papel de la fatiga en los choques: proceso formal y documentado para investigar cómo (si la hay) la fatiga del conductor contribuyó a los choques.</a:t>
            </a:r>
          </a:p>
          <a:p>
            <a:pPr marL="171450" indent="-171450">
              <a:buFont typeface="Arial" panose="020B0604020202020204" pitchFamily="34" charset="0"/>
              <a:buChar char="•"/>
            </a:pPr>
            <a:r>
              <a:rPr lang="es-ES" dirty="0"/>
              <a:t>Evaluación del programa: proceso para evaluar la efectividad del sistema de administración del riesgo de fatiga y, si es necesario, revisar el sistema para lograr una mayor eficacia.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t>
            </a:r>
            <a:r>
              <a:rPr lang="en-US" baseline="0" dirty="0"/>
              <a:t> Respuesta </a:t>
            </a:r>
            <a:r>
              <a:rPr lang="en-US" baseline="0" dirty="0" err="1"/>
              <a:t>Correcta</a:t>
            </a:r>
            <a:r>
              <a:rPr lang="en-US" baseline="0" dirty="0"/>
              <a:t>: B</a:t>
            </a:r>
          </a:p>
          <a:p>
            <a:r>
              <a:rPr lang="en-US" baseline="0" dirty="0"/>
              <a:t>#2. Respuesta </a:t>
            </a:r>
            <a:r>
              <a:rPr lang="en-US" baseline="0" dirty="0" err="1"/>
              <a:t>Correcta</a:t>
            </a:r>
            <a:r>
              <a:rPr lang="en-US" baseline="0" dirty="0"/>
              <a:t>: D</a:t>
            </a:r>
          </a:p>
        </p:txBody>
      </p:sp>
      <p:sp>
        <p:nvSpPr>
          <p:cNvPr id="4" name="Slide Number Placeholder 3"/>
          <p:cNvSpPr>
            <a:spLocks noGrp="1"/>
          </p:cNvSpPr>
          <p:nvPr>
            <p:ph type="sldNum" sz="quarter" idx="10"/>
          </p:nvPr>
        </p:nvSpPr>
        <p:spPr/>
        <p:txBody>
          <a:bodyPr/>
          <a:lstStyle/>
          <a:p>
            <a:fld id="{C56DECDE-6C9B-48CB-9CEF-BDC402B9B02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a:t>
            </a:r>
            <a:r>
              <a:rPr lang="en-US" baseline="0" dirty="0"/>
              <a:t>Respuesta </a:t>
            </a:r>
            <a:r>
              <a:rPr lang="en-US" baseline="0" dirty="0" err="1"/>
              <a:t>Correcta</a:t>
            </a:r>
            <a:r>
              <a:rPr lang="en-US" dirty="0"/>
              <a:t>: C</a:t>
            </a:r>
          </a:p>
          <a:p>
            <a:r>
              <a:rPr lang="en-US" dirty="0"/>
              <a:t>#4. </a:t>
            </a:r>
            <a:r>
              <a:rPr lang="en-US" baseline="0" dirty="0"/>
              <a:t>Respuesta </a:t>
            </a:r>
            <a:r>
              <a:rPr lang="en-US" baseline="0" dirty="0" err="1"/>
              <a:t>Correcta</a:t>
            </a:r>
            <a:r>
              <a:rPr lang="en-US" dirty="0"/>
              <a:t>: A</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a:t>
            </a:r>
            <a:r>
              <a:rPr lang="en-US" baseline="0" dirty="0"/>
              <a:t>Respuesta </a:t>
            </a:r>
            <a:r>
              <a:rPr lang="en-US" baseline="0" dirty="0" err="1"/>
              <a:t>Correcta</a:t>
            </a:r>
            <a:r>
              <a:rPr lang="en-US" dirty="0"/>
              <a:t>: D</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 </a:t>
            </a:r>
          </a:p>
          <a:p>
            <a:r>
              <a:rPr lang="es-ES" b="0" baseline="0" dirty="0"/>
              <a:t>“La lección 2 revisa las responsabilidades y roles corporativos en la implementación del PAF”.</a:t>
            </a:r>
            <a:endParaRPr lang="en-US" b="0" baseline="0" dirty="0"/>
          </a:p>
          <a:p>
            <a:pPr marL="0" indent="0">
              <a:buFont typeface="Arial" pitchFamily="34" charset="0"/>
              <a:buNone/>
            </a:pPr>
            <a:r>
              <a:rPr lang="en-US" baseline="0" dirty="0"/>
              <a:t>______________________________________</a:t>
            </a:r>
          </a:p>
          <a:p>
            <a:r>
              <a:rPr lang="es-ES" baseline="0" dirty="0"/>
              <a:t>Esquema del Tema de la Lección 2:</a:t>
            </a:r>
            <a:endParaRPr lang="en-US" baseline="0" dirty="0"/>
          </a:p>
          <a:p>
            <a:pPr marL="171450" indent="-171450">
              <a:buFont typeface="Arial" pitchFamily="34" charset="0"/>
              <a:buChar char="•"/>
            </a:pPr>
            <a:r>
              <a:rPr lang="es-ES" baseline="0" dirty="0"/>
              <a:t>La seguridad y la fatiga del conductor es responsabilidad de todos</a:t>
            </a:r>
            <a:endParaRPr lang="en-US" baseline="0" dirty="0"/>
          </a:p>
          <a:p>
            <a:pPr marL="628650" lvl="1" indent="-171450">
              <a:buFont typeface="Arial" pitchFamily="34" charset="0"/>
              <a:buChar char="•"/>
            </a:pPr>
            <a:r>
              <a:rPr lang="es-ES" baseline="0" dirty="0"/>
              <a:t>Importancia de una responsabilidad compartida de la fatiga</a:t>
            </a:r>
            <a:endParaRPr lang="en-US" baseline="0" dirty="0"/>
          </a:p>
          <a:p>
            <a:pPr marL="171450" indent="-171450">
              <a:buFont typeface="Arial" pitchFamily="34" charset="0"/>
              <a:buChar char="•"/>
            </a:pPr>
            <a:r>
              <a:rPr lang="en-US" baseline="0" dirty="0"/>
              <a:t> </a:t>
            </a:r>
            <a:r>
              <a:rPr lang="es-ES" baseline="0" dirty="0"/>
              <a:t>Compromiso de la gerencia para reducir la fatiga</a:t>
            </a:r>
            <a:endParaRPr lang="en-US" baseline="0" dirty="0"/>
          </a:p>
          <a:p>
            <a:pPr marL="628650" lvl="1" indent="-171450">
              <a:buFont typeface="Arial" pitchFamily="34" charset="0"/>
              <a:buChar char="•"/>
            </a:pPr>
            <a:r>
              <a:rPr lang="es-ES" baseline="0" dirty="0"/>
              <a:t>Importancia del compromiso de la gerencia con la fatiga del conductor</a:t>
            </a:r>
            <a:endParaRPr lang="en-US" baseline="0" dirty="0"/>
          </a:p>
          <a:p>
            <a:pPr marL="628650" lvl="1" indent="-171450">
              <a:buFont typeface="Arial" pitchFamily="34" charset="0"/>
              <a:buChar char="•"/>
            </a:pPr>
            <a:r>
              <a:rPr lang="es-ES" baseline="0" dirty="0"/>
              <a:t>Discusión sobre cómo se puede demostrar el compromiso de la gerencia con la fatiga del conductor</a:t>
            </a:r>
            <a:endParaRPr lang="en-US" baseline="0" dirty="0"/>
          </a:p>
          <a:p>
            <a:pPr marL="628650" lvl="1" indent="-171450">
              <a:buFont typeface="Arial" pitchFamily="34" charset="0"/>
              <a:buChar char="•"/>
            </a:pPr>
            <a:r>
              <a:rPr lang="es-MX" baseline="0" noProof="0" dirty="0"/>
              <a:t>Liderazgo en seguridad/fatiga</a:t>
            </a:r>
          </a:p>
          <a:p>
            <a:pPr marL="171450" lvl="0" indent="-171450">
              <a:buFont typeface="Arial" pitchFamily="34" charset="0"/>
              <a:buChar char="•"/>
            </a:pPr>
            <a:r>
              <a:rPr lang="en-US" baseline="0" dirty="0"/>
              <a:t> </a:t>
            </a:r>
            <a:r>
              <a:rPr lang="es-ES" baseline="0" dirty="0"/>
              <a:t>Comunicación relativa a la fatiga</a:t>
            </a:r>
            <a:r>
              <a:rPr lang="en-US" baseline="0" dirty="0"/>
              <a:t> </a:t>
            </a:r>
          </a:p>
          <a:p>
            <a:pPr marL="628650" lvl="1" indent="-171450">
              <a:buFont typeface="Arial" pitchFamily="34" charset="0"/>
              <a:buChar char="•"/>
            </a:pPr>
            <a:r>
              <a:rPr lang="es-ES" baseline="0" dirty="0"/>
              <a:t>Cómo mantener la comunicación de la fatiga</a:t>
            </a:r>
            <a:endParaRPr lang="en-US" baseline="0" dirty="0"/>
          </a:p>
          <a:p>
            <a:pPr lvl="1">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baseline="0" dirty="0"/>
              <a:t>Narración:</a:t>
            </a:r>
          </a:p>
          <a:p>
            <a:pPr>
              <a:buFont typeface="Arial" pitchFamily="34" charset="0"/>
              <a:buNone/>
            </a:pPr>
            <a:r>
              <a:rPr lang="es-ES" baseline="0" dirty="0"/>
              <a:t>“Todos tienen un papel en la creación de una cultura de seguridad positiva, independientemente de su posición en la organización. Por ejemplo, la gerencia crea políticas y procedimientos que aumentan o disminuyen las oportunidades para el desempeño de la seguridad, incluida la fatiga del conductor. La gerencia también es responsable de recompensar el comportamiento seguro. Los empleados tienen conocimientos, destrezas, habilidades, motivaciones, creencias y actitudes individuales que se relacionan con la fatiga.</a:t>
            </a:r>
            <a:endParaRPr lang="en-US" baseline="0" dirty="0"/>
          </a:p>
          <a:p>
            <a:pPr>
              <a:buFont typeface="Arial" pitchFamily="34" charset="0"/>
              <a:buNone/>
            </a:pPr>
            <a:endParaRPr lang="en-US" baseline="0" dirty="0"/>
          </a:p>
          <a:p>
            <a:pPr lvl="0">
              <a:buFont typeface="Arial" pitchFamily="34" charset="0"/>
              <a:buNone/>
            </a:pPr>
            <a:r>
              <a:rPr lang="es-ES" baseline="0" dirty="0"/>
              <a:t>Crear una cultura de seguridad positiva implica proporcionar a los empleados el poder y la capacidad de crear la cultura de seguridad con el apoyo de la gerencia. Esto ayudará a crear una participación de abajo hacia arriba en el PAF con apoyo de arriba hacia abajo.</a:t>
            </a:r>
            <a:r>
              <a:rPr lang="en-US" baseline="0" dirty="0"/>
              <a:t> </a:t>
            </a:r>
          </a:p>
          <a:p>
            <a:pPr lvl="0">
              <a:buFont typeface="Arial" pitchFamily="34" charset="0"/>
              <a:buNone/>
            </a:pPr>
            <a:endParaRPr lang="en-US" baseline="0" dirty="0"/>
          </a:p>
          <a:p>
            <a:pPr lvl="0">
              <a:buFont typeface="Arial" pitchFamily="34" charset="0"/>
              <a:buNone/>
            </a:pPr>
            <a:r>
              <a:rPr lang="es-ES" baseline="0" dirty="0"/>
              <a:t>Finalmente, una cultura de seguridad positiva solo se puede lograr cuando todos los niveles de la organización trabajan juntos para aumentar la seguridad y son responsables de un desempeño seguro. En otras palabras, la administración eficaz de la fatiga no considera que la fatiga del conductor sea responsabilidad exclusiva del conductor. En cambio, la gerencia, los conductores, las familias de los conductores, los despachadores y los expedidores/destinatarios comparten la responsabilidad por la fatiga del conductor. Todos deben asumir la responsabilidad de su contribución a la fatiga del conductor y en última instancia, convertirse en líderes en la administración de la fatiga”.</a:t>
            </a:r>
            <a:endParaRPr lang="en-US" baseline="0" dirty="0"/>
          </a:p>
          <a:p>
            <a:pPr>
              <a:buFont typeface="Arial" pitchFamily="34" charset="0"/>
              <a:buNone/>
            </a:pPr>
            <a:endParaRPr lang="en-US" b="1" baseline="0" dirty="0"/>
          </a:p>
          <a:p>
            <a:pPr marL="0" indent="0">
              <a:buFont typeface="Arial" pitchFamily="34" charset="0"/>
              <a:buNone/>
            </a:pPr>
            <a:r>
              <a:rPr lang="en-US" baseline="0" dirty="0"/>
              <a:t>______________________________________</a:t>
            </a:r>
          </a:p>
          <a:p>
            <a:pPr marL="0" lvl="0" indent="0">
              <a:buFont typeface="Arial" pitchFamily="34" charset="0"/>
              <a:buNone/>
            </a:pPr>
            <a:r>
              <a:rPr lang="es-ES" baseline="0" dirty="0"/>
              <a:t>Puntos clave:</a:t>
            </a:r>
          </a:p>
          <a:p>
            <a:pPr marL="171450" lvl="0" indent="-171450">
              <a:buFont typeface="Arial" panose="020B0604020202020204" pitchFamily="34" charset="0"/>
              <a:buChar char="•"/>
            </a:pPr>
            <a:r>
              <a:rPr lang="es-ES" baseline="0" dirty="0"/>
              <a:t>Todos deben ser líderes en la administración de la fatiga.</a:t>
            </a:r>
          </a:p>
          <a:p>
            <a:pPr marL="171450" lvl="0" indent="-171450">
              <a:buFont typeface="Arial" panose="020B0604020202020204" pitchFamily="34" charset="0"/>
              <a:buChar char="•"/>
            </a:pPr>
            <a:r>
              <a:rPr lang="es-ES" baseline="0" dirty="0"/>
              <a:t>Todos tienen un papel en la creación de una cultura de seguridad positiva, independientemente de su posición en la organización.</a:t>
            </a:r>
          </a:p>
          <a:p>
            <a:pPr marL="628650" lvl="1" indent="-171450">
              <a:buFont typeface="Arial" panose="020B0604020202020204" pitchFamily="34" charset="0"/>
              <a:buChar char="•"/>
            </a:pPr>
            <a:r>
              <a:rPr lang="es-ES" baseline="0" dirty="0"/>
              <a:t>La gerencia crea políticas y procedimientos que aumentan o disminuyen las oportunidades para el desempeño de la seguridad, incluida la fatiga del conductor.</a:t>
            </a:r>
          </a:p>
          <a:p>
            <a:pPr marL="628650" lvl="1" indent="-171450">
              <a:buFont typeface="Arial" panose="020B0604020202020204" pitchFamily="34" charset="0"/>
              <a:buChar char="•"/>
            </a:pPr>
            <a:r>
              <a:rPr lang="es-ES" baseline="0" dirty="0"/>
              <a:t>La gerencia recompensa el comportamiento seguro y/o de riesgo.</a:t>
            </a:r>
          </a:p>
          <a:p>
            <a:pPr marL="628650" lvl="1" indent="-171450">
              <a:buFont typeface="Arial" panose="020B0604020202020204" pitchFamily="34" charset="0"/>
              <a:buChar char="•"/>
            </a:pPr>
            <a:r>
              <a:rPr lang="es-ES" baseline="0" dirty="0"/>
              <a:t>Los empleados tienen conocimientos, destrezas, habilidades, motivación, creencias y actitudes individuales que se relacionan con la fatiga.</a:t>
            </a:r>
          </a:p>
          <a:p>
            <a:pPr marL="171450" lvl="0" indent="-171450">
              <a:buFont typeface="Arial" panose="020B0604020202020204" pitchFamily="34" charset="0"/>
              <a:buChar char="•"/>
            </a:pPr>
            <a:r>
              <a:rPr lang="es-ES" baseline="0" dirty="0"/>
              <a:t>Crear una cultura de seguridad positiva implica proporcionar a los empleados el poder y la capacidad de crear la cultura de seguridad con el apoyo de la gerencia.</a:t>
            </a:r>
          </a:p>
          <a:p>
            <a:pPr marL="171450" lvl="0" indent="-171450">
              <a:buFont typeface="Arial" panose="020B0604020202020204" pitchFamily="34" charset="0"/>
              <a:buChar char="•"/>
            </a:pPr>
            <a:r>
              <a:rPr lang="es-ES" baseline="0" dirty="0"/>
              <a:t>Una cultura de seguridad positiva solo se puede lograr cuando todos los niveles de la organización trabajan juntos para aumentar la seguridad y son responsables de un desempeño seguro. En otras palabras, la administración efectiva de la fatiga no considera que la fatiga del conductor sea responsabilidad exclusiva del conductor. En cambio, la gerencia, los conductores, las familias de los conductores, los despachadores y los expedidores/destinatarios comparten la responsabilidad por la fatiga del conductor. Todos deben asumir la responsabilidad de su contribución a la fatiga del conductor.</a:t>
            </a:r>
            <a:endParaRPr lang="en-US" baseline="0" dirty="0"/>
          </a:p>
          <a:p>
            <a:pPr marL="171450" lvl="0" indent="-171450">
              <a:buFont typeface="Arial" panose="020B0604020202020204" pitchFamily="34" charset="0"/>
              <a:buChar char="•"/>
            </a:pPr>
            <a:endParaRPr lang="en-US" baseline="0" dirty="0"/>
          </a:p>
          <a:p>
            <a:pPr marL="0" lv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b="1" baseline="0" dirty="0"/>
              <a:t>Narración:</a:t>
            </a:r>
          </a:p>
          <a:p>
            <a:r>
              <a:rPr lang="es-ES" baseline="0" dirty="0"/>
              <a:t>“La aprobación de la gerencia motiva a los empleados. La aprobación (o desaprobación) puede ser en forma de pago, castigo, promociones y visibilidad de la gerencia. Por eso es importante que los empleados sepan que la gerencia apoya y cree en todas las iniciativas de seguridad, incluido el PAF. Entonces, ¿cómo puede mostrar su compromiso con la administración de la fatiga? Las siguientes siete sugerencias para enfatizar su compromiso con la administración de la fatiga se analizan en profundidad en las siguientes diapositivas. Estas siete sugerencias son: priorizar la seguridad sobre la producción, mantener un alto perfil para la fatiga en las reuniones, asistir personalmente a las reuniones sobre la fatiga, realizar reuniones cara a cara con los empleados que presenten la fatiga como tema, incluir contratos de seguridad o fatiga en las descripciones de trabajo, ser un líder en administración de la fatiga, y enfatizar la necesidad de una mejora y evaluación continuas del PAF”.</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indent="0">
              <a:buFont typeface="Arial" pitchFamily="34" charset="0"/>
              <a:buNone/>
            </a:pPr>
            <a:r>
              <a:rPr lang="en-US" baseline="0" dirty="0"/>
              <a:t>______________________________________</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baseline="0" dirty="0"/>
              <a:t>Puntos Clave: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La aprobación de la gerencia motiva a los empleados. La aprobación (o desaprobación) puede ser en forma de pago, castigo, promociones y visibilidad de la gerencia. Por eso es importante que los empleados sepan que la gerencia apoya y cree en las iniciativas de seguridad, incluido el PAF.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Permitir que los empleados diseñen, desarrollen e implementen programas de fatiga crea un sentido de propiedad, confianza y compromiso con el PAF.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dirty="0"/>
              <a:t>Asegúrese de que los empleados entiendan el compromiso de la gerencia para disminuir la fatiga del conductor a través de los siguientes métodos….</a:t>
            </a:r>
            <a:endParaRPr lang="en-US" baseline="0" dirty="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b="1" baseline="0" dirty="0"/>
              <a:t>Narración:</a:t>
            </a:r>
          </a:p>
          <a:p>
            <a:r>
              <a:rPr lang="es-ES" baseline="0" dirty="0"/>
              <a:t>“Obviamente, la producción rige su organización. Sin embargo, cuando sus conductores se lastiman, la producción disminuye. Por lo tanto, es igual de importante mantener seguros a sus conductores. En algunos casos, el aumento del rendimiento laboral, o la productividad, en realidad puede producirse a expensas de la fatiga del conductor. Por ejemplo, la arriesgada decisión de conducir cuando se está fatigado puede ser recompensada, o al menos no castigada, para aumentar la producción. Esto puede sugerir que la producción es más importante que la seguridad y la fatiga del conductor.</a:t>
            </a:r>
            <a:endParaRPr lang="en-US" baseline="0" dirty="0"/>
          </a:p>
          <a:p>
            <a:endParaRPr lang="en-US" baseline="0" dirty="0"/>
          </a:p>
          <a:p>
            <a:r>
              <a:rPr lang="es-ES" baseline="0" dirty="0"/>
              <a:t>Para enfatizar el punto de que está comprometido con la administración de la fatiga, mantenga la seguridad del conductor al mismo nivel que la producción. Cree medidas de administración de la fatiga y recompense a los conductores que habitualmente se desempeñen de manera segura. Esto ayudará a demostrar que se valora la administración de la fatiga y que la fatiga del conductor no debe verse comprometida para aumentar la producción”.</a:t>
            </a:r>
            <a:endParaRPr lang="en-US" baseline="0" dirty="0"/>
          </a:p>
          <a:p>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La creación de medidas de desempeño seguro frente a la fatiga y recompensar a los empleados que se desempeñan de forma segura de forma rutinaria ayuda a demostrar que se valora la administración de la fatiga y que la fatiga del conductor no debe verse comprometida para aumentar la producción.</a:t>
            </a:r>
            <a:endParaRPr lang="en-US"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“Esta es una lista de abreviaturas y acrónimos o siglas que aparecen a lo largo de este módulo. Puede imprimir esta página para su referencia a lo largo del módulo.”</a:t>
            </a:r>
            <a:endParaRPr lang="en-US" baseline="0" dirty="0"/>
          </a:p>
          <a:p>
            <a:endParaRPr lang="en-US" dirty="0"/>
          </a:p>
          <a:p>
            <a:pPr marL="0" indent="0">
              <a:buFont typeface="Arial" pitchFamily="34" charset="0"/>
              <a:buNone/>
            </a:pPr>
            <a:r>
              <a:rPr lang="en-US" baseline="0" dirty="0"/>
              <a:t>______________________________________</a:t>
            </a:r>
          </a:p>
          <a:p>
            <a:r>
              <a:rPr lang="es-ES" dirty="0"/>
              <a:t>Notas:</a:t>
            </a:r>
          </a:p>
          <a:p>
            <a:endParaRPr lang="es-ES" dirty="0"/>
          </a:p>
          <a:p>
            <a:r>
              <a:rPr lang="es-ES" dirty="0"/>
              <a:t>Instructores, impriman esta página para que los estudiantes la consulten a lo largo del módulo.</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b="1" i="0" baseline="0" dirty="0"/>
              <a:t>Narración: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i="0" baseline="0" dirty="0"/>
              <a:t>“Muchas organizaciones usan los términos “valor” y “prioridad” como sinónimos, sin embargo, ambos términos tienen connotaciones diferentes. Los valores organizacionales perduran con el tiempo y las prioridades se pueden ajustar. Los siguientes párrafos tomados de </a:t>
            </a:r>
            <a:r>
              <a:rPr lang="es-ES" i="0" baseline="0" dirty="0" err="1"/>
              <a:t>Geller</a:t>
            </a:r>
            <a:r>
              <a:rPr lang="es-ES" i="0" baseline="0" dirty="0"/>
              <a:t> (2001, p.46) ayudan a ilustrar la diferencia entre prioridades y valores:</a:t>
            </a:r>
            <a:endParaRPr lang="en-US" i="0" baseline="0" dirty="0"/>
          </a:p>
          <a:p>
            <a:pPr marL="457200"/>
            <a:endParaRPr lang="en-US" i="0" baseline="0" dirty="0"/>
          </a:p>
          <a:p>
            <a:pPr marL="457200"/>
            <a:r>
              <a:rPr lang="es-ES" i="0" baseline="0" dirty="0"/>
              <a:t>“Piense en una mañana típica de un día de trabajo. Todos seguimos una agenda priorizada, a menudo una rutina estándar, antes de viajar al trabajo. Algunas personas comen un desayuno saludable, leen el periódico de la mañana, se duchan y lavan los platos. Otros se levantan lo suficientemente temprano para salir a correr por la mañana antes del trabajo. Algunos toman un panecillo y una taza de café y dejan su casa en desorden hasta que regresan por la noche.</a:t>
            </a:r>
            <a:endParaRPr lang="en-US" i="0" baseline="0" dirty="0"/>
          </a:p>
          <a:p>
            <a:pPr marL="457200"/>
            <a:endParaRPr lang="en-US" i="0" baseline="0" dirty="0"/>
          </a:p>
          <a:p>
            <a:pPr marL="457200"/>
            <a:r>
              <a:rPr lang="es-ES" i="0" baseline="0" dirty="0"/>
              <a:t>En cada uno de estos escenarios, la agenda, las prioridades, son diferentes. Sin embargo, hay una actividad común. No es una prioridad sino un valor básico. ¿Sabes lo que es?</a:t>
            </a:r>
            <a:endParaRPr lang="en-US" i="0" baseline="0" dirty="0"/>
          </a:p>
          <a:p>
            <a:pPr marL="457200"/>
            <a:endParaRPr lang="en-US" i="0" baseline="0" dirty="0"/>
          </a:p>
          <a:p>
            <a:pPr marL="457200"/>
            <a:r>
              <a:rPr lang="es-ES" i="0" baseline="0" dirty="0"/>
              <a:t>Una mañana te levantas tarde. Quizás tu despertador falló. Tienes solo 15 minutos para prepararte para el trabajo. Tu rutina matutina cambió drásticamente. Las prioridades deben reorganizarse. Puede saltarse el desayuno, una ducha o un afeitado. Sin embargo, el horario de cada mañana todavía tiene un elemento en común. No es una prioridad capaz de salir de la rutina debido a limitaciones de tiempo o una nueva agenda. No, esta actividad matinal en particular representa un valor que nos han enseñado de niños y nunca se ve comprometido ¿Ya lo has adivinado? Sí, este vínculo común en la rutina matutina de todos, independientemente de las limitaciones de tiempo, es 'vestirse'".</a:t>
            </a:r>
            <a:endParaRPr lang="en-US" i="0" baseline="0" dirty="0"/>
          </a:p>
          <a:p>
            <a:pPr marL="457200"/>
            <a:endParaRPr lang="en-US" i="0" baseline="0" dirty="0"/>
          </a:p>
          <a:p>
            <a:pPr marL="0">
              <a:buFont typeface="Arial" pitchFamily="34" charset="0"/>
              <a:buNone/>
            </a:pPr>
            <a:r>
              <a:rPr lang="es-ES" i="0" baseline="0" dirty="0"/>
              <a:t>La reducción de la fatiga del conductor debe considerarse un valor, al igual que "vestirse" en el ejemplo anterior. Ningún nuevo plazo o mayor estrés en la productividad debería comprometer la seguridad de los trabajadores de una organización. En verdad, la producción disminuirá si un trabajador se lesiona por descuidar los procedimientos de fatiga.</a:t>
            </a:r>
            <a:endParaRPr lang="en-US" i="0" baseline="0" dirty="0"/>
          </a:p>
          <a:p>
            <a:pPr marL="0">
              <a:buFont typeface="Arial" pitchFamily="34" charset="0"/>
              <a:buNone/>
            </a:pPr>
            <a:endParaRPr lang="en-US" i="0" baseline="0" dirty="0"/>
          </a:p>
          <a:p>
            <a:pPr>
              <a:buFont typeface="Arial" pitchFamily="34" charset="0"/>
              <a:buNone/>
            </a:pPr>
            <a:r>
              <a:rPr lang="es-ES" dirty="0"/>
              <a:t>Discutir la fatiga en primer o segundo lugar en las reuniones ayudará a enfatizar el punto de que la gerencia valora la administración de la fatiga. Esto ayuda a mantener la fatiga en la mente de todos, y discutir la fatiga en las reuniones ayuda a desarrollar la comprensión de cómo la fatiga es importante para todas las funciones y tareas de la organización”.</a:t>
            </a:r>
            <a:endParaRPr lang="en-US" dirty="0"/>
          </a:p>
          <a:p>
            <a:endParaRPr lang="en-US" b="1" baseline="0" dirty="0"/>
          </a:p>
          <a:p>
            <a:pPr marL="0" indent="0">
              <a:buFont typeface="Arial" pitchFamily="34" charset="0"/>
              <a:buNone/>
            </a:pPr>
            <a:r>
              <a:rPr lang="en-US" baseline="0" dirty="0"/>
              <a:t>______________________________________</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i="0" baseline="0" dirty="0"/>
              <a:t>Puntos Clave: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i="0" baseline="0" dirty="0"/>
              <a:t>Aunque muchas organizaciones usan valor y prioridad como sinónimos, ambos términos tienen connotaciones diferentes. Los valores organizacionales perduran con el tiempo y las prioridades se pueden ajustar. Los siguientes párrafos tomados de </a:t>
            </a:r>
            <a:r>
              <a:rPr lang="es-ES" i="0" baseline="0" dirty="0" err="1"/>
              <a:t>Geller</a:t>
            </a:r>
            <a:r>
              <a:rPr lang="es-ES" i="0" baseline="0" dirty="0"/>
              <a:t> (2001, p.46) ayudan a ilustrar la diferencia entre prioridades y valores:</a:t>
            </a:r>
            <a:endParaRPr lang="en-US" i="0"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a:p>
          <a:p>
            <a:pPr marL="457200"/>
            <a:r>
              <a:rPr lang="es-ES" i="0" baseline="0" dirty="0"/>
              <a:t>“Piense en una mañana típica de un día de trabajo. Todos seguimos una agenda priorizada, a menudo una rutina estándar, antes de viajar al trabajo. Algunas personas comen un desayuno saludable, leen el periódico de la mañana, se duchan y lavan los platos. Otros se levantan lo suficientemente temprano para salir a correr por la mañana antes del trabajo. Algunos toman un panecillo y una taza de café y dejan su casa en desorden hasta que regresan por la noche.</a:t>
            </a:r>
            <a:endParaRPr lang="en-US" i="0" baseline="0" dirty="0"/>
          </a:p>
          <a:p>
            <a:pPr marL="457200"/>
            <a:endParaRPr lang="en-US" i="0" baseline="0" dirty="0"/>
          </a:p>
          <a:p>
            <a:pPr marL="457200" marR="0" lvl="0" indent="0" algn="l" defTabSz="914400" rtl="0" eaLnBrk="1" fontAlgn="auto" latinLnBrk="0" hangingPunct="1">
              <a:lnSpc>
                <a:spcPct val="100000"/>
              </a:lnSpc>
              <a:spcBef>
                <a:spcPts val="0"/>
              </a:spcBef>
              <a:spcAft>
                <a:spcPts val="0"/>
              </a:spcAft>
              <a:buClrTx/>
              <a:buSzTx/>
              <a:buFontTx/>
              <a:buNone/>
              <a:tabLst/>
              <a:defRPr/>
            </a:pPr>
            <a:r>
              <a:rPr lang="es-ES" i="0" baseline="0" dirty="0"/>
              <a:t>En cada uno de estos escenarios, la agenda, “las prioridades”, son diferentes. Sin embargo, hay una actividad común. No es una prioridad sino un valor básico. ¿Sabes lo que es?</a:t>
            </a:r>
            <a:endParaRPr lang="en-US" i="0" baseline="0" dirty="0"/>
          </a:p>
          <a:p>
            <a:pPr marL="457200"/>
            <a:endParaRPr lang="en-US" i="0" baseline="0" dirty="0"/>
          </a:p>
          <a:p>
            <a:pPr marL="457200" marR="0" lvl="0" indent="0" algn="l" defTabSz="914400" rtl="0" eaLnBrk="1" fontAlgn="auto" latinLnBrk="0" hangingPunct="1">
              <a:lnSpc>
                <a:spcPct val="100000"/>
              </a:lnSpc>
              <a:spcBef>
                <a:spcPts val="0"/>
              </a:spcBef>
              <a:spcAft>
                <a:spcPts val="0"/>
              </a:spcAft>
              <a:buClrTx/>
              <a:buSzTx/>
              <a:buFontTx/>
              <a:buNone/>
              <a:tabLst/>
              <a:defRPr/>
            </a:pPr>
            <a:r>
              <a:rPr lang="es-ES" i="0" baseline="0" dirty="0"/>
              <a:t>Una mañana te levantas tarde. Quizás tu despertador falló. Tienes solo 15 minutos para prepararte para el trabajo. Tu rutina matutina cambió drásticamente. Las prioridades deben reorganizarse. Puede saltarse el desayuno, una ducha o un afeitado. Sin embargo, el horario de cada mañana todavía tiene un elemento en común. No es una prioridad capaz de salir de la rutina debido a limitaciones de tiempo o una nueva agenda. No, esta actividad matinal en particular representa un valor que nos han enseñado de niños y nunca se ve comprometido ¿Ya lo has adivinado? Sí, este vínculo común en la rutina matutina de todos, independientemente de las limitaciones de tiempo, es 'vestirse'".</a:t>
            </a:r>
            <a:endParaRPr lang="en-US" i="0" baseline="0" dirty="0"/>
          </a:p>
          <a:p>
            <a:pPr marL="0" indent="0">
              <a:buFont typeface="Arial" pitchFamily="34" charset="0"/>
              <a:buNone/>
            </a:pPr>
            <a:endParaRPr lang="en-US" baseline="0" dirty="0"/>
          </a:p>
          <a:p>
            <a:pPr marL="171450" indent="-171450">
              <a:buFont typeface="Arial" pitchFamily="34" charset="0"/>
              <a:buChar char="•"/>
            </a:pPr>
            <a:r>
              <a:rPr lang="es-ES" dirty="0"/>
              <a:t>Reducir la fatiga del conductor debe considerarse un valor, al igual que "vestirse" en el ejemplo anterior. Ningún nuevo plazo o mayor estrés en la productividad debería comprometer la seguridad de los trabajadores de una organización. En verdad, la producción disminuirá si un trabajador se lastima por descuidar los procedimientos de fatiga.</a:t>
            </a:r>
          </a:p>
          <a:p>
            <a:pPr marL="171450" indent="-171450">
              <a:buFont typeface="Arial" pitchFamily="34" charset="0"/>
              <a:buChar char="•"/>
            </a:pPr>
            <a:r>
              <a:rPr lang="es-ES" dirty="0"/>
              <a:t>El trabajo seguro está involucrado en todos los programas y trabajos. Por lo tanto, la seguridad y la fatiga deben vincularse a todos los programas y actividades. Describir cómo se puede obstaculizar o apoyar la reducción de la fatiga del conductor en todos los programas, y apoyar la educación y la capacitación que pueden reducir la fatiga del conductor.</a:t>
            </a:r>
          </a:p>
          <a:p>
            <a:pPr marL="171450" indent="-171450">
              <a:buFont typeface="Arial" pitchFamily="34" charset="0"/>
              <a:buChar char="•"/>
            </a:pPr>
            <a:r>
              <a:rPr lang="es-ES" dirty="0"/>
              <a:t>Discutir la fatiga primero o segundo en las reuniones. Esto ayuda a mantener la fatiga en la mente de todos. Discutir la fatiga en las reuniones ayuda a desarrollar la comprensión de cómo la fatiga es importante para todas las funciones y tareas de la organización.</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“Su asistencia y participación en las reuniones de fatiga impulsa el interés y el compromiso de la administración local para reducir la fatiga del conductor. Esto brinda oportunidades para cambiar o alinear políticas y procedimientos para alentar la continuación de la reducción de la fatiga. Estas reuniones le permiten reconocer y agradecer los esfuerzos de administración de la fatiga de los conductores, brindar retroalimentación a los conductores sobre su progreso, promover conductas correctas de manejo de la fatiga, recibir retroalimentación de los conductores sobre lo que es bueno y lo que no es del PAF, observar los factores que contribuyen a las decisiones de conducir mientras se está fatigado y tener comunicación cara a cara con los conductores”.</a:t>
            </a:r>
            <a:endParaRPr lang="en-US" baseline="0" dirty="0"/>
          </a:p>
          <a:p>
            <a:endParaRPr lang="en-US" baseline="0" dirty="0"/>
          </a:p>
          <a:p>
            <a:pPr marL="0" indent="0">
              <a:buFont typeface="Arial" pitchFamily="34" charset="0"/>
              <a:buNone/>
            </a:pPr>
            <a:r>
              <a:rPr lang="en-US" baseline="0" dirty="0"/>
              <a:t>______________________________________</a:t>
            </a:r>
          </a:p>
          <a:p>
            <a:pPr marL="0" lvl="0" indent="0">
              <a:buFont typeface="Arial" pitchFamily="34" charset="0"/>
              <a:buNone/>
            </a:pPr>
            <a:r>
              <a:rPr lang="es-ES" dirty="0"/>
              <a:t>Puntos Clave:</a:t>
            </a:r>
          </a:p>
          <a:p>
            <a:pPr marL="171450" lvl="0" indent="-171450">
              <a:buFont typeface="Arial" panose="020B0604020202020204" pitchFamily="34" charset="0"/>
              <a:buChar char="•"/>
            </a:pPr>
            <a:r>
              <a:rPr lang="es-ES" dirty="0"/>
              <a:t>La asistencia y participación de la gerencia en las reuniones de fatiga impulsa el interés y el compromiso de la gerencia para reducir la fatiga del conductor. Esto permite oportunidades para cambiar o alinear las consecuencias y los antecedentes para fomentar la continuación de la reducción de la fatiga.</a:t>
            </a:r>
          </a:p>
          <a:p>
            <a:pPr marL="171450" lvl="0" indent="-171450">
              <a:buFont typeface="Arial" panose="020B0604020202020204" pitchFamily="34" charset="0"/>
              <a:buChar char="•"/>
            </a:pPr>
            <a:r>
              <a:rPr lang="es-ES" dirty="0"/>
              <a:t>La participación es más importante que la visibilidad</a:t>
            </a:r>
          </a:p>
          <a:p>
            <a:pPr marL="171450" lvl="0" indent="-171450">
              <a:buFont typeface="Arial" panose="020B0604020202020204" pitchFamily="34" charset="0"/>
              <a:buChar char="•"/>
            </a:pPr>
            <a:r>
              <a:rPr lang="es-ES" dirty="0"/>
              <a:t>La asistencia a reuniones mantiene la fatiga en la mente de los empleados</a:t>
            </a:r>
          </a:p>
          <a:p>
            <a:pPr marL="628650" lvl="1" indent="-171450">
              <a:buFont typeface="Arial" panose="020B0604020202020204" pitchFamily="34" charset="0"/>
              <a:buChar char="•"/>
            </a:pPr>
            <a:r>
              <a:rPr lang="es-ES" dirty="0"/>
              <a:t>El compromiso de la gerencia para disminuir la fatiga es visible</a:t>
            </a:r>
          </a:p>
          <a:p>
            <a:pPr marL="628650" lvl="1" indent="-171450">
              <a:buFont typeface="Arial" panose="020B0604020202020204" pitchFamily="34" charset="0"/>
              <a:buChar char="•"/>
            </a:pPr>
            <a:r>
              <a:rPr lang="es-ES" dirty="0"/>
              <a:t>La comunicación personal y la visibilidad generan confianza</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“Las reuniones cara a cara con los conductores en las que se habla de la fatiga son una forma excelente de demostrar su compromiso con la administración de la fatiga. Permiten que los conductores vean su entusiasmo por reducir la fatiga del conductor y refuerzan la posición de que la seguridad es un valor. Estas reuniones pueden ser informales o formales y pueden tener lugar en una oficina, en ubicaciones de terminales, en salones de conductores, en pasillos, etc. Las reuniones cara a cara le permitirán elogiar y reconocer a los conductores que participan activamente en la administración de la fatiga. Le permiten proporcionar comentarios correctivos relacionados con la fatiga de forma privada a los conductores fuera de un entorno de grupo. Además, le permiten escuchar las críticas al PAF directamente de los conductores y le brinda la oportunidad de encontrar oportunidades para atender sus inquietudes. Finalmente, estas reuniones son un gran método para ayudar a los conductores a desarrollar sus propios objetivos relacionados con la fatiga”.</a:t>
            </a:r>
            <a:endParaRPr lang="en-US" baseline="0" dirty="0"/>
          </a:p>
          <a:p>
            <a:endParaRPr lang="en-US" baseline="0" dirty="0"/>
          </a:p>
          <a:p>
            <a:pPr marL="0" indent="0">
              <a:buFont typeface="Arial" pitchFamily="34" charset="0"/>
              <a:buNone/>
            </a:pPr>
            <a:r>
              <a:rPr lang="en-US" baseline="0" dirty="0"/>
              <a:t>_____________________________________</a:t>
            </a:r>
          </a:p>
          <a:p>
            <a:r>
              <a:rPr lang="es-ES" dirty="0"/>
              <a:t>Las reuniones cara a cara con los conductores puede ser en las ubicaciones de las terminales, la sala de espera del conductor, etc.</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r>
              <a:rPr lang="es-ES" b="1" baseline="0" dirty="0"/>
              <a:t>Narración:</a:t>
            </a:r>
          </a:p>
          <a:p>
            <a:pPr>
              <a:buFont typeface="Arial" pitchFamily="34" charset="0"/>
              <a:buNone/>
            </a:pPr>
            <a:r>
              <a:rPr lang="es-ES" baseline="0" dirty="0"/>
              <a:t>“Los contratos de seguridad/fatiga describen toda la información necesaria sobre cómo realizar con seguridad todos los aspectos de un trabajo. Incluir esta información en una descripción de trabajo educa inmediatamente a los empleados sobre cómo desempeñarse de manera segura con descripciones específicas de comportamiento seguro y relacionado con la fatiga. Esto también enfatiza el punto de que la administración de la fatiga es valorada en su organización, brinda rendición de cuentas por conducir fatigado y ayuda a los conductores a comprender que la conducción sin fatiga es un requisito laboral esencial.</a:t>
            </a:r>
            <a:endParaRPr lang="en-US" baseline="0" dirty="0"/>
          </a:p>
          <a:p>
            <a:pPr>
              <a:buFont typeface="Arial" pitchFamily="34" charset="0"/>
              <a:buNone/>
            </a:pPr>
            <a:endParaRPr lang="en-US" baseline="0" dirty="0"/>
          </a:p>
          <a:p>
            <a:pPr>
              <a:buFont typeface="Arial" pitchFamily="34" charset="0"/>
              <a:buNone/>
            </a:pPr>
            <a:r>
              <a:rPr lang="es-ES" baseline="0" dirty="0"/>
              <a:t>Los elementos relacionados con la fatiga en el contrato de seguridad deben describir la política y las estrategias del PAF para disminuir la fatiga, así como los procedimientos para </a:t>
            </a:r>
            <a:r>
              <a:rPr lang="es-ES" baseline="0" dirty="0" err="1"/>
              <a:t>autoinformar</a:t>
            </a:r>
            <a:r>
              <a:rPr lang="es-ES" baseline="0" dirty="0"/>
              <a:t> sobre la fatiga, la participación en reuniones relacionadas con la fatiga, el suministro de retroalimentación sobre las medidas de desempeño relacionadas con la fatiga y el desarrollo de objetivos relacionados con la fatiga”.</a:t>
            </a:r>
            <a:endParaRPr lang="en-US" baseline="0" dirty="0"/>
          </a:p>
          <a:p>
            <a:endParaRPr lang="en-US" dirty="0"/>
          </a:p>
          <a:p>
            <a:pPr marL="0" indent="0">
              <a:buFont typeface="Arial" pitchFamily="34" charset="0"/>
              <a:buNone/>
            </a:pPr>
            <a:r>
              <a:rPr lang="en-US" baseline="0" dirty="0"/>
              <a:t>______________________________________</a:t>
            </a:r>
          </a:p>
          <a:p>
            <a:pPr marL="0" lvl="0" indent="0">
              <a:buFont typeface="Arial" pitchFamily="34" charset="0"/>
              <a:buNone/>
            </a:pPr>
            <a:r>
              <a:rPr lang="es-ES" baseline="0" dirty="0"/>
              <a:t>Puntos Clave:</a:t>
            </a:r>
          </a:p>
          <a:p>
            <a:pPr marL="171450" lvl="0" indent="-171450">
              <a:buFont typeface="Arial" panose="020B0604020202020204" pitchFamily="34" charset="0"/>
              <a:buChar char="•"/>
            </a:pPr>
            <a:r>
              <a:rPr lang="es-ES" baseline="0" dirty="0"/>
              <a:t>Los contratos de seguridad/fatiga describen toda la información necesaria sobre cómo realizar con seguridad todos los aspectos de un trabajo. Incluir esta información en una descripción del trabajo educa inmediatamente a los empleados sobre cómo desempeñarse de manera segura con descripciones específicas de comportamiento seguro y relacionado con la fatiga.</a:t>
            </a:r>
          </a:p>
          <a:p>
            <a:pPr marL="171450" lvl="0" indent="-171450">
              <a:buFont typeface="Arial" panose="020B0604020202020204" pitchFamily="34" charset="0"/>
              <a:buChar char="•"/>
            </a:pPr>
            <a:r>
              <a:rPr lang="es-ES" baseline="0" dirty="0"/>
              <a:t>Los elementos relacionados con la fatiga en el contrato de seguridad deben describir la política y las estrategias de PAF para disminuir la fatiga, así como los procedimientos sobre:</a:t>
            </a:r>
          </a:p>
          <a:p>
            <a:pPr marL="628650" lvl="1" indent="-171450">
              <a:buFont typeface="Arial" panose="020B0604020202020204" pitchFamily="34" charset="0"/>
              <a:buChar char="•"/>
            </a:pPr>
            <a:r>
              <a:rPr lang="es-ES" baseline="0" dirty="0"/>
              <a:t>Fatiga </a:t>
            </a:r>
            <a:r>
              <a:rPr lang="es-ES" baseline="0" dirty="0" err="1"/>
              <a:t>autoinformada</a:t>
            </a:r>
            <a:r>
              <a:rPr lang="es-ES" baseline="0" dirty="0"/>
              <a:t>,</a:t>
            </a:r>
          </a:p>
          <a:p>
            <a:pPr marL="628650" lvl="1" indent="-171450">
              <a:buFont typeface="Arial" panose="020B0604020202020204" pitchFamily="34" charset="0"/>
              <a:buChar char="•"/>
            </a:pPr>
            <a:r>
              <a:rPr lang="es-ES" baseline="0" dirty="0"/>
              <a:t>Participación en reuniones relacionadas con la fatiga,</a:t>
            </a:r>
          </a:p>
          <a:p>
            <a:pPr marL="628650" lvl="1" indent="-171450">
              <a:buFont typeface="Arial" panose="020B0604020202020204" pitchFamily="34" charset="0"/>
              <a:buChar char="•"/>
            </a:pPr>
            <a:r>
              <a:rPr lang="es-ES" baseline="0" dirty="0"/>
              <a:t>Comentarios sobre las medidas de desempeño relacionadas con la fatiga,</a:t>
            </a:r>
          </a:p>
          <a:p>
            <a:pPr marL="628650" lvl="1" indent="-171450">
              <a:buFont typeface="Arial" panose="020B0604020202020204" pitchFamily="34" charset="0"/>
              <a:buChar char="•"/>
            </a:pPr>
            <a:r>
              <a:rPr lang="es-ES" baseline="0" dirty="0"/>
              <a:t>El desarrollo de objetivos relacionados con la fatiga.</a:t>
            </a:r>
            <a:endParaRPr lang="en-US" baseline="0" dirty="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s-ES" b="1" baseline="0" dirty="0"/>
              <a:t>Narración:</a:t>
            </a:r>
          </a:p>
          <a:p>
            <a:pPr>
              <a:buFont typeface="Arial" pitchFamily="34" charset="0"/>
              <a:buNone/>
            </a:pPr>
            <a:r>
              <a:rPr lang="es-ES" baseline="0" dirty="0"/>
              <a:t>“Cuando los líderes se desempeñan de manera segura y se adhieren a las reglas de fatiga, es más probable que otros se desempeñen de manera segura, acepten y se adhieran a esas reglas. A menudo, se supone que los líderes son gerentes. Aunque los gerentes deben abogar por la fatiga del conductor, otros empleados tienden a asumir naturalmente un papel de liderazgo. Si bien algunos conductores pueden asumir naturalmente un papel de liderazgo en el PAF, el objetivo de una cultura de seguridad positiva es que TODOS los empleados se conviertan en líderes de administración de la fatiga que asuman la responsabilidad de su fatiga y la fatiga de sus compañeros de trabajo. Estos empleados son una herramienta poderosa para llegar a otros empleados que se resistan al cambio. Es fundamental identificar estos conductores y buscar su participación en el PAF.</a:t>
            </a:r>
            <a:endParaRPr lang="en-US" baseline="0" dirty="0"/>
          </a:p>
          <a:p>
            <a:pPr>
              <a:buFont typeface="Arial" pitchFamily="34" charset="0"/>
              <a:buNone/>
            </a:pPr>
            <a:endParaRPr lang="en-US" baseline="0" dirty="0"/>
          </a:p>
          <a:p>
            <a:pPr>
              <a:buFont typeface="Arial" pitchFamily="34" charset="0"/>
              <a:buNone/>
            </a:pPr>
            <a:r>
              <a:rPr lang="es-ES" i="0" baseline="0" dirty="0"/>
              <a:t>Para identificar a los conductores que son líderes en la administración de la fatiga, es importante comprender las características comunes a los líderes en la administración de la seguridad y la fatiga. Estas personas no solo se responsabilizan por la administración de la fatiga, sino que también responsabilizan a otros. Se esfuerzan por educar, no por capacitar a otros sobre la administración de la fatiga. La capacitación implica instruir a otros sobre </a:t>
            </a:r>
            <a:r>
              <a:rPr lang="es-ES" i="1" baseline="0" dirty="0"/>
              <a:t>cómo</a:t>
            </a:r>
            <a:r>
              <a:rPr lang="es-ES" i="0" baseline="0" dirty="0"/>
              <a:t> administrar la fatiga, mientras que la educación implica instruir a otros </a:t>
            </a:r>
            <a:r>
              <a:rPr lang="es-ES" i="1" baseline="0" dirty="0"/>
              <a:t>por qué </a:t>
            </a:r>
            <a:r>
              <a:rPr lang="es-ES" i="0" baseline="0" dirty="0"/>
              <a:t>necesitan administrar la fatiga. Los líderes también escuchan activamente las críticas y las preocupaciones antes de hablar. Hacen todo lo posible por comprender los comentarios que se les dan antes de intentar dar una respuesta. Los líderes de administración de la fatiga promueven la propiedad del PAF alentando a otros a participar proporcionando comentarios de retroalimentación y participando en las reuniones de fatiga. Permiten que otros desarrollen sus propios métodos para administrar la fatiga sin decirles que tienen que hacerlo de una manera específica. Finalmente, confían en que se realizará la administración de la fatiga. No tienen dudas de que los demás harán todo lo posible para administrar su fatiga”.</a:t>
            </a:r>
            <a:endParaRPr lang="en-US" i="0" baseline="0" dirty="0"/>
          </a:p>
          <a:p>
            <a:pPr>
              <a:buFont typeface="Arial" pitchFamily="34" charset="0"/>
              <a:buNone/>
            </a:pPr>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Cuando los líderes se desempeñan de manera segura y se adhieren a las reglas de fatiga, es más probable que otros se desempeñen de manera segura, acepten y se adhieran a las reglas de la fatiga.</a:t>
            </a:r>
          </a:p>
          <a:p>
            <a:pPr marL="171450" indent="-171450">
              <a:buFont typeface="Arial" panose="020B0604020202020204" pitchFamily="34" charset="0"/>
              <a:buChar char="•"/>
            </a:pPr>
            <a:r>
              <a:rPr lang="es-ES" baseline="0" dirty="0"/>
              <a:t>A menudo, se supone que los líderes son gerentes. Aunque los gerentes deben abogar por la fatiga del conductor, otros empleados tienden a asumir naturalmente un papel de liderazgo. Estos empleados son una herramienta poderosa para llegar a otros empleados que se resistan al cambio.</a:t>
            </a:r>
          </a:p>
          <a:p>
            <a:pPr marL="171450" indent="-171450">
              <a:buFont typeface="Arial" panose="020B0604020202020204" pitchFamily="34" charset="0"/>
              <a:buChar char="•"/>
            </a:pPr>
            <a:r>
              <a:rPr lang="es-ES" baseline="0" dirty="0"/>
              <a:t>Una meta en una cultura de seguridad positiva es hacer que todos los empleados se conviertan en líderes de fatiga que asuman la responsabilidad por su fatiga y la fatiga de sus compañeros de trabajo.</a:t>
            </a:r>
          </a:p>
          <a:p>
            <a:pPr marL="171450" indent="-171450">
              <a:buFont typeface="Arial" panose="020B0604020202020204" pitchFamily="34" charset="0"/>
              <a:buChar char="•"/>
            </a:pPr>
            <a:r>
              <a:rPr lang="es-ES" baseline="0" dirty="0"/>
              <a:t>Los líderes de fatiga deben hacer lo siguiente...</a:t>
            </a: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s-ES" b="1" baseline="0" dirty="0"/>
              <a:t>Narración:</a:t>
            </a:r>
          </a:p>
          <a:p>
            <a:pPr>
              <a:buFont typeface="Arial" pitchFamily="34" charset="0"/>
              <a:buNone/>
            </a:pPr>
            <a:r>
              <a:rPr lang="es-ES" baseline="0" dirty="0"/>
              <a:t>“La comunicación formal e informal continua sobre la seguridad y el PAF es fundamental en el proceso de desarrollo, implementación y evaluación. Esta comunicación funcionará para mantener la fatiga en primer plano en la mente de todos los empleados y ayudará a fomentar la aceptación. Mantener los canales tanto formales como informales ayudará a generar confianza en el PAF y permitirá que se reciban y evalúen comentarios valiosos sobre la implementación y la eficacia del PAF. Esta retroalimentación ayudará a asegurar que todos los niveles de la organización estén en la misma página cuando se trata del PAF.</a:t>
            </a:r>
            <a:endParaRPr lang="en-US" baseline="0" dirty="0"/>
          </a:p>
          <a:p>
            <a:pPr>
              <a:buFont typeface="Arial" pitchFamily="34" charset="0"/>
              <a:buNone/>
            </a:pPr>
            <a:endParaRPr lang="en-US" baseline="0" dirty="0"/>
          </a:p>
          <a:p>
            <a:pPr>
              <a:buFont typeface="Arial" pitchFamily="34" charset="0"/>
              <a:buNone/>
            </a:pPr>
            <a:r>
              <a:rPr lang="es-ES" baseline="0" dirty="0"/>
              <a:t>Asimismo, permitir que los empleados más afectados por el PAF colaboren en el desarrollo de las líneas y métodos de comunicación. Esto ayudará a desarrollar confianza y brindará a los empleados un sentido de propiedad del PAF. Si bien no todos o incluso la mayoría de los conductores ayudarán a desarrollar estrategias de comunicación, algunos estarán interesados. Permitirles a estos conductores esta oportunidad ayudará a ganarse la confianza de los conductores en el PAF”.</a:t>
            </a:r>
            <a:endParaRPr lang="en-US" baseline="0"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La comunicación formal e informal continua sobre la seguridad y el PAF es fundamental en el proceso de desarrollo, implementación y evaluación. Esta comunicación funcionará para mantener la fatiga en primer plano en la mente de todos los empleados y ayudará a fomentar la aceptación. El mantenimiento de canales tanto formales como informales ayudará a generar confianza en el PAF y permitirá que se reciban y evalúen comentarios valiosos sobre la implementación y la eficacia del PAF. Esta retroalimentación ayudará a asegurar que todos los niveles de la organización estén en la misma página cuando se trata del PAF.</a:t>
            </a:r>
          </a:p>
          <a:p>
            <a:pPr marL="171450" indent="-171450">
              <a:buFont typeface="Arial" pitchFamily="34" charset="0"/>
              <a:buChar char="•"/>
            </a:pPr>
            <a:r>
              <a:rPr lang="es-ES" baseline="0" dirty="0"/>
              <a:t>Permitir que los empleados más afectados por el PAF colaboren en el desarrollo de las líneas y métodos de comunicación. Esto ayudará a desarrollar la confianza y brindará a los empleados un sentido de propiedad del PAF. Si bien no todos los conductores (o incluso la mayoría de los conductores) ayudarán a desarrollar estrategias de comunicación, algunos estarán interesados. Permitirles a estos conductores esta oportunidad ayudará a ganarse la confianza de los conductores en el PAF.</a:t>
            </a:r>
            <a:endParaRPr lang="en-US" baseline="0" dirty="0"/>
          </a:p>
          <a:p>
            <a:pPr marL="171450" indent="-171450">
              <a:buFont typeface="Arial" pitchFamily="34" charset="0"/>
              <a:buChar char="•"/>
            </a:pPr>
            <a:endParaRPr lang="en-US" baseline="0" dirty="0"/>
          </a:p>
          <a:p>
            <a:pPr marL="171450"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t>
            </a:r>
            <a:r>
              <a:rPr lang="en-US" baseline="0" dirty="0"/>
              <a:t> Respuesta </a:t>
            </a:r>
            <a:r>
              <a:rPr lang="en-US" baseline="0" dirty="0" err="1"/>
              <a:t>Correcta</a:t>
            </a:r>
            <a:r>
              <a:rPr lang="en-US" baseline="0" dirty="0"/>
              <a:t>: B</a:t>
            </a:r>
          </a:p>
          <a:p>
            <a:r>
              <a:rPr lang="en-US" baseline="0" dirty="0"/>
              <a:t>#2. Respuesta </a:t>
            </a:r>
            <a:r>
              <a:rPr lang="en-US" baseline="0" dirty="0" err="1"/>
              <a:t>Correcta</a:t>
            </a:r>
            <a:r>
              <a:rPr lang="en-US" baseline="0" dirty="0"/>
              <a:t>: 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a:t>
            </a:r>
            <a:r>
              <a:rPr lang="en-US" baseline="0" dirty="0"/>
              <a:t> Respuesta </a:t>
            </a:r>
            <a:r>
              <a:rPr lang="en-US" baseline="0" dirty="0" err="1"/>
              <a:t>Correcta</a:t>
            </a:r>
            <a:r>
              <a:rPr lang="en-US" baseline="0" dirty="0"/>
              <a:t>: C</a:t>
            </a:r>
          </a:p>
          <a:p>
            <a:r>
              <a:rPr lang="en-US" baseline="0" dirty="0"/>
              <a:t>#4. Respuesta </a:t>
            </a:r>
            <a:r>
              <a:rPr lang="en-US" baseline="0" dirty="0" err="1"/>
              <a:t>Correcta</a:t>
            </a:r>
            <a:r>
              <a:rPr lang="en-US" baseline="0" dirty="0"/>
              <a:t>: C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a:t>
            </a:r>
            <a:r>
              <a:rPr lang="en-US" baseline="0" dirty="0"/>
              <a:t> Respuesta </a:t>
            </a:r>
            <a:r>
              <a:rPr lang="en-US" baseline="0" dirty="0" err="1"/>
              <a:t>Correcta</a:t>
            </a:r>
            <a:r>
              <a:rPr lang="en-US" baseline="0" dirty="0"/>
              <a:t>: B</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a:t>Narración: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a:t>“La lección 3 se enfoca en estrategias para involucrar y empoderar al personal y generar compromiso en el PAF”.</a:t>
            </a:r>
            <a:endParaRPr lang="en-US" b="0" baseline="0" dirty="0"/>
          </a:p>
          <a:p>
            <a:pPr marL="0" indent="0">
              <a:buFont typeface="Arial" pitchFamily="34" charset="0"/>
              <a:buNone/>
            </a:pPr>
            <a:r>
              <a:rPr lang="en-US" baseline="0" dirty="0"/>
              <a:t>______________________________________</a:t>
            </a:r>
          </a:p>
          <a:p>
            <a:pPr lvl="0">
              <a:buFont typeface="Arial" panose="020B0604020202020204" pitchFamily="34" charset="0"/>
              <a:buNone/>
            </a:pPr>
            <a:r>
              <a:rPr lang="es-ES" baseline="0" dirty="0"/>
              <a:t>Esquema del tema para la lección 3: </a:t>
            </a:r>
          </a:p>
          <a:p>
            <a:pPr marL="171450" lvl="0" indent="-171450">
              <a:buFont typeface="Arial" panose="020B0604020202020204" pitchFamily="34" charset="0"/>
              <a:buChar char="•"/>
            </a:pPr>
            <a:r>
              <a:rPr lang="es-ES" baseline="0" dirty="0"/>
              <a:t>Empoderamiento</a:t>
            </a:r>
          </a:p>
          <a:p>
            <a:pPr marL="628650" lvl="1" indent="-171450">
              <a:buFont typeface="Arial" panose="020B0604020202020204" pitchFamily="34" charset="0"/>
              <a:buChar char="•"/>
            </a:pPr>
            <a:r>
              <a:rPr lang="es-ES" baseline="0" dirty="0"/>
              <a:t>Definición</a:t>
            </a:r>
          </a:p>
          <a:p>
            <a:pPr marL="628650" lvl="1" indent="-171450">
              <a:buFont typeface="Arial" panose="020B0604020202020204" pitchFamily="34" charset="0"/>
              <a:buChar char="•"/>
            </a:pPr>
            <a:r>
              <a:rPr lang="es-ES" baseline="0" dirty="0"/>
              <a:t>Importancia del Empoderamiento</a:t>
            </a:r>
          </a:p>
          <a:p>
            <a:pPr marL="628650" lvl="1" indent="-171450">
              <a:buFont typeface="Arial" panose="020B0604020202020204" pitchFamily="34" charset="0"/>
              <a:buChar char="•"/>
            </a:pPr>
            <a:r>
              <a:rPr lang="es-ES" baseline="0" dirty="0"/>
              <a:t>Estrategias para aumentar el empoderamiento</a:t>
            </a:r>
          </a:p>
          <a:p>
            <a:pPr marL="171450" lvl="0" indent="-171450">
              <a:buFont typeface="Arial" panose="020B0604020202020204" pitchFamily="34" charset="0"/>
              <a:buChar char="•"/>
            </a:pPr>
            <a:r>
              <a:rPr lang="es-ES" baseline="0" dirty="0"/>
              <a:t>Delegación de Responsabilidad por fatiga</a:t>
            </a:r>
          </a:p>
          <a:p>
            <a:pPr marL="628650" lvl="1" indent="-171450">
              <a:buFont typeface="Arial" panose="020B0604020202020204" pitchFamily="34" charset="0"/>
              <a:buChar char="•"/>
            </a:pPr>
            <a:r>
              <a:rPr lang="es-ES" baseline="0" dirty="0"/>
              <a:t>Por qué delegar la responsabilidad por la fatiga</a:t>
            </a:r>
          </a:p>
          <a:p>
            <a:pPr marL="171450" lvl="0" indent="-171450">
              <a:buFont typeface="Arial" panose="020B0604020202020204" pitchFamily="34" charset="0"/>
              <a:buChar char="•"/>
            </a:pPr>
            <a:r>
              <a:rPr lang="es-ES" baseline="0" dirty="0"/>
              <a:t>Fomentar el Compromiso con la Organización</a:t>
            </a:r>
          </a:p>
          <a:p>
            <a:pPr marL="628650" lvl="1" indent="-171450">
              <a:buFont typeface="Arial" panose="020B0604020202020204" pitchFamily="34" charset="0"/>
              <a:buChar char="•"/>
            </a:pPr>
            <a:r>
              <a:rPr lang="es-ES" baseline="0" dirty="0"/>
              <a:t>Definición de compromiso organizacional</a:t>
            </a:r>
          </a:p>
          <a:p>
            <a:pPr marL="628650" lvl="1" indent="-171450">
              <a:buFont typeface="Arial" panose="020B0604020202020204" pitchFamily="34" charset="0"/>
              <a:buChar char="•"/>
            </a:pPr>
            <a:r>
              <a:rPr lang="es-ES" baseline="0" dirty="0"/>
              <a:t>Por qué es información de compromiso organizacional</a:t>
            </a:r>
          </a:p>
          <a:p>
            <a:pPr marL="628650" lvl="1" indent="-171450">
              <a:buFont typeface="Arial" panose="020B0604020202020204" pitchFamily="34" charset="0"/>
              <a:buChar char="•"/>
            </a:pPr>
            <a:r>
              <a:rPr lang="es-ES" baseline="0" dirty="0"/>
              <a:t>Estrategias para aumentar el compromiso organizacional</a:t>
            </a:r>
            <a:endParaRPr lang="en-US" baseline="0" dirty="0"/>
          </a:p>
          <a:p>
            <a:pPr lvl="0">
              <a:buFont typeface="Arial" pitchFamily="34" charset="0"/>
              <a:buChar char="•"/>
            </a:pPr>
            <a:endParaRPr lang="en-US" baseline="0" dirty="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“El objetivo de este módulo es educar a los ejecutivos de los autotransportistas, directores de transporte y gerentes de seguridad para que comprendan mejor cómo se pueden usar varios componentes de la cultura de seguridad para implementar y mantener un Programa de Administración de la Fatiga o PAF exitoso. Por lo tanto, este módulo es puramente educativo. En el manual de implementación se proporcionan recursos, herramientas y ejemplos específicos para implementar y administrar el PAF. </a:t>
            </a:r>
          </a:p>
          <a:p>
            <a:r>
              <a:rPr lang="es-ES" baseline="0" dirty="0"/>
              <a:t>Hay seis lecciones incluidas en el módulo. La primera lección introduce el concepto de cultura de seguridad y prácticas gerenciales. La segunda lección analiza la responsabilidad corporativa y los roles en la implementación del PAF. La tercera lección analiza los beneficios del empoderamiento de los empleados y el compromiso organizacional en el PAF. La cuarta lección proporciona una guía para el proceso de cambio de cultura corporativa para un PAF exitoso. La Lección 5 revisa ejemplos de medidas de desempeño que son aplicables al PAF. Finalmente, la última lección es un resumen de este módulo.”</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s-ES" b="1" dirty="0"/>
              <a:t>Narración:</a:t>
            </a:r>
          </a:p>
          <a:p>
            <a:pPr>
              <a:buFont typeface="Arial" pitchFamily="34" charset="0"/>
              <a:buNone/>
            </a:pPr>
            <a:r>
              <a:rPr lang="es-ES" dirty="0"/>
              <a:t>“El empoderamiento de los empleados a menudo se analiza en la literatura empresarial como una clave para las iniciativas de administración y programas de seguridad exitosos. Sin embargo, hay varios significados diferentes para el término “empoderamiento”. La mayoría de las definiciones gerenciales se centran en una responsabilidad, autoridad y control compartidos. Otras definiciones se centran en las percepciones de un empleado sobre la participación personal y el valor para una organización. En términos del PAF, la gerencia puede empoderar a los empleados al compartir información y conocimientos organizacionales y del PAF que les permitan tomar decisiones para influir directamente en el diseño, desarrollo e implementación del PAF”.</a:t>
            </a:r>
            <a:endParaRPr lang="en-US"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dirty="0"/>
              <a:t>Puntos Clave:</a:t>
            </a:r>
          </a:p>
          <a:p>
            <a:pPr marL="171450" indent="-171450">
              <a:buFont typeface="Arial" panose="020B0604020202020204" pitchFamily="34" charset="0"/>
              <a:buChar char="•"/>
            </a:pPr>
            <a:r>
              <a:rPr lang="es-ES" dirty="0"/>
              <a:t>El empoderamiento de los empleados a menudo se analiza en la literatura empresarial como una clave para las iniciativas de administración y programas de seguridad exitosos. Sin embargo, hay varios significados diferentes para el término “empoderamiento”. La mayoría de las definiciones de gerenciales se centraron en una responsabilidad, autoridad y control compartidos. Otras definiciones se centran en las percepciones de un empleado sobre la participación personal y el valor para una organización. En términos del PAF, la gerencia puede empoderar a los empleados al compartir información y conocimientos organizacionales y del PAF que les permitan tomar decisiones para influir directamente en el diseño, desarrollo e implementación del PAF.</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r>
              <a:rPr lang="es-ES" b="1" baseline="0" dirty="0"/>
              <a:t>Narración:</a:t>
            </a:r>
          </a:p>
          <a:p>
            <a:pPr>
              <a:buFont typeface="Arial" pitchFamily="34" charset="0"/>
              <a:buNone/>
            </a:pPr>
            <a:r>
              <a:rPr lang="es-ES" baseline="0" dirty="0"/>
              <a:t>“¿Por qué es importante el empoderamiento? La investigación ha demostrado que el empoderamiento puede estar relacionado e impactar en un aumento en el control de costos, en la flexibilidad organizacional, en la calidad del producto y en las ventas. Estas medidas de resultado objetivas pueden ser el resultado de una mayor percepción de control personal, satisfacción laboral, motivación, comportamiento organizacional y reconocimiento. Además, el empoderamiento se ha relacionado con una disminución de la rotación y el ausentismo.</a:t>
            </a:r>
            <a:endParaRPr lang="en-US" baseline="0" dirty="0"/>
          </a:p>
          <a:p>
            <a:pPr>
              <a:buFont typeface="Arial" pitchFamily="34" charset="0"/>
              <a:buNone/>
            </a:pPr>
            <a:endParaRPr lang="en-US" baseline="0" dirty="0"/>
          </a:p>
          <a:p>
            <a:pPr>
              <a:buFont typeface="Arial" pitchFamily="34" charset="0"/>
              <a:buNone/>
            </a:pPr>
            <a:r>
              <a:rPr lang="es-ES" baseline="0" dirty="0"/>
              <a:t>¿Por qué es importante el empoderamiento para el PAF? Empoderar a los empleados para que tomen decisiones relacionadas con el PAF debería aumentar la aceptación del programa al generar confianza y propiedad. Proporcionar a los empleados información y conocimientos relacionados con el PAF ayudará a desarrollar un sentido de responsabilidad compartida por la salud y el bienestar de ellos y sus compañeros de trabajo”.</a:t>
            </a:r>
            <a:endParaRPr lang="en-US" baseline="0"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¿Por qué es importante el empoderamiento? La investigación ha demostrado que el empoderamiento puede estar relacionado e impactar un aumento en el control de costos, en la flexibilidad organizacional,  en la calidad del producto y en las ventas. Estas medidas de resultado objetivas pueden ser el resultado de una mayor percepción de control personal, satisfacción laboral, motivación y comportamiento de ciudadanía organizacional y reconocimiento. Además, el empoderamiento se ha relacionado con una disminución de la rotación y el ausentismo.</a:t>
            </a:r>
          </a:p>
          <a:p>
            <a:pPr marL="171450" indent="-171450">
              <a:buFont typeface="Arial" pitchFamily="34" charset="0"/>
              <a:buChar char="•"/>
            </a:pPr>
            <a:r>
              <a:rPr lang="es-ES" baseline="0" dirty="0"/>
              <a:t>¿Por qué es importante el empoderamiento para el PAF? Empoderar a los empleados para que tomen decisiones relacionadas con PAF debería aumentar la aceptación del programa al generar confianza y propiedad. Proporcionar a los empleados información y conocimientos relacionados con el PAF ayudará a desarrollar un sentido de responsabilidad compartida por la salud y el bienestar de ellos y sus compañeros de trabajo.</a:t>
            </a:r>
            <a:endParaRPr lang="en-US" baseline="0" dirty="0"/>
          </a:p>
          <a:p>
            <a:pPr marL="171450" indent="-171450">
              <a:buFont typeface="Arial" pitchFamily="34" charset="0"/>
              <a:buChar char="•"/>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s-ES" b="1" baseline="0" dirty="0"/>
              <a:t>Narración:</a:t>
            </a:r>
          </a:p>
          <a:p>
            <a:pPr>
              <a:buFont typeface="Arial" pitchFamily="34" charset="0"/>
              <a:buNone/>
            </a:pPr>
            <a:r>
              <a:rPr lang="es-ES" baseline="0" dirty="0"/>
              <a:t>“Hay tres factores que influyen en la sensación de empoderamiento de un empleado. El primero, la autoeficacia, es la creencia de que “puedo hacerlo yo mismo”. Esto se desarrolla proporcionando a los empleados el conocimiento, las habilidades y las herramientas necesarias para completar la tarea. Por ejemplo, la gerencia debe asegurarse de que los empleados tengan la educación necesaria para saber por qué es importante reducir la fatiga mientras conducen y las habilidades necesarias para reducir efectivamente su fatiga mientras conducen.</a:t>
            </a:r>
            <a:endParaRPr lang="en-US" baseline="0" dirty="0"/>
          </a:p>
          <a:p>
            <a:pPr>
              <a:buFont typeface="Arial" pitchFamily="34" charset="0"/>
              <a:buNone/>
            </a:pPr>
            <a:endParaRPr lang="en-US" baseline="0" dirty="0"/>
          </a:p>
          <a:p>
            <a:pPr>
              <a:buFont typeface="Arial" pitchFamily="34" charset="0"/>
              <a:buNone/>
            </a:pPr>
            <a:r>
              <a:rPr lang="es-ES" baseline="0" dirty="0"/>
              <a:t>El segundo factor, el control personal, es la creencia de que “yo tengo el control”. El control personal se desarrolla brindando a los empleados oportunidades para influir directamente en las decisiones y los resultados en la organización. En términos del PAF, el control personal se puede desarrollar obteniendo y abordando comentarios específicos sobre el desarrollo del PAF y apoyando la participación en reuniones relacionadas con el PAF y el comité directivo.</a:t>
            </a:r>
            <a:endParaRPr lang="en-US" baseline="0" dirty="0"/>
          </a:p>
          <a:p>
            <a:pPr>
              <a:buFont typeface="Arial" pitchFamily="34" charset="0"/>
              <a:buNone/>
            </a:pPr>
            <a:endParaRPr lang="en-US" baseline="0" dirty="0"/>
          </a:p>
          <a:p>
            <a:pPr>
              <a:buFont typeface="Arial" pitchFamily="34" charset="0"/>
              <a:buNone/>
            </a:pPr>
            <a:r>
              <a:rPr lang="es-ES" baseline="0" dirty="0"/>
              <a:t>Finalmente, el optimismo es una creencia personal de que “espero lo mejor”. La gerencia puede ayudar a fomentar el optimismo personal en el PAF al escuchar activamente los comentarios del programa y trabajar para abordar e incorporar esos comentarios en el desarrollo y la implementación del PAF”.</a:t>
            </a:r>
            <a:endParaRPr lang="en-US" baseline="0" dirty="0"/>
          </a:p>
          <a:p>
            <a:pPr>
              <a:buFont typeface="Arial" pitchFamily="34" charset="0"/>
              <a:buNone/>
            </a:pPr>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Hay tres factores que influyen en la sensación de empoderamiento de los empleados (</a:t>
            </a:r>
            <a:r>
              <a:rPr lang="es-ES" baseline="0" dirty="0" err="1"/>
              <a:t>Geller</a:t>
            </a:r>
            <a:r>
              <a:rPr lang="es-ES" baseline="0" dirty="0"/>
              <a:t>, 2001):</a:t>
            </a:r>
            <a:endParaRPr lang="en-US" baseline="0" dirty="0"/>
          </a:p>
          <a:p>
            <a:pPr marL="628650" lvl="1" indent="-171450">
              <a:buFont typeface="Arial" pitchFamily="34" charset="0"/>
              <a:buChar char="•"/>
            </a:pPr>
            <a:r>
              <a:rPr lang="es-ES" baseline="0" dirty="0"/>
              <a:t>El primero, la </a:t>
            </a:r>
            <a:r>
              <a:rPr lang="es-ES" baseline="0" dirty="0" err="1"/>
              <a:t>autoefectividad</a:t>
            </a:r>
            <a:r>
              <a:rPr lang="es-ES" baseline="0" dirty="0"/>
              <a:t> (¿autoeficacia?), es la creencia de que “puedo hacerlo yo mismo”. Esto se desarrolla proporcionando a los empleados el conocimiento, las habilidades y las herramientas necesarias para completar la tarea. Por ejemplo, la gerencia debe asegurarse de que los empleados tengan la educación necesaria para saber por qué es importante reducir la fatiga mientras conducen y las habilidades necesarias para reducir efectivamente su fatiga mientras conducen.</a:t>
            </a:r>
            <a:endParaRPr lang="en-US" baseline="0" dirty="0"/>
          </a:p>
          <a:p>
            <a:pPr marL="628650" lvl="1" indent="-171450">
              <a:buFont typeface="Arial" pitchFamily="34" charset="0"/>
              <a:buChar char="•"/>
            </a:pPr>
            <a:r>
              <a:rPr lang="es-ES" baseline="0" dirty="0"/>
              <a:t>El segundo, el control personal, es la creencia de que “yo tengo el control”. El control personal se desarrolla brindando a los empleados oportunidades para influir directamente en las decisiones y los resultados en la organización. En términos del PAF, el control personal se puede desarrollar obteniendo y abordando comentarios específicos sobre el desarrollo del PAF y apoyando la participación en reuniones relacionadas con el PAF y el comité directivo.</a:t>
            </a:r>
            <a:endParaRPr lang="en-US" baseline="0" dirty="0"/>
          </a:p>
          <a:p>
            <a:pPr marL="628650" lvl="1" indent="-171450">
              <a:buFont typeface="Arial" pitchFamily="34" charset="0"/>
              <a:buChar char="•"/>
            </a:pPr>
            <a:r>
              <a:rPr lang="es-ES" baseline="0" dirty="0"/>
              <a:t>Finalmente, el optimismo es una creencia personal de que “espero lo mejor”. El optimismo es la creencia personal de que las acciones de uno beneficiarán las decisiones y acciones. La gerencia puede ayudar a fomentar el optimismo personal en el PAF al escuchar activamente los comentarios del programa y trabajar para abordar e incorporar esos comentarios en el desarrollo y la implementación del PAF.</a:t>
            </a:r>
            <a:endParaRPr lang="en-US" baseline="0" dirty="0"/>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 b="1" baseline="0" dirty="0"/>
              <a:t>Narración:</a:t>
            </a:r>
          </a:p>
          <a:p>
            <a:r>
              <a:rPr lang="es-ES" baseline="0" dirty="0"/>
              <a:t>“Aquí hay varias estrategias para aumentar la sensación de empoderamiento de los empleados. Estas estrategias se basan en los tres factores discutidos en la diapositiva anterior.</a:t>
            </a:r>
            <a:endParaRPr lang="en-US" baseline="0" dirty="0"/>
          </a:p>
          <a:p>
            <a:endParaRPr lang="en-US" baseline="0" dirty="0"/>
          </a:p>
          <a:p>
            <a:r>
              <a:rPr lang="es-ES" baseline="0" dirty="0"/>
              <a:t>La primera estrategia para aumentar el empoderamiento de los empleados es proporcionar una sensación de confianza de que los empleados harán un buen trabajo. Hágales creer que pueden administrar su fatiga y que podrán lograr objetivos relacionados con la fatiga. Esto ayuda a los conductores a aumentar su autoeficacia y optimismo, o la creencia de que pueden hacerlo ellos mismos y hacerlo bien. Si recuerda, esta también es una característica de un líder de administración de seguridad o fatiga.</a:t>
            </a:r>
            <a:endParaRPr lang="en-US" baseline="0" dirty="0"/>
          </a:p>
          <a:p>
            <a:endParaRPr lang="es-ES" baseline="0" dirty="0"/>
          </a:p>
          <a:p>
            <a:r>
              <a:rPr lang="es-ES" baseline="0" dirty="0"/>
              <a:t>La segunda estrategia es proporcionar retroalimentación de apoyo respecto a los comportamientos correctos de administración de la fatiga. Esto anima a los conductores a continuar con el PAF y refuerza sus esfuerzos para reducir su fatiga.</a:t>
            </a:r>
            <a:endParaRPr lang="en-US" baseline="0" dirty="0"/>
          </a:p>
          <a:p>
            <a:endParaRPr lang="en-US" baseline="0" dirty="0"/>
          </a:p>
          <a:p>
            <a:r>
              <a:rPr lang="es-ES" baseline="0" dirty="0"/>
              <a:t>La tercera estrategia es escuchar activamente a los empleados antes de ofrecer consejos o retroalimentación. Esto demuestra que valoras su opinión y quieres escuchar lo que tienen que decir.</a:t>
            </a:r>
            <a:endParaRPr lang="en-US" baseline="0" dirty="0"/>
          </a:p>
          <a:p>
            <a:endParaRPr lang="en-US" baseline="0" dirty="0"/>
          </a:p>
          <a:p>
            <a:r>
              <a:rPr lang="es-ES" baseline="0" dirty="0"/>
              <a:t>La cuarta estrategia es permitir que los conductores desarrollen sus propios objetivos relacionados con la fatiga. Cuando los conductores desarrollan sus propios objetivos, en lugar de que se les asignen, es más probable que se esfuercen por alcanzarlos. También estarán más orgullosos cuando se alcancen los objetivos.</a:t>
            </a:r>
            <a:endParaRPr lang="en-US" baseline="0" dirty="0"/>
          </a:p>
          <a:p>
            <a:endParaRPr lang="en-US" baseline="0" dirty="0"/>
          </a:p>
          <a:p>
            <a:r>
              <a:rPr lang="es-ES" baseline="0" dirty="0"/>
              <a:t>Finalmente, la última estrategia es permitir que los empleados desarrollen sus propias estrategias para aumentar comportamientos de administración de la fatiga mientras reducen su conducción fatigados. Similar a la estrategia anterior, esto ayuda a los conductores a aumentar su sentido de autoeficacia y control personal”.</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33</a:t>
            </a:fld>
            <a:endParaRPr lang="en-US"/>
          </a:p>
        </p:txBody>
      </p:sp>
    </p:spTree>
    <p:extLst>
      <p:ext uri="{BB962C8B-B14F-4D97-AF65-F5344CB8AC3E}">
        <p14:creationId xmlns:p14="http://schemas.microsoft.com/office/powerpoint/2010/main" val="3943931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s-ES" b="1" baseline="0" dirty="0"/>
              <a:t>Narración:</a:t>
            </a:r>
          </a:p>
          <a:p>
            <a:pPr>
              <a:buFont typeface="Arial" pitchFamily="34" charset="0"/>
              <a:buNone/>
            </a:pPr>
            <a:r>
              <a:rPr lang="es-ES" baseline="0" dirty="0"/>
              <a:t>“Uno de los aspectos más beneficiosos del empoderamiento es que contrarresta la tendencia de los empleados a resistirse a nuevos programas o cambios. Los nuevos programas que son respaldados, desarrollados o son propiedad de los empleados tienen más probabilidades de éxito que los programas no respaldados o desarrollados por los empleados. El empoderamiento ayuda a los empleados a desarrollar la propiedad, el apoyo y la confianza de estos nuevos programas. Es probable que un PAF sea nuevo para su organización, y los empleados empoderados ayudarán a que la transición sea más exitosa. Además, los conductores empoderados ayudarán a atraer a otros conductores que eran más reacios al cambio. Finalmente, el empoderamiento ayudará a desarrollar una mayor rendición de </a:t>
            </a:r>
            <a:r>
              <a:rPr lang="es-ES" baseline="0" dirty="0" err="1"/>
              <a:t>cuenas</a:t>
            </a:r>
            <a:r>
              <a:rPr lang="es-ES" baseline="0" dirty="0"/>
              <a:t> en el programa”.</a:t>
            </a:r>
            <a:endParaRPr lang="en-US" baseline="0" dirty="0"/>
          </a:p>
          <a:p>
            <a:pPr>
              <a:buFont typeface="Arial" pitchFamily="34" charset="0"/>
              <a:buNone/>
            </a:pPr>
            <a:endParaRPr lang="en-US" dirty="0"/>
          </a:p>
          <a:p>
            <a:pPr marL="0" indent="0">
              <a:buFont typeface="Arial" pitchFamily="34" charset="0"/>
              <a:buNone/>
            </a:pPr>
            <a:r>
              <a:rPr lang="en-US" baseline="0" dirty="0"/>
              <a:t>______________________________________</a:t>
            </a:r>
          </a:p>
          <a:p>
            <a:pPr>
              <a:buFont typeface="Arial" pitchFamily="34" charset="0"/>
              <a:buNone/>
            </a:pPr>
            <a:r>
              <a:rPr lang="es-ES" dirty="0"/>
              <a:t>Puntos Clave:</a:t>
            </a:r>
          </a:p>
          <a:p>
            <a:pPr>
              <a:buFont typeface="Arial" pitchFamily="34" charset="0"/>
              <a:buNone/>
            </a:pPr>
            <a:r>
              <a:rPr lang="es-ES" dirty="0"/>
              <a:t>Uno de los aspectos más beneficiosos del empoderamiento es contrarrestar la tendencia de los empleados a resistirse a nuevos programas o cambios. Los programas nuevos o modificados que cuentan con el respaldo, el desarrollo o la propiedad de los empleados tienen más probabilidades de éxito que los programas que los empleados no respaldan o desarrollan. El empoderamiento ayudó a los empleados a desarrollar la propiedad y el apoyo de estos nuevos programas. Es probable que un PAF sea nuevo en su organización, y un empleado empoderado ayudará a que la transición sea más exitosa.</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s-ES" b="1" baseline="0" dirty="0"/>
              <a:t>Narración:</a:t>
            </a:r>
          </a:p>
          <a:p>
            <a:pPr>
              <a:buFont typeface="Arial" pitchFamily="34" charset="0"/>
              <a:buNone/>
            </a:pPr>
            <a:r>
              <a:rPr lang="es-ES" baseline="0" dirty="0"/>
              <a:t>“Para aumentar las percepciones de empoderamiento en el desarrollo del PAF, es importante delegar la responsabilidad por la seguridad y el PAF a los empleados más afectados por este. Cuando la gerencia delega la responsabilidad por la seguridad, y en este caso, el PAF, cada empleado llegará a sentirse responsable de su seguridad y la de sus compañeros de trabajo.</a:t>
            </a:r>
          </a:p>
          <a:p>
            <a:pPr>
              <a:buFont typeface="Arial" pitchFamily="34" charset="0"/>
              <a:buNone/>
            </a:pPr>
            <a:endParaRPr lang="en-US" dirty="0"/>
          </a:p>
          <a:p>
            <a:pPr>
              <a:buFont typeface="Arial" pitchFamily="34" charset="0"/>
              <a:buNone/>
            </a:pPr>
            <a:r>
              <a:rPr lang="es-ES" dirty="0"/>
              <a:t>¿Por qué es importante delegar la responsabilidad por la fatiga? Delegar la responsabilidad de la administración de la fatiga tiende a hacer que los conductores hagan todo lo posible para comprometerse a ayudar a sus compañeros de trabajo. Además, el desempeño tiende a aumentar cuando las responsabilidades de los empleados con respecto a la seguridad están bien definidas en los contratos de seguridad y en las políticas y procedimientos del PAF. Otorgar a los empleados más afectados por el PAF la responsabilidad del programa creará una sensación de propiedad y será más probable que sigan las políticas y los procedimientos, brinden más comentarios y ofrezcan menos resistencia”.</a:t>
            </a:r>
            <a:endParaRPr lang="en-US" dirty="0"/>
          </a:p>
          <a:p>
            <a:endParaRPr lang="en-US" dirty="0"/>
          </a:p>
          <a:p>
            <a:pPr marL="0" indent="0">
              <a:buFont typeface="Arial" pitchFamily="34" charset="0"/>
              <a:buNone/>
            </a:pPr>
            <a:r>
              <a:rPr lang="en-US" baseline="0" dirty="0"/>
              <a:t>______________________________________</a:t>
            </a:r>
          </a:p>
          <a:p>
            <a:pPr marL="0" lvl="0" indent="0">
              <a:buFont typeface="Arial" pitchFamily="34" charset="0"/>
              <a:buNone/>
            </a:pPr>
            <a:r>
              <a:rPr lang="es-ES" dirty="0"/>
              <a:t>Puntos Clave:</a:t>
            </a:r>
          </a:p>
          <a:p>
            <a:pPr marL="171450" lvl="0" indent="-171450">
              <a:buFont typeface="Arial" panose="020B0604020202020204" pitchFamily="34" charset="0"/>
              <a:buChar char="•"/>
            </a:pPr>
            <a:r>
              <a:rPr lang="es-ES" dirty="0"/>
              <a:t>Para aumentar las percepciones de empoderamiento en el desarrollo del PAF, es importante delegar la responsabilidad por la seguridad y el PAF a aquellos empleados más afectados por el PAF. Cuando la gerencia delega la responsabilidad de la seguridad, y en este caso, el PAF, cada empleado llegará a sentirse responsable de su seguridad y la de sus compañeros de trabajo </a:t>
            </a:r>
          </a:p>
          <a:p>
            <a:pPr marL="171450" lvl="0" indent="-171450">
              <a:buFont typeface="Arial" panose="020B0604020202020204" pitchFamily="34" charset="0"/>
              <a:buChar char="•"/>
            </a:pPr>
            <a:r>
              <a:rPr lang="es-ES" dirty="0"/>
              <a:t>¿Porqué es importante delegar la responsabilidad por la fatiga?</a:t>
            </a:r>
          </a:p>
          <a:p>
            <a:pPr marL="628650" lvl="1" indent="-171450">
              <a:buFont typeface="Arial" panose="020B0604020202020204" pitchFamily="34" charset="0"/>
              <a:buChar char="•"/>
            </a:pPr>
            <a:r>
              <a:rPr lang="es-ES" dirty="0"/>
              <a:t>Los empleados tienden a hacer todo lo posible para comprometerse a ayudar a sus compañeros de trabajo.</a:t>
            </a:r>
          </a:p>
          <a:p>
            <a:pPr marL="628650" lvl="1" indent="-171450">
              <a:buFont typeface="Arial" panose="020B0604020202020204" pitchFamily="34" charset="0"/>
              <a:buChar char="•"/>
            </a:pPr>
            <a:r>
              <a:rPr lang="es-ES" dirty="0"/>
              <a:t>El desempeño tiende a aumentar cuando las responsabilidades de seguridad de cada empleado están bien definidas en los contratos de seguridad y en las políticas y procedimientos del PAF </a:t>
            </a:r>
          </a:p>
          <a:p>
            <a:pPr marL="628650" lvl="1" indent="-171450">
              <a:buFont typeface="Arial" panose="020B0604020202020204" pitchFamily="34" charset="0"/>
              <a:buChar char="•"/>
            </a:pPr>
            <a:r>
              <a:rPr lang="es-ES" dirty="0"/>
              <a:t>Otorgar a los empleados más afectados por el PAF la responsabilidad del programa creará un sentido de propiedad del programa y será más probable que sigan las políticas y los procedimientos, brinden más comentarios y ofrezcan menos resistencia.</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s-ES" b="1" baseline="0" dirty="0"/>
              <a:t>Narración:</a:t>
            </a:r>
          </a:p>
          <a:p>
            <a:pPr>
              <a:buFont typeface="Arial" pitchFamily="34" charset="0"/>
              <a:buNone/>
            </a:pPr>
            <a:r>
              <a:rPr lang="es-ES" b="0" baseline="0" dirty="0"/>
              <a:t>“</a:t>
            </a:r>
            <a:r>
              <a:rPr lang="es-ES" baseline="0" dirty="0"/>
              <a:t>El empoderamiento también tiende a conducir a un aumento en el compromiso organizacional. En su forma más simple, el compromiso organizacional se centra en el apego a una organización y la voluntad de un empleado a trabajar y permanecer empleado en esa organización. Sin embargo, el compromiso organizacional también puede implicar cuánto está dispuesto a invertir un empleado en la organización y cuánto está dispuesto a "ir más allá del deber" para ayudar a la organización y a sus compañeros de trabajo.</a:t>
            </a:r>
            <a:endParaRPr lang="en-US" baseline="0" dirty="0"/>
          </a:p>
          <a:p>
            <a:pPr>
              <a:buFont typeface="Arial" pitchFamily="34" charset="0"/>
              <a:buNone/>
            </a:pPr>
            <a:endParaRPr lang="en-US" baseline="0" dirty="0"/>
          </a:p>
          <a:p>
            <a:pPr>
              <a:buFont typeface="Arial" pitchFamily="34" charset="0"/>
              <a:buNone/>
            </a:pPr>
            <a:r>
              <a:rPr lang="es-ES" baseline="0" dirty="0"/>
              <a:t>Hay tres bases para el compromiso en una organización. El primero es qué tanto se identifica un conductor con la organización y que tanto le es leal. El segundo es cuánto ha invertido el conductor en la organización, como la permanencia en el trabajo o el estatus. El tercero es cuánto se siente obligado el conductor a contribuir al éxito de la organización.</a:t>
            </a:r>
            <a:endParaRPr lang="en-US" baseline="0" dirty="0"/>
          </a:p>
          <a:p>
            <a:pPr>
              <a:buFont typeface="Arial" pitchFamily="34" charset="0"/>
              <a:buNone/>
            </a:pPr>
            <a:endParaRPr lang="es-ES" dirty="0"/>
          </a:p>
          <a:p>
            <a:pPr>
              <a:buFont typeface="Arial" pitchFamily="34" charset="0"/>
              <a:buNone/>
            </a:pPr>
            <a:r>
              <a:rPr lang="es-ES" dirty="0"/>
              <a:t>El compromiso puede ser a diferentes niveles de la organización, como la organización en su conjunto, alta dirección, grupo, supervisor de grupo, equipo de trabajo, etc. Un empleado puede estar comprometido con un nivel y no con el otro. Por ejemplo, un empleado puede estar comprometido con su equipo de trabajo específico y no con la alta dirección o la organización en su conjunto”.</a:t>
            </a:r>
            <a:endParaRPr lang="en-US"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dirty="0"/>
              <a:t>Puntos Clave:</a:t>
            </a:r>
          </a:p>
          <a:p>
            <a:pPr marL="171450" indent="-171450">
              <a:buFont typeface="Arial" panose="020B0604020202020204" pitchFamily="34" charset="0"/>
              <a:buChar char="•"/>
            </a:pPr>
            <a:r>
              <a:rPr lang="es-ES" dirty="0"/>
              <a:t>El empoderamiento también tiende a conducir a un aumento en el compromiso organizacional.</a:t>
            </a:r>
          </a:p>
          <a:p>
            <a:pPr marL="171450" indent="-171450">
              <a:buFont typeface="Arial" panose="020B0604020202020204" pitchFamily="34" charset="0"/>
              <a:buChar char="•"/>
            </a:pPr>
            <a:r>
              <a:rPr lang="es-ES" dirty="0"/>
              <a:t>En su forma más simple, el compromiso organizacional se centra en el apego a una organización y la voluntad de un empleado a trabajar y permanecer empleado en esa organización. Sin embargo, el compromiso de la organización también puede implicar cuánto está dispuesto a invertir un empleado en la organización y cuánto está dispuesto a “ir más allá del deber” para ayudar a la organización y a sus compañeros de trabajo.</a:t>
            </a:r>
          </a:p>
          <a:p>
            <a:pPr marL="171450" indent="-171450">
              <a:buFont typeface="Arial" panose="020B0604020202020204" pitchFamily="34" charset="0"/>
              <a:buChar char="•"/>
            </a:pPr>
            <a:r>
              <a:rPr lang="es-ES" dirty="0"/>
              <a:t>Hay tres bases para el compromiso en una organización.</a:t>
            </a:r>
          </a:p>
          <a:p>
            <a:pPr marL="685800" lvl="1" indent="-228600">
              <a:buFont typeface="+mj-lt"/>
              <a:buAutoNum type="arabicPeriod"/>
            </a:pPr>
            <a:r>
              <a:rPr lang="es-ES" dirty="0"/>
              <a:t>Qué tanto se identifica un conductor con la organización y le es leal.</a:t>
            </a:r>
          </a:p>
          <a:p>
            <a:pPr marL="685800" lvl="1" indent="-228600">
              <a:buFont typeface="+mj-lt"/>
              <a:buAutoNum type="arabicPeriod"/>
            </a:pPr>
            <a:r>
              <a:rPr lang="es-ES" dirty="0"/>
              <a:t>Cuánto ha invertido el conductor en la organización (p. ej., antigüedad/estatus en el trabajo).</a:t>
            </a:r>
          </a:p>
          <a:p>
            <a:pPr marL="685800" lvl="1" indent="-228600">
              <a:buFont typeface="+mj-lt"/>
              <a:buAutoNum type="arabicPeriod"/>
            </a:pPr>
            <a:r>
              <a:rPr lang="es-ES" dirty="0"/>
              <a:t>Qué tanto se siente obligado el conductor a contribuir al éxito de la organización.</a:t>
            </a:r>
          </a:p>
          <a:p>
            <a:pPr marL="171450" indent="-171450">
              <a:buFont typeface="Arial" panose="020B0604020202020204" pitchFamily="34" charset="0"/>
              <a:buChar char="•"/>
            </a:pPr>
            <a:r>
              <a:rPr lang="es-ES" dirty="0"/>
              <a:t>El compromiso puede ser a diferentes niveles de la organización (por ejemplo, la organización en su conjunto, la alta dirección, el grupo, el supervisor de grupo, el equipo de trabajo, etc.). Un empleado puede estar comprometido con un nivel y no con el otro. Por ejemplo, un empleado puede estar comprometido con su equipo de trabajo específico y no con la alta dirección o la organización en su conjunto.</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“Algunos de los beneficios asociados con un alto compromiso organizacional incluyen mayor satisfacción laboral, mayor rendimiento, mayor participación en la organización, menor estrés laboral, menor resistencia al cambio y menor rotación y ausentismo. Como puede ver, aumentar el compromiso de los conductores con la organización puede ser una herramienta poderosa para aumentar el éxito del PAF. Cuando los conductores están comprometidos con la organización, pueden involucrarse más en el desarrollo y en la implementación del PAF, será menos probable que se resistan a la implementación del PAF y será más probable que participen activamente en la administración de la fatiga”.</a:t>
            </a:r>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s-ES" b="1" baseline="0" dirty="0"/>
              <a:t>Narración:</a:t>
            </a:r>
          </a:p>
          <a:p>
            <a:pPr>
              <a:buFont typeface="Arial" pitchFamily="34" charset="0"/>
              <a:buNone/>
            </a:pPr>
            <a:r>
              <a:rPr lang="es-ES" baseline="0" dirty="0"/>
              <a:t>“Una de las mejores formas de aumentar el compromiso organizacional es capacitar a los empleados para que tomen decisiones con el apoyo de su supervisor y la gerencia. En otras palabras, los empleados creerán que la organización y el supervisor están de su lado. Como parte de esto, la gerencia y los supervisores deben permitir que los empleados desarrollen sus propias metas personales con respecto al PAF. Una vez que se establecen las metas, se deben usar recompensas y elogios por el logro de esas metas.</a:t>
            </a:r>
            <a:endParaRPr lang="en-US" baseline="0" dirty="0"/>
          </a:p>
          <a:p>
            <a:pPr>
              <a:buFont typeface="Arial" pitchFamily="34" charset="0"/>
              <a:buNone/>
            </a:pPr>
            <a:r>
              <a:rPr lang="en-US" baseline="0" dirty="0"/>
              <a:t> </a:t>
            </a:r>
          </a:p>
          <a:p>
            <a:pPr>
              <a:buFont typeface="Arial" pitchFamily="34" charset="0"/>
              <a:buNone/>
            </a:pPr>
            <a:r>
              <a:rPr lang="es-ES" baseline="0" dirty="0"/>
              <a:t>Otra forma de aumentar el compromiso organizacional es que usted fomente la participación en el desarrollo y la toma de decisiones en el PAF. Una vez que los empleados estén empoderados para tomar estas decisiones y la gerencia confíe y respalde las decisiones, los empleados comenzarán a tener una mayor percepción de pertenencia y compromiso con el PAF y con la organización en general.</a:t>
            </a:r>
            <a:endParaRPr lang="en-US" baseline="0" dirty="0"/>
          </a:p>
          <a:p>
            <a:pPr>
              <a:buFont typeface="Arial" pitchFamily="34" charset="0"/>
              <a:buNone/>
            </a:pPr>
            <a:endParaRPr lang="en-US" baseline="0" dirty="0"/>
          </a:p>
          <a:p>
            <a:r>
              <a:rPr lang="es-ES" dirty="0"/>
              <a:t>Finalmente, debe asegurarse de que haya capacitación y educación suficiente disponible sobre el PAF para los empleados. Esto ayudará a mostrarles a los conductores que usted está comprometido con su éxito en el trabajo y su bienestar. Esto, a su vez, probablemente aumentará su compromiso con usted”.</a:t>
            </a:r>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Una de las mejores formas de aumentar el compromiso organizacional es capacitar a los empleados para que tomen decisiones con el apoyo de su supervisor y la gerencia. En otras palabras, los empleados creerán que la organización y el supervisor están de su lado. Como parte de esto, la gerencia y el supervisor deben permitir que los empleados desarrollen sus propias metas personales con respecto al PAF.</a:t>
            </a:r>
          </a:p>
          <a:p>
            <a:pPr marL="171450" indent="-171450">
              <a:buFont typeface="Arial" panose="020B0604020202020204" pitchFamily="34" charset="0"/>
              <a:buChar char="•"/>
            </a:pPr>
            <a:r>
              <a:rPr lang="es-ES" baseline="0" dirty="0"/>
              <a:t>Una vez que se establecen las metas, las recompensas deben usarse por el logro de esas metas.</a:t>
            </a:r>
          </a:p>
          <a:p>
            <a:pPr marL="171450" indent="-171450">
              <a:buFont typeface="Arial" panose="020B0604020202020204" pitchFamily="34" charset="0"/>
              <a:buChar char="•"/>
            </a:pPr>
            <a:r>
              <a:rPr lang="es-ES" baseline="0" dirty="0"/>
              <a:t>La gerencia debe alentar la participación en el desarrollo y la toma de decisiones en el PAF. Una vez que los empleados estén empoderados para tomar estas decisiones y la gerencia confíe y respalde las decisiones, los empleados comenzarán a tener una mayor percepción de pertenencia y compromiso con el PAF y la organización en general.</a:t>
            </a:r>
          </a:p>
          <a:p>
            <a:pPr marL="171450" indent="-171450">
              <a:buFont typeface="Arial" panose="020B0604020202020204" pitchFamily="34" charset="0"/>
              <a:buChar char="•"/>
            </a:pPr>
            <a:r>
              <a:rPr lang="es-ES" baseline="0" dirty="0"/>
              <a:t>Finalmente, la gerencia debe asegurar que los empleados dispongan de suficiente capacitación y educación sobre el PAF.</a:t>
            </a:r>
            <a:endParaRPr lang="en-US" baseline="0" dirty="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t>
            </a:r>
            <a:r>
              <a:rPr lang="en-US" baseline="0" dirty="0"/>
              <a:t> Respuesta </a:t>
            </a:r>
            <a:r>
              <a:rPr lang="en-US" baseline="0" dirty="0" err="1"/>
              <a:t>Correcta</a:t>
            </a:r>
            <a:r>
              <a:rPr lang="en-US" baseline="0" dirty="0"/>
              <a:t>: C</a:t>
            </a:r>
          </a:p>
          <a:p>
            <a:r>
              <a:rPr lang="en-US" baseline="0" dirty="0"/>
              <a:t>#2. Respuesta </a:t>
            </a:r>
            <a:r>
              <a:rPr lang="en-US" baseline="0" dirty="0" err="1"/>
              <a:t>Correcta</a:t>
            </a:r>
            <a:r>
              <a:rPr lang="en-US" baseline="0" dirty="0"/>
              <a:t>: 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b="0" dirty="0"/>
              <a:t>“Después </a:t>
            </a:r>
            <a:r>
              <a:rPr lang="es-ES" dirty="0"/>
              <a:t>de completar este módulo, podrá hacer lo siguiente: definir la cultura de seguridad; identificar la relación entre cultura de seguridad y fatiga; comprender la importancia del compromiso de la gerencia con el PAF; darse cuenta de la importancia del compromiso de los conductores de vehículos de autotransporte, o VDA, con el PAF; identificar la importancia de empoderar a los conductores de VDA; describir la importancia de la comunicación sobre la fatiga en su organización; crear “apoyo activo” de la alta dirección; y generar confianza de los conductores de VDA en el PAF”.</a:t>
            </a:r>
            <a:endParaRPr lang="en-US" dirty="0"/>
          </a:p>
          <a:p>
            <a:endParaRPr lang="en-US" baseline="0" dirty="0"/>
          </a:p>
          <a:p>
            <a:pPr marL="0" indent="0">
              <a:buFont typeface="Arial" pitchFamily="34" charset="0"/>
              <a:buNone/>
            </a:pPr>
            <a:r>
              <a:rPr lang="en-US" baseline="0" dirty="0"/>
              <a:t>______________________________________</a:t>
            </a:r>
          </a:p>
          <a:p>
            <a:r>
              <a:rPr lang="es-ES" dirty="0"/>
              <a:t>Puntos Clave:</a:t>
            </a:r>
          </a:p>
          <a:p>
            <a:endParaRPr lang="es-ES" dirty="0"/>
          </a:p>
          <a:p>
            <a:r>
              <a:rPr lang="es-ES" dirty="0"/>
              <a:t>Después de completar este módulo, podrá hacer lo siguiente...</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a:t>
            </a:r>
            <a:r>
              <a:rPr lang="en-US" baseline="0" dirty="0"/>
              <a:t> Respuesta </a:t>
            </a:r>
            <a:r>
              <a:rPr lang="en-US" baseline="0" dirty="0" err="1"/>
              <a:t>Correcta</a:t>
            </a:r>
            <a:r>
              <a:rPr lang="en-US" baseline="0" dirty="0"/>
              <a:t>: A</a:t>
            </a:r>
          </a:p>
          <a:p>
            <a:r>
              <a:rPr lang="en-US" baseline="0" dirty="0"/>
              <a:t>#4. Respuesta </a:t>
            </a:r>
            <a:r>
              <a:rPr lang="en-US" baseline="0" dirty="0" err="1"/>
              <a:t>Correcta</a:t>
            </a:r>
            <a:r>
              <a:rPr lang="en-US" baseline="0" dirty="0"/>
              <a:t>: 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a:t>
            </a:r>
            <a:r>
              <a:rPr lang="en-US" baseline="0" dirty="0"/>
              <a:t> Respuesta </a:t>
            </a:r>
            <a:r>
              <a:rPr lang="en-US" baseline="0" dirty="0" err="1"/>
              <a:t>Correcta</a:t>
            </a:r>
            <a:r>
              <a:rPr lang="en-US" baseline="0" dirty="0"/>
              <a:t>: A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b="0" dirty="0"/>
              <a:t>“La lección 4 reúne la información ya discutida sobre la cultura de la seguridad y se centrará específicamente en cómo desarrollar el PAF”</a:t>
            </a:r>
            <a:endParaRPr lang="en-US" b="0" dirty="0"/>
          </a:p>
          <a:p>
            <a:pPr marL="0" indent="0">
              <a:buFont typeface="Arial" pitchFamily="34" charset="0"/>
              <a:buNone/>
            </a:pPr>
            <a:r>
              <a:rPr lang="en-US" baseline="0" dirty="0"/>
              <a:t>______________________________________</a:t>
            </a:r>
          </a:p>
          <a:p>
            <a:pPr>
              <a:buFont typeface="Arial" pitchFamily="34" charset="0"/>
              <a:buNone/>
            </a:pPr>
            <a:r>
              <a:rPr lang="es-ES" dirty="0"/>
              <a:t>Esquema del tema para la lección 4: </a:t>
            </a:r>
          </a:p>
          <a:p>
            <a:pPr marL="171450" indent="-171450">
              <a:buFont typeface="Arial" panose="020B0604020202020204" pitchFamily="34" charset="0"/>
              <a:buChar char="•"/>
            </a:pPr>
            <a:r>
              <a:rPr lang="es-ES" dirty="0"/>
              <a:t>Proceso de cambio de cultura corporativa</a:t>
            </a:r>
          </a:p>
          <a:p>
            <a:pPr marL="171450" indent="-171450">
              <a:buFont typeface="Arial" panose="020B0604020202020204" pitchFamily="34" charset="0"/>
              <a:buChar char="•"/>
            </a:pPr>
            <a:r>
              <a:rPr lang="es-ES" dirty="0"/>
              <a:t>Explicación de cada paso involucrado en la guía paso a paso para el cambio de cultura corporativa</a:t>
            </a:r>
          </a:p>
          <a:p>
            <a:pPr marL="171450" indent="-171450">
              <a:buFont typeface="Arial" panose="020B0604020202020204" pitchFamily="34" charset="0"/>
              <a:buChar char="•"/>
            </a:pPr>
            <a:r>
              <a:rPr lang="es-ES" dirty="0"/>
              <a:t>Estrategias para cada paso involucrado en la guía paso a paso para el cambio de cultura corporativa</a:t>
            </a:r>
            <a:endParaRPr lang="en-US" dirty="0"/>
          </a:p>
          <a:p>
            <a:pPr>
              <a:buFont typeface="Arial" pitchFamily="34" charset="0"/>
              <a:buChar char="•"/>
            </a:pPr>
            <a:endParaRPr lang="en-US" baseline="0" dirty="0"/>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s-ES" b="1" baseline="0" dirty="0"/>
              <a:t>Narración:</a:t>
            </a:r>
          </a:p>
          <a:p>
            <a:pPr>
              <a:buFont typeface="Arial" pitchFamily="34" charset="0"/>
              <a:buNone/>
            </a:pPr>
            <a:r>
              <a:rPr lang="es-ES" baseline="0" dirty="0"/>
              <a:t>“El cambio de cultura organizacional nunca es fácil de lograr. La gerencia a menudo busca acciones rápidas para resolver problemas o desafíos en la organización. Sin embargo, los desafíos que están enraizados en la cultura organizacional requieren mucho desarrollo e implementación metódicos y decididos. Por lo tanto, el cambio de cultura lleva tiempo. Muchos aspectos del PAF contradicen lo que su organización pudo haber hecho en el pasado, por lo tanto, el cambio organizacional para apoyar el PAF requerirá mucho tiempo, energía y esfuerzo. Siguiendo estos pasos, la cultura de la fatiga organizacional puede cambiar.</a:t>
            </a:r>
            <a:endParaRPr lang="en-US" baseline="0" dirty="0"/>
          </a:p>
          <a:p>
            <a:pPr>
              <a:buFont typeface="Arial" pitchFamily="34" charset="0"/>
              <a:buNone/>
            </a:pPr>
            <a:endParaRPr lang="en-US" baseline="0" dirty="0"/>
          </a:p>
          <a:p>
            <a:pPr>
              <a:buFont typeface="Arial" pitchFamily="34" charset="0"/>
              <a:buNone/>
            </a:pPr>
            <a:r>
              <a:rPr lang="es-ES" baseline="0" dirty="0"/>
              <a:t>Estos pasos incluyen: crear un “apoyo activo” de la alta dirección, generar confianza en los conductores, realizar evaluaciones comparativas, capacitar a la gerencia en el PAF, crear un comité directivo del PAF, desarrollar una visión de seguridad de la administración de la fatiga, definir roles en términos del PAF... ”</a:t>
            </a:r>
            <a:endParaRPr lang="en-US" baseline="0" dirty="0"/>
          </a:p>
          <a:p>
            <a:pPr>
              <a:buFont typeface="Arial" pitchFamily="34" charset="0"/>
              <a:buNone/>
            </a:pPr>
            <a:endParaRPr lang="en-US" b="1"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Esta lección reúne la información ya discutida sobre la cultura de la seguridad y se centrará específicamente en cómo desarrollar el PAF.</a:t>
            </a:r>
          </a:p>
          <a:p>
            <a:pPr marL="171450" indent="-171450">
              <a:buFont typeface="Arial" pitchFamily="34" charset="0"/>
              <a:buChar char="•"/>
            </a:pPr>
            <a:r>
              <a:rPr lang="es-ES" baseline="0" dirty="0"/>
              <a:t>El cambio de cultura organizacional nunca es fácil de cambiar. La gerencia a menudo busca acciones rápidas para resolver problemas o desafíos en la organización. Sin embargo, los desafíos que están enraizados en la cultura organizacional requieren mucho desarrollo e implementación metódicos y decididos. Por lo tanto, el cambio de cultura lleva tiempo. Muchos aspectos del PAF contradicen lo que su organización pudo haber hecho en el pasado, por lo tanto, el cambio organizacional para apoyar el PAF requerirá mucho tiempo, energía y esfuerzo. Siguiendo estos pasos, la cultura de la fatiga organizacional puede cambiar.</a:t>
            </a:r>
            <a:endParaRPr lang="en-US" baseline="0" dirty="0"/>
          </a:p>
          <a:p>
            <a:pPr marL="171450"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s-ES" b="1" baseline="0" dirty="0"/>
              <a:t>Narración:</a:t>
            </a:r>
          </a:p>
          <a:p>
            <a:pPr>
              <a:buFont typeface="Arial" pitchFamily="34" charset="0"/>
              <a:buNone/>
            </a:pPr>
            <a:r>
              <a:rPr lang="es-ES" baseline="0" dirty="0"/>
              <a:t>“…Desarrollo de la responsabilidad y rendición de cuentas, desarrollo de medidas para el PAF, desarrollo de políticas para el reconocimiento, asegurar la concientización y la educación de los conductores, realizar una celebración de lanzamiento, implementar el PAF, medir el desempeño de la administración de la fatiga y finalmente, brindar apoyo continuo al PAF.</a:t>
            </a:r>
            <a:endParaRPr lang="en-US" baseline="0" dirty="0"/>
          </a:p>
          <a:p>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Esta lección reúne la información ya discutida sobre la cultura de la seguridad y se centrará específicamente en cómo desarrollar el PAF.</a:t>
            </a:r>
          </a:p>
          <a:p>
            <a:pPr marL="171450" indent="-171450">
              <a:buFont typeface="Arial" panose="020B0604020202020204" pitchFamily="34" charset="0"/>
              <a:buChar char="•"/>
            </a:pPr>
            <a:r>
              <a:rPr lang="es-ES" baseline="0" dirty="0"/>
              <a:t>El cambio de cultura organizacional nunca es fácil de cambiar. La gerencia a menudo busca acciones rápidas para resolver problemas o desafíos en la organización. Sin embargo, los desafíos que están enraizados en la cultura organizacional requieren mucho desarrollo e implementación metódicos y decididos. Por lo tanto, el cambio de cultura lleva tiempo. Muchos aspectos del PAF contradicen lo que su organización pudo haber hecho en el pasado, por lo tanto, el cambio organizacional para apoyar el PAF requerirá mucho tiempo, energía y esfuerzo. Siguiendo estos pasos, la cultura de la fatiga organizacional puede cambiar.</a:t>
            </a: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baseline="0" dirty="0"/>
              <a:t>Narración:</a:t>
            </a:r>
          </a:p>
          <a:p>
            <a:pPr>
              <a:buFont typeface="Arial" pitchFamily="34" charset="0"/>
              <a:buNone/>
            </a:pPr>
            <a:r>
              <a:rPr lang="es-ES" baseline="0" dirty="0"/>
              <a:t>“Rara vez una nueva iniciativa o programa tiene éxito sin el “apoyo activo” de la alta dirección. Por lo general, los programas apoyados e impulsados por la gerencia son aquellos programas que se llevan a cabo. De manera similar, los programas que no cuentan con el apoyo total de la alta dirección suelen tener un periodo de vida breve.</a:t>
            </a:r>
            <a:endParaRPr lang="en-US" baseline="0" dirty="0"/>
          </a:p>
          <a:p>
            <a:pPr>
              <a:buFont typeface="Arial" pitchFamily="34" charset="0"/>
              <a:buNone/>
            </a:pPr>
            <a:endParaRPr lang="en-US" baseline="0" dirty="0"/>
          </a:p>
          <a:p>
            <a:pPr>
              <a:buFont typeface="Arial" pitchFamily="34" charset="0"/>
              <a:buNone/>
            </a:pPr>
            <a:r>
              <a:rPr lang="es-ES" baseline="0" dirty="0"/>
              <a:t>Especialmente durante los períodos de cambio organizacional o con el inicio de un nuevo programa, los empleados buscan dirección y orientación en sus supervisores y gerentes. Por lo tanto, es fundamental que la gerencia muestre pleno apoyo a todos los programas nuevos. Con el PAF, es fundamental que la gerencia muestre entusiasmo y compromiso con el éxito del programa. Aunque el apoyo, el compromiso y la participación de la alta dirección no garantizan el éxito del PAF, son la base esencial sobre la que se construirá el PAF.</a:t>
            </a:r>
            <a:endParaRPr lang="en-US" baseline="0" dirty="0"/>
          </a:p>
          <a:p>
            <a:pPr>
              <a:buFont typeface="Arial" pitchFamily="34" charset="0"/>
              <a:buNone/>
            </a:pPr>
            <a:endParaRPr lang="en-US" baseline="0" dirty="0"/>
          </a:p>
          <a:p>
            <a:pPr>
              <a:buFont typeface="Arial" pitchFamily="34" charset="0"/>
              <a:buNone/>
            </a:pPr>
            <a:r>
              <a:rPr lang="es-ES" baseline="0" dirty="0"/>
              <a:t>El “apoyo activo” de la gerencia en el PAF debe crearse a través de interacciones cara a cara continuas y de apoyo con los empleados más afectados por el PAF. Estas interacciones deben ser sinceras y se debe evitar la palabrería o falsas promesas. Estas interacciones son una oportunidad para brindar retroalimentación positiva, elogios y reconocimiento por estar involucrado en el desarrollo, reuniones, debates, logro de metas, etc. del PAF.</a:t>
            </a:r>
            <a:endParaRPr lang="en-US" baseline="0" dirty="0"/>
          </a:p>
          <a:p>
            <a:pPr>
              <a:buFont typeface="Arial" pitchFamily="34" charset="0"/>
              <a:buNone/>
            </a:pPr>
            <a:endParaRPr lang="en-US" baseline="0" dirty="0"/>
          </a:p>
          <a:p>
            <a:pPr>
              <a:buFont typeface="Arial" pitchFamily="34" charset="0"/>
              <a:buNone/>
            </a:pPr>
            <a:r>
              <a:rPr lang="es-ES" baseline="0" dirty="0"/>
              <a:t>La gerencia también debe asistir y participar en todas las reuniones donde se discuta el PAF. En estas reuniones, la gerencia debe enfatizar los beneficios del PAF y la expectativa de su éxito. Además, esto ayuda a la gerencia a involucrarse completamente en el desarrollo del PAF”.</a:t>
            </a:r>
            <a:r>
              <a:rPr lang="en-US" baseline="0" dirty="0"/>
              <a:t> </a:t>
            </a:r>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“Rara vez una nueva iniciativa o programa tiene éxito sin el “apoyo activo” de la alta dirección. Por lo general, los programas apoyados e impulsados por la gerencia son aquellos programas que se llevan a cabo. De manera similar, los programas que no cuentan con el apoyo total de la alta dirección suelen tener un periodo de vida breve.</a:t>
            </a:r>
            <a:endParaRPr lang="en-US" baseline="0" dirty="0"/>
          </a:p>
          <a:p>
            <a:pPr>
              <a:buFont typeface="Arial"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Especialmente durante los períodos de cambio organizacional o con el inicio de un nuevo programa, los empleados buscan dirección y orientación en sus supervisores y gerentes. Por lo tanto, es fundamental que la gerencia muestre pleno apoyo a todos los programas nuevos. Con el PAF, es fundamental que la gerencia muestre entusiasmo y compromiso con el éxito del programa. Aunque el apoyo, el compromiso y la participación de la alta dirección no garantizan el éxito del PAF, son la base esencial sobre la que se construirá el PAF.</a:t>
            </a:r>
            <a:endParaRPr lang="en-US" baseline="0" dirty="0"/>
          </a:p>
          <a:p>
            <a:pPr marL="171450" indent="-171450">
              <a:buFont typeface="Arial"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El “apoyo activo” de la gerencia en el PAF debe crearse a través de interacciones cara a cara continuas y de apoyo con los empleados más afectados por el PAF. Estas interacciones deben ser sinceras y se debe evitar la palabrería o falsas promesas. Estas interacciones son una oportunidad para brindar retroalimentación positiva, elogios y reconocimiento por estar involucrado en el desarrollo, reuniones, debates, logro de metas, etc. del PAF.</a:t>
            </a:r>
            <a:endParaRPr lang="en-US" baseline="0" dirty="0"/>
          </a:p>
          <a:p>
            <a:pPr marL="171450" indent="-171450">
              <a:buFont typeface="Arial"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La gerencia también debe asistir y participar en todas las reuniones donde se discuta el PAF. En estas reuniones, la gerencia debe enfatizar los beneficios del PAF y la expectativa de su éxito. Además, esto ayuda a la gerencia a involucrarse completamente en el desarrollo del PAF”.</a:t>
            </a:r>
            <a:r>
              <a:rPr lang="en-US" baseline="0" dirty="0"/>
              <a:t> </a:t>
            </a:r>
          </a:p>
          <a:p>
            <a:pPr marL="171450" indent="-171450">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itchFamily="34" charset="0"/>
              <a:buNone/>
            </a:pPr>
            <a:r>
              <a:rPr lang="es-ES" b="1" baseline="0" dirty="0"/>
              <a:t>Narración:</a:t>
            </a:r>
          </a:p>
          <a:p>
            <a:pPr>
              <a:buFont typeface="Arial" pitchFamily="34" charset="0"/>
              <a:buNone/>
            </a:pPr>
            <a:r>
              <a:rPr lang="es-ES" baseline="0" dirty="0"/>
              <a:t>“Demostrar el “apoyo activo” de la gerencia con el PAF ayuda a generar confianza entre los más afectados por el PAF y la gerencia, y esta es una de las técnicas más poderosas para ayudar a reducir la resistencia a la implementación del PAF. Además de mostrar visiblemente la "aceptación" de la gerencia, se deben usar las siguientes técnicas para ayudar a desarrollar la confianza de los empleados en el PAF. Buscar la participación de empleados de todos los niveles en el diseño y desarrollo del PAF. Incluir tantos tipos de puestos como sea posible en el desarrollo ayudará a aumentar el sentido de propiedad de los empleados. Esto también permitirá que las preocupaciones de los diferentes niveles de la organización sean consideradas en el desarrollo.</a:t>
            </a:r>
            <a:endParaRPr lang="en-US" baseline="0" dirty="0"/>
          </a:p>
          <a:p>
            <a:pPr>
              <a:buFont typeface="Arial" pitchFamily="34" charset="0"/>
              <a:buNone/>
            </a:pPr>
            <a:endParaRPr lang="en-US" baseline="0" dirty="0"/>
          </a:p>
          <a:p>
            <a:pPr>
              <a:buFont typeface="Arial" pitchFamily="34" charset="0"/>
              <a:buNone/>
            </a:pPr>
            <a:r>
              <a:rPr lang="es-ES" baseline="0" dirty="0"/>
              <a:t>También debe solicitar retroalimentación específica sobre las inquietudes de los empleados, los beneficios percibidos, los desafíos, etc. sobre el PAF, y abordar e incorporar temas de esas retroalimentación en el desarrollo del PAF. Además de recopilar y abordar la retroalimentación, cree tantas oportunidades para que los empleados elijan y tomen decisiones en el desarrollo del PAF. Las oportunidades de elección incluyen, entre otras, la participación en el comité directivo del PAF, ideas para la estructura de incentivos y recompensas, aportes sobre qué medidas se deben usar para evaluar la eficacia del PAF y el logro de objetivos, medios para proporcionar retroalimentación y capacitación y educación necesarios para una mejor comprensión del PAF.</a:t>
            </a:r>
            <a:endParaRPr lang="en-US" baseline="0" dirty="0"/>
          </a:p>
          <a:p>
            <a:pPr>
              <a:buFont typeface="Arial" pitchFamily="34" charset="0"/>
              <a:buNone/>
            </a:pPr>
            <a:endParaRPr lang="en-US" baseline="0" dirty="0"/>
          </a:p>
          <a:p>
            <a:pPr>
              <a:buFont typeface="Arial" pitchFamily="34" charset="0"/>
              <a:buNone/>
            </a:pPr>
            <a:r>
              <a:rPr lang="es-ES" baseline="0" dirty="0"/>
              <a:t>Como se discutió anteriormente, la gerencia debe considerar la seguridad como un valor, no como una prioridad. Por lo tanto, reducir la fatiga del conductor debe considerarse un valor relacionado con todas las demás funciones de la organización.</a:t>
            </a:r>
            <a:endParaRPr lang="en-US" baseline="0" dirty="0"/>
          </a:p>
          <a:p>
            <a:pPr>
              <a:buFont typeface="Arial" pitchFamily="34" charset="0"/>
              <a:buNone/>
            </a:pPr>
            <a:endParaRPr lang="en-US" baseline="0" dirty="0"/>
          </a:p>
          <a:p>
            <a:pPr>
              <a:buFont typeface="Arial" pitchFamily="34" charset="0"/>
              <a:buNone/>
            </a:pPr>
            <a:r>
              <a:rPr lang="es-ES" baseline="0" dirty="0"/>
              <a:t>Finalmente, la gerencia debe seguir el PAF al igual que otros empleados. Esto ayuda a modelar el comportamiento apropiado y muestra visiblemente que la gerencia cree en el programa”.</a:t>
            </a:r>
            <a:endParaRPr lang="en-US" baseline="0" dirty="0"/>
          </a:p>
          <a:p>
            <a:pPr lvl="1">
              <a:buFont typeface="Arial" pitchFamily="34" charset="0"/>
              <a:buChar char="•"/>
            </a:pPr>
            <a:endParaRPr lang="en-US" dirty="0"/>
          </a:p>
          <a:p>
            <a:pPr marL="0" indent="0">
              <a:buFont typeface="Arial" pitchFamily="34" charset="0"/>
              <a:buNone/>
            </a:pPr>
            <a:r>
              <a:rPr lang="en-US" baseline="0" dirty="0"/>
              <a:t>______________________________________</a:t>
            </a:r>
          </a:p>
          <a:p>
            <a:r>
              <a:rPr lang="en-US" baseline="0" dirty="0"/>
              <a:t>Puntos Clave:</a:t>
            </a:r>
          </a:p>
          <a:p>
            <a:pPr marL="171450" indent="-171450">
              <a:buFont typeface="Arial" pitchFamily="34" charset="0"/>
              <a:buChar char="•"/>
            </a:pPr>
            <a:r>
              <a:rPr lang="es-ES" baseline="0" dirty="0"/>
              <a:t>Demostrar el “apoyo activo" de la gerencia al PAF ayuda a generar confianza entre los más afectados por el PAF y la gerencia, y esta es una de las técnicas más poderosas para ayudar a reducir la resistencia a la implementación del PAF.</a:t>
            </a:r>
            <a:endParaRPr lang="en-US" baseline="0" dirty="0"/>
          </a:p>
          <a:p>
            <a:pPr marL="171450" indent="-171450">
              <a:buFont typeface="Arial" pitchFamily="34" charset="0"/>
              <a:buChar char="•"/>
            </a:pPr>
            <a:r>
              <a:rPr lang="es-ES" baseline="0" dirty="0"/>
              <a:t>Además de mostrar visiblemente la “aceptación“ de la gerencia, se deben utilizar las siguientes técnicas para ayudar a desarrollar la confianza de los empleados en el PAF y en la gerencia:</a:t>
            </a:r>
            <a:endParaRPr lang="en-US" baseline="0" dirty="0"/>
          </a:p>
          <a:p>
            <a:pPr marL="628650" lvl="1" indent="-171450">
              <a:buFont typeface="Arial" pitchFamily="34" charset="0"/>
              <a:buChar char="•"/>
            </a:pPr>
            <a:r>
              <a:rPr lang="es-ES" baseline="0" dirty="0"/>
              <a:t>Buscar la participación de los empleados de todos los niveles en el diseño y desarrollo del PAF. Incluir tantos tipos de puestos como sea posible en el desarrollo ayudará a aumentar el sentido de pertenencia de los empleados. Esto también permitirá que se consideren las inquietudes de los diferentes niveles de la organización en el desarrollo del PAF.</a:t>
            </a:r>
            <a:endParaRPr lang="en-US" baseline="0" dirty="0"/>
          </a:p>
          <a:p>
            <a:pPr marL="628650" lvl="1" indent="-171450">
              <a:buFont typeface="Arial" pitchFamily="34" charset="0"/>
              <a:buChar char="•"/>
            </a:pPr>
            <a:r>
              <a:rPr lang="es-ES" baseline="0" dirty="0"/>
              <a:t>Solicitar retroalimentación específica sobre las preocupaciones de los empleados, los beneficios percibidos, los desafíos, etc. sobre el PAF, y abordar e incorporar temas de esa retroalimentación en el desarrollo del PAF.</a:t>
            </a:r>
          </a:p>
          <a:p>
            <a:pPr marL="628650" lvl="1" indent="-171450">
              <a:buFont typeface="Arial" pitchFamily="34" charset="0"/>
              <a:buChar char="•"/>
            </a:pPr>
            <a:r>
              <a:rPr lang="es-ES" baseline="0" dirty="0"/>
              <a:t>Además de recopilar y abordar la retroalimentación, crear tantas oportunidades para que los empleados elijan y tomen decisiones en el desarrollo del PAF. Las oportunidades de elección incluyen, entre otras, la participación en el comité directivo de PAF, ideas para la estructura de incentivos y recompensas, aportes sobre qué medidas se deben usar para evaluar la eficacia de PAF y el logro de objetivos, medios para proporcionar comentarios y capacitación y educación. necesarios para una mejor comprensión del PAF.</a:t>
            </a:r>
          </a:p>
          <a:p>
            <a:pPr marL="628650" lvl="1" indent="-171450">
              <a:buFont typeface="Arial" pitchFamily="34" charset="0"/>
              <a:buChar char="•"/>
            </a:pPr>
            <a:r>
              <a:rPr lang="es-ES" baseline="0" dirty="0"/>
              <a:t>Como se discutió anteriormente, la gerencia debe considerar la seguridad como un valor, no como una prioridad. Por lo tanto, reducir la fatiga del conductor debe considerarse un valor relacionado con todas las demás funciones de la organización.</a:t>
            </a:r>
            <a:endParaRPr lang="en-US" baseline="0" dirty="0"/>
          </a:p>
          <a:p>
            <a:pPr marL="628650" lvl="1" indent="-171450">
              <a:buFont typeface="Arial" pitchFamily="34" charset="0"/>
              <a:buChar char="•"/>
            </a:pPr>
            <a:r>
              <a:rPr lang="es-ES" baseline="0" dirty="0"/>
              <a:t>Finalmente, la gerencia debe seguir el PAF al igual que otros empleados. Esto ayuda a modelar el comportamiento apropiado y muestra visiblemente que la gerencia cree en el programa.</a:t>
            </a:r>
            <a:endParaRPr lang="en-US" baseline="0" dirty="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None/>
            </a:pPr>
            <a:r>
              <a:rPr lang="es-ES" b="1" baseline="0" dirty="0"/>
              <a:t>Narración:</a:t>
            </a:r>
          </a:p>
          <a:p>
            <a:pPr>
              <a:buFont typeface="Arial" pitchFamily="34" charset="0"/>
              <a:buNone/>
            </a:pPr>
            <a:r>
              <a:rPr lang="es-ES" baseline="0" dirty="0"/>
              <a:t>“Antes de crear un comité directivo para impulsar el PAF, es importante evaluar el estado actual de la administración de la fatiga del conductor en su organización. Por ejemplo, se pueden hacer las siguientes preguntas ¿Qué hace su organización para prevenir la fatiga del conductor ahora? ¿Los conductores alertan a la gerencia si están fatigados? Si es así ¿Cómo responde la gerencia? Estas preguntas ayudarán a determinar qué áreas de la administración de la fatiga necesitan mejoras y crean un punto de partida para el desarrollo del PAF.</a:t>
            </a:r>
            <a:endParaRPr lang="en-US" baseline="0" dirty="0"/>
          </a:p>
          <a:p>
            <a:pPr>
              <a:buFont typeface="Arial" pitchFamily="34" charset="0"/>
              <a:buNone/>
            </a:pPr>
            <a:endParaRPr lang="en-US" baseline="0" dirty="0"/>
          </a:p>
          <a:p>
            <a:pPr>
              <a:buFont typeface="Arial" pitchFamily="34" charset="0"/>
              <a:buNone/>
            </a:pPr>
            <a:r>
              <a:rPr lang="es-ES" dirty="0"/>
              <a:t>Además, revise la literatura más reciente sobre la administración de la fatiga en cuanto a las mejores prácticas para identificar aquellas técnicas que pueden ser aplicables a su organización”.</a:t>
            </a:r>
            <a:endParaRPr lang="en-US"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dirty="0"/>
              <a:t>Puntos Clave</a:t>
            </a:r>
          </a:p>
          <a:p>
            <a:pPr marL="171450" indent="-171450">
              <a:buFont typeface="Arial" pitchFamily="34" charset="0"/>
              <a:buChar char="•"/>
            </a:pPr>
            <a:r>
              <a:rPr lang="es-ES" dirty="0"/>
              <a:t>Antes de crear un comité directivo para impulsar el PAF, </a:t>
            </a:r>
            <a:r>
              <a:rPr lang="es-ES" baseline="0" dirty="0"/>
              <a:t>es importante evaluar el estado actual de la administración de la fatiga del conductor en su organización. Por ejemplo, se pueden hacer las siguientes preguntas ¿Qué hace su organización para prevenir la fatiga del conductor ahora? ¿Los conductores alertan a la gerencia si están fatigados? Si es así ¿Cómo responde la gerencia? Estas preguntas ayudarán a determinar qué áreas de la administración de la fatiga necesitan mejoras y crean un punto de partida para el desarrollo del PAF.</a:t>
            </a:r>
            <a:endParaRPr lang="en-US" baseline="0" dirty="0"/>
          </a:p>
          <a:p>
            <a:pPr marL="171450" indent="-171450">
              <a:buFont typeface="Arial" pitchFamily="34" charset="0"/>
              <a:buChar char="•"/>
            </a:pPr>
            <a:r>
              <a:rPr lang="es-ES" dirty="0"/>
              <a:t>Revise la literatura más reciente sobre la administración de la fatiga en cuanto a las mejores prácticas para identificar aquellas técnicas que pueden ser aplicables a su organización.</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Narración:</a:t>
            </a:r>
          </a:p>
          <a:p>
            <a:r>
              <a:rPr lang="es-ES" dirty="0"/>
              <a:t>“Antes de discutir el PAF con los empleados, la gerencia debe ser educada y capacitada sobre los conceptos detrás de un PAF, por qué el PAF es importante, y capacitación sobre las mejores prácticas del PAF. Esta capacitación es importante porque es fundamental que comprenda completamente los conceptos de PAF antes de desarrollar e implementar el PAF adaptado a su organización”.</a:t>
            </a:r>
            <a:endParaRPr lang="en-US" dirty="0"/>
          </a:p>
          <a:p>
            <a:endParaRPr lang="en-US" baseline="0" dirty="0"/>
          </a:p>
          <a:p>
            <a:pPr marL="0" indent="0">
              <a:buFont typeface="Arial" pitchFamily="34" charset="0"/>
              <a:buNone/>
            </a:pPr>
            <a:r>
              <a:rPr lang="en-US" baseline="0" dirty="0"/>
              <a:t>______________________________________</a:t>
            </a:r>
          </a:p>
          <a:p>
            <a:r>
              <a:rPr lang="es-ES" dirty="0"/>
              <a:t>Puntos Clave:</a:t>
            </a:r>
          </a:p>
          <a:p>
            <a:r>
              <a:rPr lang="es-ES" dirty="0"/>
              <a:t>Antes de discutir el PAF con los empleados, la gerencia debe ser educada y capacitada sobre los conceptos detrás de un PAF, por qué el PAF es importante, y capacitación sobre las mejores prácticas del PAF.</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“Esta capacitación debe incluir información sobre cómo proporcionar retroalimentación de apoyo y correctiva, convertirse en líderes en el desarrollo de PAF, brindar recompensas, elogios y reconocimiento por el logro de las metas de los conductores y estrategias de comunicación efectivas para discutir el PAF”.</a:t>
            </a: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“Además, podrá: realizar evaluaciones comparativas del PAF; crear un comité directivo de PAF; desarrollar una visión de seguridad dentro del contexto del PAF; inculcar la rendición de cuentas del conductor de VDA; crear políticas para el reconocimiento de conductores de VDA; identificar la diferencia entre medidas de proceso y resultado; e identificar medidas de desempeño para evaluar la eficacia del PAF”.</a:t>
            </a:r>
            <a:endParaRPr lang="en-US" dirty="0"/>
          </a:p>
          <a:p>
            <a:endParaRPr lang="en-US" dirty="0"/>
          </a:p>
          <a:p>
            <a:pPr marL="0" indent="0">
              <a:buFont typeface="Arial" pitchFamily="34" charset="0"/>
              <a:buNone/>
            </a:pPr>
            <a:r>
              <a:rPr lang="en-US" baseline="0" dirty="0"/>
              <a:t>______________________________________</a:t>
            </a:r>
          </a:p>
          <a:p>
            <a:r>
              <a:rPr lang="es-ES" dirty="0"/>
              <a:t>Puntos Clave:</a:t>
            </a:r>
          </a:p>
          <a:p>
            <a:endParaRPr lang="es-ES" dirty="0"/>
          </a:p>
          <a:p>
            <a:r>
              <a:rPr lang="es-ES" dirty="0"/>
              <a:t>Después de completar este módulo, podrá hacer lo siguiente...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b="1" baseline="0" dirty="0"/>
              <a:t>Narración:</a:t>
            </a:r>
          </a:p>
          <a:p>
            <a:r>
              <a:rPr lang="es-ES" baseline="0" dirty="0"/>
              <a:t>“El comité directivo del PAF está a cargo del desarrollo del PAF, la supervisión del programa una vez que se implementa y cualquier apoyo necesario para los empleados. Como se mencionó anteriormente, el comité directivo debe estar compuesto por empleados de todos los niveles de la organización, y especialmente aquellos empleados más afectados por el PAF. Un consejo asesor de conductores en el comité directivo ayudará a demostrar la importancia de los aportes y sugerencias de los conductores en el PAF y ayudará a la flota a “apoyar comprometidamente" el PAF final. También es importante tener empleados con diferentes experiencias en el comité directivo. En general, el comité directivo debe representar a la población general de la organización”.</a:t>
            </a:r>
            <a:endParaRPr lang="en-US" baseline="0" dirty="0"/>
          </a:p>
          <a:p>
            <a:endParaRPr lang="en-US" dirty="0"/>
          </a:p>
          <a:p>
            <a:pPr marL="0" indent="0">
              <a:buFont typeface="Arial" pitchFamily="34" charset="0"/>
              <a:buNone/>
            </a:pPr>
            <a:r>
              <a:rPr lang="en-US" baseline="0" dirty="0"/>
              <a:t>______________________________________</a:t>
            </a:r>
          </a:p>
          <a:p>
            <a:r>
              <a:rPr lang="es-ES" baseline="0" dirty="0"/>
              <a:t>Puntos Clave:</a:t>
            </a:r>
          </a:p>
          <a:p>
            <a:r>
              <a:rPr lang="es-ES" baseline="0" dirty="0"/>
              <a:t>El comité directivo de PAF está a cargo del desarrollo del PAF, la supervisión de los programas una vez que se implementan y cualquier apoyo a los empleados. Como se mencionó anteriormente, el comité directivo debe estar compuesto por empleados de todos los niveles de la organización, y especialmente de aquellos empleados más afectados por el PAF. Un consejo asesor de conductores en el comité directivo ayudará a demostrar la importancia de los aportes y sugerencias de los conductores en el PAF y ayudará a la flota a "apoyar comprometidamente" el PAF final. También es importante tener empleados con diferentes experiencias en el comité directivo. En general, el comité directivo debe representar a la población general de la organización.</a:t>
            </a: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“Al conformar el comité directivo, es importante seleccionar cuidadosamente a los miembros. Se deben hacer las siguientes preguntas para asegurar que las personas adecuadas estén en el comité. Necesitará saber: cuál es la misión del comité directivo; las reglas básicas sobre cómo funcionará el comité directivo; la autoridad propuesta del comité directivo; limitaciones impuestas al comité directivo; las prioridades del comité; y qué personas son las más adecuadas para brindar información, regulación y administración”.</a:t>
            </a:r>
          </a:p>
          <a:p>
            <a:endParaRPr lang="es-ES" baseline="0" dirty="0"/>
          </a:p>
          <a:p>
            <a:r>
              <a:rPr lang="es-ES" baseline="0" dirty="0"/>
              <a:t>______________________________________</a:t>
            </a:r>
          </a:p>
          <a:p>
            <a:r>
              <a:rPr lang="es-ES" baseline="0" dirty="0"/>
              <a:t>Preguntas a tener en cuenta al crear el comité de directivo.</a:t>
            </a:r>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s-ES" b="1" baseline="0" dirty="0"/>
              <a:t>Narración:</a:t>
            </a:r>
          </a:p>
          <a:p>
            <a:pPr>
              <a:buFont typeface="Arial" pitchFamily="34" charset="0"/>
              <a:buNone/>
            </a:pPr>
            <a:r>
              <a:rPr lang="es-ES" baseline="0" dirty="0"/>
              <a:t>“La primera tarea de la que es responsable el comité directivo es desarrollar la visión de seguridad. La visión del comité directivo del PAF guiará todo el proceso de desarrollo, implementación y evaluación. Es fundamental desarrollar primero la visión y luego usarla en todas las fases del desarrollo de PAF. Al desarrollar la visión de seguridad del comité directivo, es importante saber: el propósito del PAF; cómo el PAF afectará el futuro de su organización; el resultado ideal del PAF; el estado actual de fatiga del conductor en su organización; y los pasos necesarios para alcanzar su resultado ideal del PAF”.</a:t>
            </a:r>
            <a:endParaRPr lang="en-US" baseline="0" dirty="0"/>
          </a:p>
          <a:p>
            <a:pPr>
              <a:buFont typeface="Arial" pitchFamily="34" charset="0"/>
              <a:buNone/>
            </a:pPr>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dirty="0"/>
              <a:t>Punto Clave:</a:t>
            </a:r>
          </a:p>
          <a:p>
            <a:pPr marL="171450" indent="-171450">
              <a:buFont typeface="Arial" panose="020B0604020202020204" pitchFamily="34" charset="0"/>
              <a:buChar char="•"/>
            </a:pPr>
            <a:r>
              <a:rPr lang="es-ES" dirty="0"/>
              <a:t>La primera tarea de la que es responsable el comité directivo es desarrollar la visión de seguridad.</a:t>
            </a:r>
          </a:p>
          <a:p>
            <a:pPr marL="171450" indent="-171450">
              <a:buFont typeface="Arial" panose="020B0604020202020204" pitchFamily="34" charset="0"/>
              <a:buChar char="•"/>
            </a:pPr>
            <a:r>
              <a:rPr lang="es-ES" dirty="0"/>
              <a:t>La visión del comité directivo del PAF guiará el desarrollo de todo el proceso de desarrollo, implementación y evaluación. Es fundamental desarrollar esto primero y luego usarlo en todas las fases del desarrollo de PAF.</a:t>
            </a:r>
          </a:p>
          <a:p>
            <a:pPr marL="171450" indent="-171450">
              <a:buFont typeface="Arial" panose="020B0604020202020204" pitchFamily="34" charset="0"/>
              <a:buChar char="•"/>
            </a:pPr>
            <a:r>
              <a:rPr lang="es-ES" dirty="0"/>
              <a:t>Preguntas a considerar al desarrollar la visión de seguridad.</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“Una vez que el comité directivo de PAF haya desarrollado su visión, se pueden asignar roles en el desarrollo de PAF. Al definir los roles, es importante considerar las fortalezas de cada miembro del comité y por qué fueron seleccionados para el comité directivo en primer lugar. Para asignar correctamente los roles a los miembros, pregúntese quién tiene el mayor conocimiento de las prácticas actuales de administración de la fatiga, qué miembros pueden recibir el apoyo y la retroalimentación más completos de los conductores, quién conoce los principios asociados con la capacitación y educación de los conductores y quién tiene conocimientos de administración y finanzas del programa."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i="0" baseline="0" dirty="0"/>
              <a:t>Narración: </a:t>
            </a:r>
          </a:p>
          <a:p>
            <a:pPr>
              <a:buFont typeface="Arial" pitchFamily="34" charset="0"/>
              <a:buNone/>
            </a:pPr>
            <a:r>
              <a:rPr lang="es-ES" baseline="0" dirty="0"/>
              <a:t>“Cuando se trata de fatiga, es importante que los conductores hagan la transición de la responsabilidad dirigida y rendición de cuentas por otros a la responsabilidad autodirigida. Para lograr la responsabilidad autodirigida y la rendición de cuentas, las siguientes estrategias han tenido éxito. Debe asegurarse de identificar y reconocer la participación de los conductores en el desarrollo del PAF. Otra estrategia importante para desarrollar la </a:t>
            </a:r>
            <a:r>
              <a:rPr lang="es-ES" baseline="0" dirty="0" err="1"/>
              <a:t>autoresponsabilidad</a:t>
            </a:r>
            <a:r>
              <a:rPr lang="es-ES" baseline="0" dirty="0"/>
              <a:t> es responsabilizar a los conductores solo por aquellas cosas que pueden controlar directamente. Por ejemplo, no responsabilice únicamente a los conductores si el despacho contribuyó a que el conductor se fatigara.</a:t>
            </a:r>
            <a:endParaRPr lang="en-US" baseline="0" dirty="0"/>
          </a:p>
          <a:p>
            <a:pPr>
              <a:buFont typeface="Arial" pitchFamily="34" charset="0"/>
              <a:buNone/>
            </a:pPr>
            <a:endParaRPr lang="en-US" baseline="0" dirty="0"/>
          </a:p>
          <a:p>
            <a:pPr>
              <a:buFont typeface="Arial" pitchFamily="34" charset="0"/>
              <a:buNone/>
            </a:pPr>
            <a:r>
              <a:rPr lang="es-ES" baseline="0" dirty="0"/>
              <a:t>Una tercera estrategia para desarrollar la </a:t>
            </a:r>
            <a:r>
              <a:rPr lang="es-ES" baseline="0" dirty="0" err="1"/>
              <a:t>autoresponsabilidad</a:t>
            </a:r>
            <a:r>
              <a:rPr lang="es-ES" baseline="0" dirty="0"/>
              <a:t> y rendición de cuentas es ayudar a los conductores a establecer objetivos SMART. Los objetivos SMART son específicos, motivadores, alcanzables, relevantes y rastreables. Estos objetivos identifican específicamente una tarea relevante que necesita mejoras y qué nivel de desempeño se necesita para lograr el objetivo. Para que los objetivos motiven a los conductores a cambiar su comportamiento, deben vincularse a recompensas específicas, como elogios y reconocimiento. Finalmente, estos objetivos deben ser percibidos como alcanzables. Al establecer metas, es mejor establecer metas pequeñas pero desafiantes.</a:t>
            </a:r>
            <a:endParaRPr lang="en-US" baseline="0" dirty="0"/>
          </a:p>
          <a:p>
            <a:pPr>
              <a:buFont typeface="Arial" pitchFamily="34" charset="0"/>
              <a:buNone/>
            </a:pPr>
            <a:endParaRPr lang="en-US" baseline="0" dirty="0"/>
          </a:p>
          <a:p>
            <a:pPr>
              <a:buFont typeface="Arial" pitchFamily="34" charset="0"/>
              <a:buNone/>
            </a:pPr>
            <a:r>
              <a:rPr lang="es-ES" baseline="0" dirty="0"/>
              <a:t>Una cuarta estrategia para desarrollar la </a:t>
            </a:r>
            <a:r>
              <a:rPr lang="es-ES" baseline="0" dirty="0" err="1"/>
              <a:t>autoresponsabilidad</a:t>
            </a:r>
            <a:r>
              <a:rPr lang="es-ES" baseline="0" dirty="0"/>
              <a:t> es proporcionar a los conductores retroalimentación sobre su progreso hacia el logro de la meta y ofrecer sugerencias para mejorar y elogios por el éxito.</a:t>
            </a:r>
            <a:endParaRPr lang="en-US" baseline="0" dirty="0"/>
          </a:p>
          <a:p>
            <a:pPr>
              <a:buFont typeface="Arial" pitchFamily="34" charset="0"/>
              <a:buNone/>
            </a:pPr>
            <a:endParaRPr lang="en-US" baseline="0" dirty="0"/>
          </a:p>
          <a:p>
            <a:pPr>
              <a:buFont typeface="Arial" pitchFamily="34" charset="0"/>
              <a:buNone/>
            </a:pPr>
            <a:r>
              <a:rPr lang="es-ES" baseline="0" dirty="0"/>
              <a:t>La quinta estrategia es hacer investigaciones de "búsqueda de hechos", no investigaciones de "búsqueda de fallas". En otras palabras, no investigue simplemente los incidentes para encontrar fallas. Investigue los incidentes para identificar los hechos y luego ofrezca sugerencias para asegurarse de que los errores no vuelvan a ocurrir.</a:t>
            </a:r>
            <a:endParaRPr lang="en-US" baseline="0" dirty="0"/>
          </a:p>
          <a:p>
            <a:pPr>
              <a:buFont typeface="Arial" pitchFamily="34" charset="0"/>
              <a:buNone/>
            </a:pPr>
            <a:endParaRPr lang="en-US" baseline="0" dirty="0"/>
          </a:p>
          <a:p>
            <a:pPr>
              <a:buFont typeface="Arial" pitchFamily="34" charset="0"/>
              <a:buNone/>
            </a:pPr>
            <a:r>
              <a:rPr lang="es-ES" baseline="0" dirty="0"/>
              <a:t>Finalmente, concéntrese en las medidas de proceso en lugar de las medidas de resultado porque los comportamientos a los que apuntan las medidas de proceso están más bajo el control de los conductores. Estas medidas serán discutidas con más detalle en la siguiente lección.”</a:t>
            </a:r>
            <a:endParaRPr lang="en-US" baseline="0" dirty="0"/>
          </a:p>
          <a:p>
            <a:pPr>
              <a:buFont typeface="Arial" pitchFamily="34" charset="0"/>
              <a:buNone/>
            </a:pPr>
            <a:endParaRPr lang="en-US" baseline="0" dirty="0"/>
          </a:p>
          <a:p>
            <a:pPr marL="0" indent="0">
              <a:buFont typeface="Arial" pitchFamily="34" charset="0"/>
              <a:buNone/>
            </a:pPr>
            <a:r>
              <a:rPr lang="en-US" baseline="0" dirty="0"/>
              <a:t>______________________________________</a:t>
            </a:r>
          </a:p>
          <a:p>
            <a:pPr marL="0" lvl="0" indent="0">
              <a:buFont typeface="Arial" pitchFamily="34" charset="0"/>
              <a:buNone/>
            </a:pPr>
            <a:r>
              <a:rPr lang="es-ES" baseline="0" dirty="0"/>
              <a:t>Puntos Clave:</a:t>
            </a:r>
          </a:p>
          <a:p>
            <a:pPr marL="171450" lvl="0" indent="-171450">
              <a:buFont typeface="Arial" panose="020B0604020202020204" pitchFamily="34" charset="0"/>
              <a:buChar char="•"/>
            </a:pPr>
            <a:r>
              <a:rPr lang="es-ES" baseline="0" dirty="0"/>
              <a:t>Cuando se trata de la fatiga, es importante que los conductores hagan la transición de la responsabilidad y la rendición de cuentas dirigidas por otros a la responsabilidad autodirigida. Para lograr la responsabilidad autodirigida y la rendición de cuentas, las siguientes estrategias han tenido éxito.</a:t>
            </a:r>
          </a:p>
          <a:p>
            <a:pPr marL="628650" lvl="1" indent="-171450">
              <a:buFont typeface="Arial" pitchFamily="34" charset="0"/>
              <a:buChar char="•"/>
            </a:pPr>
            <a:r>
              <a:rPr lang="es-ES" baseline="0" dirty="0"/>
              <a:t>Identificar y reconocer la participación en el desarrollo del PAF.</a:t>
            </a:r>
          </a:p>
          <a:p>
            <a:pPr marL="628650" lvl="1" indent="-171450">
              <a:buFont typeface="Arial" pitchFamily="34" charset="0"/>
              <a:buChar char="•"/>
            </a:pPr>
            <a:r>
              <a:rPr lang="es-ES" baseline="0" dirty="0"/>
              <a:t>Solo responsabilizar al conductor por las cosas que están bajo su control.</a:t>
            </a:r>
          </a:p>
          <a:p>
            <a:pPr marL="628650" lvl="1" indent="-171450">
              <a:buFont typeface="Arial" pitchFamily="34" charset="0"/>
              <a:buChar char="•"/>
            </a:pPr>
            <a:r>
              <a:rPr lang="es-ES" baseline="0" dirty="0"/>
              <a:t>Ayudar a los conductores a desarrollar objetivos SMART.</a:t>
            </a:r>
          </a:p>
          <a:p>
            <a:pPr marL="628650" lvl="1" indent="-171450">
              <a:buFont typeface="Arial" pitchFamily="34" charset="0"/>
              <a:buChar char="•"/>
            </a:pPr>
            <a:r>
              <a:rPr lang="es-ES" baseline="0" dirty="0"/>
              <a:t>Proporcionar retroalimentación sobre el progreso de los conductores hacia el logro de la meta.  Ofrezca sugerencias para mejorar y elogie el éxito.</a:t>
            </a:r>
          </a:p>
          <a:p>
            <a:pPr marL="628650" lvl="1" indent="-171450">
              <a:buFont typeface="Arial" pitchFamily="34" charset="0"/>
              <a:buChar char="•"/>
            </a:pPr>
            <a:r>
              <a:rPr lang="es-ES" baseline="0" dirty="0"/>
              <a:t>No investigar los incidentes para encontrar fallas. Investigue para identificar los hechos y luego ofrezca sugerencias para asegurarse de que los errores no vuelvan a ocurrir.</a:t>
            </a:r>
          </a:p>
          <a:p>
            <a:pPr marL="628650" lvl="1" indent="-171450">
              <a:buFont typeface="Arial" pitchFamily="34" charset="0"/>
              <a:buChar char="•"/>
            </a:pPr>
            <a:r>
              <a:rPr lang="es-ES" baseline="0" dirty="0"/>
              <a:t>Concentrarse en las medidas de proceso en lugar de las medidas de resultado porque los comportamientos a los que apuntan las medidas de proceso están más bajo el control de los conductores.</a:t>
            </a:r>
            <a:endParaRPr lang="en-US" baseline="0" dirty="0"/>
          </a:p>
          <a:p>
            <a:pPr marL="628650" lvl="1" indent="-171450">
              <a:buFont typeface="Arial" pitchFamily="34" charset="0"/>
              <a:buChar char="•"/>
            </a:pPr>
            <a:endParaRPr lang="en-US" baseline="0" dirty="0"/>
          </a:p>
          <a:p>
            <a:pPr marL="628650" lvl="1" indent="-171450">
              <a:buFont typeface="Arial" pitchFamily="34" charset="0"/>
              <a:buChar char="•"/>
            </a:pPr>
            <a:endParaRPr lang="en-US" baseline="0" dirty="0"/>
          </a:p>
          <a:p>
            <a:pPr marL="628650" lvl="1"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baseline="0" dirty="0"/>
              <a:t>Narración:</a:t>
            </a:r>
          </a:p>
          <a:p>
            <a:pPr>
              <a:buFont typeface="Arial" pitchFamily="34" charset="0"/>
              <a:buNone/>
            </a:pPr>
            <a:r>
              <a:rPr lang="es-ES" baseline="0" dirty="0"/>
              <a:t>Como con cualquier programa, la pregunta clave es “¿está funcionando?” El PAF no es diferente. Para responder a esta pregunta, el comité directivo debe determinar qué medidas indicarán el éxito y qué medidas ayudarán a desarrollar una mayor rendición de cuentas por la fatiga. Como se describe en la Lección 5, hay dos tipos de medidas, medidas de proceso y medidas de resultado. Las medidas de proceso son medidas basadas en el desempeño que se centran en el comportamiento de riesgo real, como exceder el número permitido de horas de conducción sin descanso. Las medidas de resultado son medidas basadas en resultados que se centran en el resultado de una combinación de comportamientos, como cero choques relacionados con la fatiga</a:t>
            </a:r>
            <a:endParaRPr lang="en-US" baseline="0" dirty="0"/>
          </a:p>
          <a:p>
            <a:pPr>
              <a:buFont typeface="Arial" pitchFamily="34" charset="0"/>
              <a:buNone/>
            </a:pPr>
            <a:endParaRPr lang="en-US" baseline="0" dirty="0"/>
          </a:p>
          <a:p>
            <a:pPr>
              <a:buFont typeface="Arial" pitchFamily="34" charset="0"/>
              <a:buNone/>
            </a:pPr>
            <a:r>
              <a:rPr lang="es-ES" baseline="0" dirty="0"/>
              <a:t>Las medidas del proceso deben ser el enfoque principal en el desarrollo del reconocimiento y las recompensas por el logro de la meta porque están bajo el control del conductor y pueden definirse, y rastrearse fácilmente y pueden relacionarse con metas individuales y grupales. Para las metas grupales, se deben desarrollar medidas de desempeño grupal, y para las metas individuales, se deben desarrollar medidas de desempeño personal.</a:t>
            </a:r>
            <a:endParaRPr lang="en-US" baseline="0" dirty="0"/>
          </a:p>
          <a:p>
            <a:pPr>
              <a:buFont typeface="Arial" pitchFamily="34" charset="0"/>
              <a:buNone/>
            </a:pPr>
            <a:endParaRPr lang="en-US" baseline="0" dirty="0"/>
          </a:p>
          <a:p>
            <a:pPr lvl="0">
              <a:buFont typeface="Arial" pitchFamily="34" charset="0"/>
              <a:buNone/>
            </a:pPr>
            <a:r>
              <a:rPr lang="es-ES" baseline="0" dirty="0"/>
              <a:t>Al desarrollar medidas, se deben considerar las siguientes preguntas: ¿quién realizará la medición? ¿con qué frecuencia se medirá el impacto del PAF? ¿qué tipo de datos se necesitará para evaluar la eficacia del PAF? ¿cómo se registrarán y resumirán los datos? ¿qué costos estarán asociados con el proceso de medición? ¿qué beneficios se esperan con el PAF? y ¿estos beneficios están garantizados o son solo una posibilidad?</a:t>
            </a:r>
            <a:endParaRPr lang="en-US" baseline="0" dirty="0"/>
          </a:p>
          <a:p>
            <a:endParaRPr lang="en-US" baseline="0" dirty="0"/>
          </a:p>
          <a:p>
            <a:pPr marL="0" indent="0">
              <a:buFont typeface="Arial" pitchFamily="34" charset="0"/>
              <a:buNone/>
            </a:pPr>
            <a:r>
              <a:rPr lang="en-US" baseline="0" dirty="0"/>
              <a:t>______________________________________</a:t>
            </a:r>
          </a:p>
          <a:p>
            <a:pPr marL="0" lvl="0" indent="0">
              <a:buFont typeface="Arial" pitchFamily="34" charset="0"/>
              <a:buNone/>
            </a:pPr>
            <a:r>
              <a:rPr lang="es-ES" baseline="0" dirty="0"/>
              <a:t>Puntos Clave:</a:t>
            </a:r>
          </a:p>
          <a:p>
            <a:pPr marL="171450" lvl="0" indent="-171450">
              <a:buFont typeface="Arial" panose="020B0604020202020204" pitchFamily="34" charset="0"/>
              <a:buChar char="•"/>
            </a:pPr>
            <a:r>
              <a:rPr lang="es-ES" baseline="0" dirty="0"/>
              <a:t>Como con cualquier programa, la pregunta clave es: "¿Funcionó?" El PAF no es diferente. Para responder a esta pregunta, el comité directivo debe determinar qué medidas indicarán el éxito y qué medidas ayudarán a desarrollar una mayor rendición </a:t>
            </a:r>
            <a:r>
              <a:rPr lang="es-ES" baseline="0"/>
              <a:t>de cuentas </a:t>
            </a:r>
            <a:r>
              <a:rPr lang="es-ES" baseline="0" dirty="0"/>
              <a:t>por la fatiga.</a:t>
            </a:r>
          </a:p>
          <a:p>
            <a:pPr marL="171450" lvl="0" indent="-171450">
              <a:buFont typeface="Arial" panose="020B0604020202020204" pitchFamily="34" charset="0"/>
              <a:buChar char="•"/>
            </a:pPr>
            <a:r>
              <a:rPr lang="es-ES" baseline="0" dirty="0"/>
              <a:t>Como se describe en la Lección 5, hay dos tipos de medidas, medidas de proceso y medidas de resultado. La medida del proceso debe ser el enfoque principal en el desarrollo del reconocimiento y las recompensas por el logro de la meta.</a:t>
            </a:r>
          </a:p>
          <a:p>
            <a:pPr marL="628650" lvl="1" indent="-171450">
              <a:buFont typeface="Arial" panose="020B0604020202020204" pitchFamily="34" charset="0"/>
              <a:buChar char="•"/>
            </a:pPr>
            <a:r>
              <a:rPr lang="es-ES" baseline="0" dirty="0"/>
              <a:t>Medidas de proceso: medidas basadas en el desempeño que se centran en el comportamiento de riesgo real (p. ej., exceder el número permitido de horas de conducción sin descanso).</a:t>
            </a:r>
          </a:p>
          <a:p>
            <a:pPr marL="628650" lvl="1" indent="-171450">
              <a:buFont typeface="Arial" panose="020B0604020202020204" pitchFamily="34" charset="0"/>
              <a:buChar char="•"/>
            </a:pPr>
            <a:r>
              <a:rPr lang="es-ES" baseline="0" dirty="0"/>
              <a:t>Medidas de resultado: medidas basadas en resultados que se centran en el resultado de una combinación de comportamientos (p. ej., cero choques).</a:t>
            </a:r>
          </a:p>
          <a:p>
            <a:pPr marL="628650" lvl="1" indent="-171450">
              <a:buFont typeface="Arial" panose="020B0604020202020204" pitchFamily="34" charset="0"/>
              <a:buChar char="•"/>
            </a:pPr>
            <a:r>
              <a:rPr lang="es-ES" baseline="0" dirty="0"/>
              <a:t>Al desarrollar recompensas, se deben considerar las siguientes preguntas:</a:t>
            </a:r>
          </a:p>
          <a:p>
            <a:pPr marL="1085850" lvl="2" indent="-171450">
              <a:buFont typeface="Arial" panose="020B0604020202020204" pitchFamily="34" charset="0"/>
              <a:buChar char="•"/>
            </a:pPr>
            <a:r>
              <a:rPr lang="es-ES" baseline="0" dirty="0"/>
              <a:t>¿Quién realizará la medición?</a:t>
            </a:r>
          </a:p>
          <a:p>
            <a:pPr marL="1085850" lvl="2" indent="-171450">
              <a:buFont typeface="Arial" panose="020B0604020202020204" pitchFamily="34" charset="0"/>
              <a:buChar char="•"/>
            </a:pPr>
            <a:r>
              <a:rPr lang="es-ES" baseline="0" dirty="0"/>
              <a:t>¿Qué se va a medir específicamente?</a:t>
            </a:r>
          </a:p>
          <a:p>
            <a:pPr marL="1085850" lvl="2" indent="-171450">
              <a:buFont typeface="Arial" panose="020B0604020202020204" pitchFamily="34" charset="0"/>
              <a:buChar char="•"/>
            </a:pPr>
            <a:r>
              <a:rPr lang="es-ES" baseline="0" dirty="0"/>
              <a:t>¿Con qué frecuencia se medirá el impacto del PAF?</a:t>
            </a:r>
          </a:p>
          <a:p>
            <a:pPr marL="1085850" lvl="2" indent="-171450">
              <a:buFont typeface="Arial" panose="020B0604020202020204" pitchFamily="34" charset="0"/>
              <a:buChar char="•"/>
            </a:pPr>
            <a:r>
              <a:rPr lang="es-ES" baseline="0" dirty="0"/>
              <a:t>¿Qué tipo de datos se necesitarán para evaluar la efectividad del PAF?</a:t>
            </a:r>
          </a:p>
          <a:p>
            <a:pPr marL="1085850" lvl="2" indent="-171450">
              <a:buFont typeface="Arial" panose="020B0604020202020204" pitchFamily="34" charset="0"/>
              <a:buChar char="•"/>
            </a:pPr>
            <a:r>
              <a:rPr lang="es-ES" baseline="0" dirty="0"/>
              <a:t>¿Cómo se registrarán y resumirán los datos?</a:t>
            </a:r>
          </a:p>
          <a:p>
            <a:pPr marL="1085850" lvl="2" indent="-171450">
              <a:buFont typeface="Arial" panose="020B0604020202020204" pitchFamily="34" charset="0"/>
              <a:buChar char="•"/>
            </a:pPr>
            <a:r>
              <a:rPr lang="es-ES" baseline="0" dirty="0"/>
              <a:t>¿Qué costos estarán asociados con el proceso de medición?</a:t>
            </a:r>
          </a:p>
          <a:p>
            <a:pPr marL="1085850" lvl="2" indent="-171450">
              <a:buFont typeface="Arial" panose="020B0604020202020204" pitchFamily="34" charset="0"/>
              <a:buChar char="•"/>
            </a:pPr>
            <a:r>
              <a:rPr lang="es-ES" baseline="0" dirty="0"/>
              <a:t>¿Qué beneficios se esperan del PAF? ¿Estos beneficios son reales o solo una posibilidad?</a:t>
            </a: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s-ES" b="1" baseline="0" dirty="0"/>
              <a:t>Narración:</a:t>
            </a:r>
          </a:p>
          <a:p>
            <a:pPr>
              <a:buFont typeface="Arial" pitchFamily="34" charset="0"/>
              <a:buNone/>
            </a:pPr>
            <a:r>
              <a:rPr lang="es-ES" baseline="0" dirty="0"/>
              <a:t>“El reconocimiento por la participación en el PAF y el logro de metas es una técnica poderosa. El reconocimiento debe basarse en las medidas desarrolladas en el paso anterior y debe ser por la participación en el desarrollo, implementación y evaluación del PAF. Todas las políticas de reconocimiento deben estar bien definidas, y todos los empleados deben ser informados sobre estas políticas antes de implementar el PAF. Esta información asegura que todos los empleados sepan qué comportamientos serán reconocidos.</a:t>
            </a:r>
            <a:endParaRPr lang="en-US" baseline="0" dirty="0"/>
          </a:p>
          <a:p>
            <a:pPr>
              <a:buFont typeface="Arial" pitchFamily="34" charset="0"/>
              <a:buNone/>
            </a:pPr>
            <a:endParaRPr lang="en-US" baseline="0" dirty="0"/>
          </a:p>
          <a:p>
            <a:pPr>
              <a:buFont typeface="Arial" pitchFamily="34" charset="0"/>
              <a:buNone/>
            </a:pPr>
            <a:r>
              <a:rPr lang="es-ES" baseline="0" dirty="0"/>
              <a:t>Las reglas para ganar reconocimiento deben ser alcanzables, pero motivadoras. En otras palabras, las metas deben establecerse lo suficientemente altas como para que los empleados deban desafiarlas, pero no demasiado altas como para que nunca se cumplan.</a:t>
            </a:r>
            <a:endParaRPr lang="en-US" baseline="0" dirty="0"/>
          </a:p>
          <a:p>
            <a:pPr>
              <a:buFont typeface="Arial" pitchFamily="34" charset="0"/>
              <a:buNone/>
            </a:pPr>
            <a:endParaRPr lang="en-US" baseline="0" dirty="0"/>
          </a:p>
          <a:p>
            <a:pPr>
              <a:buFont typeface="Arial" pitchFamily="34" charset="0"/>
              <a:buNone/>
            </a:pPr>
            <a:r>
              <a:rPr lang="es-ES" baseline="0" dirty="0"/>
              <a:t>Finalmente, se deben desarrollar reglas separadas para el reconocimiento individual y grupal, y el reconocimiento grupal no debe basarse en el fracaso de un individuo. En otras palabras, el reconocimiento del grupo no debe negarse porque una persona no logró una meta o porque una persona no logró alcanzar un nivel específico de desempeño. El reconocimiento grupal debe basarse en el esfuerzo acumulativo del grupo. Si la lesión o el error de una persona hace que el grupo pierda su reconocimiento, hay presión para no denunciar el error”.</a:t>
            </a:r>
            <a:endParaRPr lang="en-US" baseline="0" dirty="0"/>
          </a:p>
          <a:p>
            <a:pPr>
              <a:buFont typeface="Arial" pitchFamily="34" charset="0"/>
              <a:buNone/>
            </a:pPr>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dirty="0"/>
              <a:t>Puntos Clave: </a:t>
            </a:r>
          </a:p>
          <a:p>
            <a:pPr marL="171450" indent="-171450">
              <a:buFont typeface="Arial" panose="020B0604020202020204" pitchFamily="34" charset="0"/>
              <a:buChar char="•"/>
            </a:pPr>
            <a:r>
              <a:rPr lang="es-ES" dirty="0"/>
              <a:t>El reconocimiento por la participación en el PAF y el logro de metas es una técnica poderosa. El reconocimiento debe basarse en las medidas desarrolladas en el paso anterior y debe ser por la participación en el desarrollo, implementación y evaluación del PAF. Todas las políticas de reconocimiento deben estar bien definidas y todos los empleados deben ser educados sobre estas políticas antes de implementar el PAF. Esta educación asegura que todos los empleados sepan qué comportamientos serán reconocidos.</a:t>
            </a:r>
          </a:p>
          <a:p>
            <a:pPr marL="171450" indent="-171450">
              <a:buFont typeface="Arial" panose="020B0604020202020204" pitchFamily="34" charset="0"/>
              <a:buChar char="•"/>
            </a:pPr>
            <a:r>
              <a:rPr lang="es-ES" dirty="0"/>
              <a:t>Las reglas para ganar reconocimiento deben ser alcanzables, pero motivadoras. En otras palabras, las metas deben establecerse lo suficientemente altas como para que los empleados deban ser desafiadas, pero no demasiado altas como para que nunca se cumplan.</a:t>
            </a:r>
          </a:p>
          <a:p>
            <a:pPr marL="171450" indent="-171450">
              <a:buFont typeface="Arial" panose="020B0604020202020204" pitchFamily="34" charset="0"/>
              <a:buChar char="•"/>
            </a:pPr>
            <a:r>
              <a:rPr lang="es-ES" dirty="0"/>
              <a:t>Deben desarrollarse reglas separadas para el reconocimiento individual y grupal, y el reconocimiento grupal no debe basarse en el fracaso de un individuo. En otras palabras, el reconocimiento del grupo no debe negarse porque una persona no logró una meta o una persona no logró alcanzar un nivel específico de desempeño. Si la lesión o el error de una persona hace que el grupo pierda su reconocimiento, existe la presión de no denunciar el error. Este es un problema asociado a menudo con el uso de medidas basadas en resultados y por qué se deben usar medidas basadas en procesos.</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s-ES" b="1" baseline="0" dirty="0"/>
              <a:t>Narración:</a:t>
            </a:r>
          </a:p>
          <a:p>
            <a:pPr>
              <a:buFont typeface="Arial" pitchFamily="34" charset="0"/>
              <a:buNone/>
            </a:pPr>
            <a:r>
              <a:rPr lang="es-ES" baseline="0" dirty="0"/>
              <a:t>“Una de las principales responsabilidades del comité directivo es asegurara que todos los empleados conozcan los principios, las políticas y los procedimientos del PAF. Concientizar a los empleados sobre las razones para desarrollar e implementar el PAF debería ayudar a reducir la resistencia porque los empleados sabrán por qué es importante reducir la fatiga y aumentar la salud y el bienestar del conductor.</a:t>
            </a:r>
            <a:endParaRPr lang="en-US" baseline="0" dirty="0"/>
          </a:p>
          <a:p>
            <a:pPr>
              <a:buFont typeface="Arial" pitchFamily="34" charset="0"/>
              <a:buNone/>
            </a:pPr>
            <a:endParaRPr lang="en-US" baseline="0" dirty="0"/>
          </a:p>
          <a:p>
            <a:pPr>
              <a:buFont typeface="Arial" pitchFamily="34" charset="0"/>
              <a:buNone/>
            </a:pPr>
            <a:r>
              <a:rPr lang="es-ES" dirty="0"/>
              <a:t>Una vez que todos los empleados entiendan la importancia del PAF, una celebración/reunión de lanzamiento al comienzo de la implementación del PAF generará confianza en el proceso al mostrar visiblemente el apoyo de la alta dirección al PAF. Es un buen momento para que los empleados discutan inquietudes y preguntas con la alta dirección. Esta reunión también brindará la oportunidad de asegurar que todos los empleados entiendan por qué se desarrolló el PAF y cómo operará”.</a:t>
            </a:r>
            <a:endParaRPr lang="en-US" dirty="0"/>
          </a:p>
          <a:p>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Una de las principales responsabilidades del comité directivo es asegurar que todos los empleados conozcan los principios, las políticas y los procedimientos del PAF. Concientizar a los empleados sobre las razones para desarrollar e implementar el PAF debería ayudar a reducir la resistencia porque los empleados sabrán por qué es importante reducir la fatiga y aumentar la salud y el bienestar del conductor.</a:t>
            </a:r>
            <a:endParaRPr lang="en-US" baseline="0" dirty="0"/>
          </a:p>
          <a:p>
            <a:pPr marL="171450" indent="-171450">
              <a:buFont typeface="Arial" pitchFamily="34" charset="0"/>
              <a:buChar char="•"/>
            </a:pPr>
            <a:r>
              <a:rPr lang="es-ES" baseline="0" dirty="0"/>
              <a:t>Una celebración/reunión de lanzamiento al comienzo de la implementación del PAF generará confianza en el proceso al mostrar visiblemente el apoyo de la alta dirección al PAF. También es un buen momento para que los empleados discutan inquietudes y preguntas con la alta dirección. Esta reunión también brindará la oportunidad de asegurar que todos los empleados entiendan por qué se desarrolló el PAF y cómo va a operar.</a:t>
            </a: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b="0" dirty="0"/>
              <a:t>“Solo después de que se hayan completado todos los pasos anteriores, se debe implementar el PAF. Al implementar el PAF, es esencial que la gerencia mantenga abiertas todas las líneas de comunicación. Esto es importante para mostrar su continuo apoyo al PAF y asegure a los conductores que usted está preocupado por sus impresiones sobre el PAF. Parte de mantener abiertas las líneas de comunicación es continuar asistiendo y participando en las reuniones relacionadas con la fatiga y teniendo conversaciones informales sobre la fatiga con los conductores”.</a:t>
            </a:r>
            <a:endParaRPr lang="en-US" b="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s-ES" b="1" baseline="0" dirty="0"/>
              <a:t>Narración:</a:t>
            </a:r>
          </a:p>
          <a:p>
            <a:pPr>
              <a:buFont typeface="Arial" pitchFamily="34" charset="0"/>
              <a:buNone/>
            </a:pPr>
            <a:r>
              <a:rPr lang="es-ES" baseline="0" dirty="0"/>
              <a:t>“La medición es la clave para sostener el PAF y cualquier otro proceso o programa nuevo. Medir el impacto del PAF ayudará a identificar qué aspectos del programa tienen éxito y qué áreas aún necesitan mejoras. La medición también ayudará a identificar a aquellas personas que no han aceptado el programa o están teniendo dificultades con él.</a:t>
            </a:r>
          </a:p>
          <a:p>
            <a:pPr>
              <a:buFont typeface="Arial" pitchFamily="34" charset="0"/>
              <a:buNone/>
            </a:pPr>
            <a:endParaRPr lang="en-US" baseline="0" dirty="0"/>
          </a:p>
          <a:p>
            <a:pPr>
              <a:buFont typeface="Arial" pitchFamily="34" charset="0"/>
              <a:buNone/>
            </a:pPr>
            <a:r>
              <a:rPr lang="es-ES" baseline="0" dirty="0"/>
              <a:t>Como se indicó anteriormente, el comité directivo debe tener un proceso predefinido y medidas de resultado para ayudar a medir el éxito del programa. Estas medidas deben incluir datos tanto cuantitativos como cualitativos. En otras palabras, es importante contar con medidas de las opiniones y percepciones de los conductores sobre el PAF, también conocidas como medidas cualitativas, y medidas que se enfoquen en la frecuencia de los comportamientos relacionados con la fatiga, o medidas cuantitativas. Las medidas deben usarse para medir el desempeño para ayudar a identificar reducciones en la fatiga del conductor”.</a:t>
            </a:r>
            <a:endParaRPr lang="en-US" baseline="0" dirty="0"/>
          </a:p>
          <a:p>
            <a:pPr>
              <a:buFont typeface="Arial" pitchFamily="34" charset="0"/>
              <a:buChar char="•"/>
            </a:pPr>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La medición es la clave para sostener el PAF y cualquier otro proceso o programa nuevo. Medir el impacto del PAF ayudará a identificar qué aspectos del programa tienen éxito y qué áreas aún necesitan mejoras. La medición también ayudará a identificar a aquellas personas que no han aceptado el programa o están teniendo dificultades.</a:t>
            </a:r>
          </a:p>
          <a:p>
            <a:pPr marL="171450" indent="-171450">
              <a:buFont typeface="Arial" panose="020B0604020202020204" pitchFamily="34" charset="0"/>
              <a:buChar char="•"/>
            </a:pPr>
            <a:r>
              <a:rPr lang="es-ES" baseline="0" dirty="0"/>
              <a:t>Como se indicó anteriormente, el comité directivo debe tener un proceso predefinido y medidas de resultado para ayudar a medir el éxito del programa. Las medidas deben usarse para medir el desempeño para ayudar a identificar reducciones en la fatiga del conductor.</a:t>
            </a:r>
            <a:endParaRPr lang="en-US" baseline="0"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a:t>Narración</a:t>
            </a:r>
            <a:r>
              <a:rPr lang="en-US" b="1" dirty="0"/>
              <a:t>:</a:t>
            </a:r>
          </a:p>
          <a:p>
            <a:r>
              <a:rPr lang="es-ES" b="0" dirty="0"/>
              <a:t>“Comenzamos con la introducción del concepto de la Cultura de Seguridad”.</a:t>
            </a:r>
            <a:endParaRPr lang="en-US" b="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s-ES" b="1" baseline="0" dirty="0"/>
              <a:t>Narración:</a:t>
            </a:r>
          </a:p>
          <a:p>
            <a:pPr>
              <a:buFont typeface="Arial" pitchFamily="34" charset="0"/>
              <a:buNone/>
            </a:pPr>
            <a:r>
              <a:rPr lang="es-ES" baseline="0" dirty="0"/>
              <a:t>“El apoyo continuo de la gerencia ayuda a mantener el entusiasmo por el PAF. Para ayudar a los empleados a creer en que la gerencia continúa apoyando el PAF, mantenga canales de comunicación formales e informales, permanezca activo en las discusiones relacionadas con la fatiga y escuche activamente toda la retroalimentación. Si los empleados exponen problemas o inquietudes con respecto al PAF, solicite su ayuda para abordar el problema y desarrollar posibles soluciones.</a:t>
            </a:r>
            <a:endParaRPr lang="en-US" baseline="0" dirty="0"/>
          </a:p>
          <a:p>
            <a:pPr>
              <a:buFont typeface="Arial" pitchFamily="34" charset="0"/>
              <a:buNone/>
            </a:pPr>
            <a:endParaRPr lang="en-US" baseline="0" dirty="0"/>
          </a:p>
          <a:p>
            <a:pPr>
              <a:buFont typeface="Arial" pitchFamily="34" charset="0"/>
              <a:buNone/>
            </a:pPr>
            <a:r>
              <a:rPr lang="es-ES" baseline="0" dirty="0"/>
              <a:t>El apoyo de la gerencia también se verá cuando se sigan las reglas predefinidas para obtener recompensas y/o reconocimiento. Esto permite que los empleados desarrollen la confianza de que sus logros y su arduo trabajo serán reconocidos.</a:t>
            </a:r>
            <a:endParaRPr lang="en-US" baseline="0" dirty="0"/>
          </a:p>
          <a:p>
            <a:pPr>
              <a:buFont typeface="Arial" pitchFamily="34" charset="0"/>
              <a:buNone/>
            </a:pPr>
            <a:endParaRPr lang="en-US" baseline="0" dirty="0"/>
          </a:p>
          <a:p>
            <a:pPr>
              <a:buFont typeface="Arial" pitchFamily="34" charset="0"/>
              <a:buNone/>
            </a:pPr>
            <a:r>
              <a:rPr lang="es-ES" baseline="0" dirty="0"/>
              <a:t>Finalmente, publique gráficos semanales o mensuales que sigan el progreso hacia el logro de las metas del grupo. Esto mostrará que se está realizando un seguimiento a la administración de la fatiga y que se valora la reducción de la fatiga del conductor”.</a:t>
            </a:r>
            <a:endParaRPr lang="en-US" baseline="0" dirty="0"/>
          </a:p>
          <a:p>
            <a:pPr>
              <a:buFont typeface="Arial" pitchFamily="34" charset="0"/>
              <a:buNone/>
            </a:pPr>
            <a:endParaRPr lang="en-US"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El apoyo continuo de la gerencia ayuda a mantener el entusiasmo por el PAF. Para ayudar a los empleados en creer que la gerencia continúa apoyando el PAF, mantenga canales de comunicación formales e informales y escuchando activamente todos los comentarios. Si los empleados </a:t>
            </a:r>
            <a:r>
              <a:rPr lang="es-ES" baseline="0" dirty="0" err="1"/>
              <a:t>exponene</a:t>
            </a:r>
            <a:r>
              <a:rPr lang="es-ES" baseline="0" dirty="0"/>
              <a:t> problemas o inquietudes con respecto al PAF, solicite su ayuda para abordar el problema y desarrollar posibles soluciones.</a:t>
            </a:r>
          </a:p>
          <a:p>
            <a:pPr marL="171450" indent="-171450">
              <a:buFont typeface="Arial" panose="020B0604020202020204" pitchFamily="34" charset="0"/>
              <a:buChar char="•"/>
            </a:pPr>
            <a:r>
              <a:rPr lang="es-ES" baseline="0" dirty="0"/>
              <a:t>El apoyo de la gerencia también se verá cuando se sigan las reglas predefinidas para obtener recompensas y/o reconocimiento. Esto permite que los empleados desarrollen la confianza de que sus logros y su arduo trabajo serán reconocidos.</a:t>
            </a:r>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Respuesta </a:t>
            </a:r>
            <a:r>
              <a:rPr lang="en-US" dirty="0" err="1"/>
              <a:t>Correcta</a:t>
            </a:r>
            <a:r>
              <a:rPr lang="en-US" dirty="0"/>
              <a:t>: D</a:t>
            </a:r>
          </a:p>
          <a:p>
            <a:r>
              <a:rPr lang="en-US" dirty="0"/>
              <a:t>#2. Respuesta </a:t>
            </a:r>
            <a:r>
              <a:rPr lang="en-US" dirty="0" err="1"/>
              <a:t>Correcta</a:t>
            </a:r>
            <a:r>
              <a:rPr lang="en-US" dirty="0"/>
              <a:t>: B</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Respuesta </a:t>
            </a:r>
            <a:r>
              <a:rPr lang="en-US" dirty="0" err="1"/>
              <a:t>Correcta</a:t>
            </a:r>
            <a:r>
              <a:rPr lang="en-US" dirty="0"/>
              <a:t>: C</a:t>
            </a:r>
          </a:p>
          <a:p>
            <a:r>
              <a:rPr lang="en-US" dirty="0"/>
              <a:t>#4. Respuesta </a:t>
            </a:r>
            <a:r>
              <a:rPr lang="en-US" dirty="0" err="1"/>
              <a:t>Correcta</a:t>
            </a:r>
            <a:r>
              <a:rPr lang="en-US" dirty="0"/>
              <a:t>: D  </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Respuesta </a:t>
            </a:r>
            <a:r>
              <a:rPr lang="en-US" dirty="0" err="1"/>
              <a:t>Correcta</a:t>
            </a:r>
            <a:r>
              <a:rPr lang="en-US" dirty="0"/>
              <a:t>: C </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b="0" dirty="0"/>
              <a:t>"La lección 5 revisa las medidas de desempeño para medir la eficacia del PAF".</a:t>
            </a:r>
            <a:endParaRPr lang="en-US" b="0" dirty="0"/>
          </a:p>
          <a:p>
            <a:endParaRPr lang="en-US" b="1" dirty="0"/>
          </a:p>
          <a:p>
            <a:pPr marL="0" indent="0">
              <a:buFont typeface="Arial" pitchFamily="34" charset="0"/>
              <a:buNone/>
            </a:pPr>
            <a:r>
              <a:rPr lang="en-US" baseline="0" dirty="0"/>
              <a:t>______________________________________</a:t>
            </a:r>
          </a:p>
          <a:p>
            <a:pPr marL="0" lvl="0" indent="0">
              <a:buFont typeface="Arial" pitchFamily="34" charset="0"/>
              <a:buNone/>
            </a:pPr>
            <a:r>
              <a:rPr lang="es-ES" baseline="0" dirty="0"/>
              <a:t>Esquema del tema para la lección 5:</a:t>
            </a:r>
          </a:p>
          <a:p>
            <a:pPr marL="171450" lvl="0" indent="-171450">
              <a:buFont typeface="Arial" panose="020B0604020202020204" pitchFamily="34" charset="0"/>
              <a:buChar char="•"/>
            </a:pPr>
            <a:r>
              <a:rPr lang="es-ES" baseline="0" dirty="0"/>
              <a:t> Introducción a la medición del desempeño</a:t>
            </a:r>
          </a:p>
          <a:p>
            <a:pPr marL="628650" lvl="1" indent="-171450">
              <a:buFont typeface="Arial" panose="020B0604020202020204" pitchFamily="34" charset="0"/>
              <a:buChar char="•"/>
            </a:pPr>
            <a:r>
              <a:rPr lang="es-ES" baseline="0" dirty="0"/>
              <a:t>Importancia de la medición</a:t>
            </a:r>
          </a:p>
          <a:p>
            <a:pPr marL="628650" lvl="1" indent="-171450">
              <a:buFont typeface="Arial" panose="020B0604020202020204" pitchFamily="34" charset="0"/>
              <a:buChar char="•"/>
            </a:pPr>
            <a:r>
              <a:rPr lang="es-ES" baseline="0" dirty="0"/>
              <a:t>Tipos de medida </a:t>
            </a:r>
          </a:p>
          <a:p>
            <a:pPr marL="171450" lvl="0" indent="-171450">
              <a:buFont typeface="Arial" panose="020B0604020202020204" pitchFamily="34" charset="0"/>
              <a:buChar char="•"/>
            </a:pPr>
            <a:r>
              <a:rPr lang="es-ES" baseline="0" dirty="0"/>
              <a:t> Medidas de proceso</a:t>
            </a:r>
          </a:p>
          <a:p>
            <a:pPr marL="628650" lvl="1" indent="-171450">
              <a:buFont typeface="Arial" panose="020B0604020202020204" pitchFamily="34" charset="0"/>
              <a:buChar char="•"/>
            </a:pPr>
            <a:r>
              <a:rPr lang="es-ES" baseline="0" dirty="0"/>
              <a:t>Definición</a:t>
            </a:r>
          </a:p>
          <a:p>
            <a:pPr marL="628650" lvl="1" indent="-171450">
              <a:buFont typeface="Arial" panose="020B0604020202020204" pitchFamily="34" charset="0"/>
              <a:buChar char="•"/>
            </a:pPr>
            <a:r>
              <a:rPr lang="es-ES" baseline="0" dirty="0"/>
              <a:t>Por qué medidas basadas en procesos</a:t>
            </a:r>
          </a:p>
          <a:p>
            <a:pPr marL="628650" lvl="1" indent="-171450">
              <a:buFont typeface="Arial" panose="020B0604020202020204" pitchFamily="34" charset="0"/>
              <a:buChar char="•"/>
            </a:pPr>
            <a:r>
              <a:rPr lang="es-ES" baseline="0" dirty="0"/>
              <a:t>Áreas del PAF donde se deben desarrollar medidas basadas en procesos</a:t>
            </a:r>
          </a:p>
          <a:p>
            <a:pPr marL="628650" lvl="1" indent="-171450">
              <a:buFont typeface="Arial" panose="020B0604020202020204" pitchFamily="34" charset="0"/>
              <a:buChar char="•"/>
            </a:pPr>
            <a:r>
              <a:rPr lang="es-ES" baseline="0" dirty="0"/>
              <a:t>Ejemplos de medidas basadas en procesos para cada área</a:t>
            </a:r>
          </a:p>
          <a:p>
            <a:pPr marL="171450" lvl="0" indent="-171450">
              <a:buFont typeface="Arial" panose="020B0604020202020204" pitchFamily="34" charset="0"/>
              <a:buChar char="•"/>
            </a:pPr>
            <a:r>
              <a:rPr lang="es-ES" baseline="0" dirty="0"/>
              <a:t>Medidas de resultado</a:t>
            </a:r>
          </a:p>
          <a:p>
            <a:pPr marL="628650" lvl="1" indent="-171450">
              <a:buFont typeface="Arial" panose="020B0604020202020204" pitchFamily="34" charset="0"/>
              <a:buChar char="•"/>
            </a:pPr>
            <a:r>
              <a:rPr lang="es-ES" baseline="0" dirty="0"/>
              <a:t>Definición</a:t>
            </a:r>
          </a:p>
          <a:p>
            <a:pPr marL="628650" lvl="1" indent="-171450">
              <a:buFont typeface="Arial" panose="020B0604020202020204" pitchFamily="34" charset="0"/>
              <a:buChar char="•"/>
            </a:pPr>
            <a:r>
              <a:rPr lang="es-ES" baseline="0" dirty="0"/>
              <a:t>¿Por qué las medidas basadas en resultados?</a:t>
            </a:r>
          </a:p>
          <a:p>
            <a:pPr marL="628650" lvl="1" indent="-171450">
              <a:buFont typeface="Arial" panose="020B0604020202020204" pitchFamily="34" charset="0"/>
              <a:buChar char="•"/>
            </a:pPr>
            <a:r>
              <a:rPr lang="es-ES" baseline="0" dirty="0"/>
              <a:t>Áreas del PAF donde se deben desarrollar medidas basadas en resultados</a:t>
            </a:r>
          </a:p>
          <a:p>
            <a:pPr marL="628650" lvl="1" indent="-171450">
              <a:buFont typeface="Arial" panose="020B0604020202020204" pitchFamily="34" charset="0"/>
              <a:buChar char="•"/>
            </a:pPr>
            <a:r>
              <a:rPr lang="es-ES" baseline="0" dirty="0"/>
              <a:t>Ejemplos de medidas basadas en resultados para cada área</a:t>
            </a:r>
            <a:endParaRPr lang="en-US" baseline="0" dirty="0"/>
          </a:p>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baseline="0" dirty="0"/>
              <a:t>Narración:</a:t>
            </a:r>
          </a:p>
          <a:p>
            <a:pPr>
              <a:buFont typeface="Arial" pitchFamily="34" charset="0"/>
              <a:buNone/>
            </a:pPr>
            <a:r>
              <a:rPr lang="es-ES" baseline="0" dirty="0"/>
              <a:t>“La medición es crítica en los programas de mejora del desempeño. Si los comportamientos no se miden y registran, es imposible saber si el PAF realmente está cambiando los comportamientos de administración de la fatiga de los conductores. Antes de implementar cualquier programa de cambio de comportamiento, es importante conocer el nivel actual de desempeño. A medida que se implementa el PAF, el seguimiento del comportamiento relacionado con la fatiga ayudará a identificar si el PAF está mejorando los comportamientos de administración de la fatiga en comparación con su nivel anterior.</a:t>
            </a:r>
            <a:endParaRPr lang="en-US" baseline="0" dirty="0"/>
          </a:p>
          <a:p>
            <a:pPr>
              <a:buFont typeface="Arial" pitchFamily="34" charset="0"/>
              <a:buNone/>
            </a:pPr>
            <a:endParaRPr lang="en-US" baseline="0" dirty="0"/>
          </a:p>
          <a:p>
            <a:pPr>
              <a:buFont typeface="Arial" pitchFamily="34" charset="0"/>
              <a:buNone/>
            </a:pPr>
            <a:r>
              <a:rPr lang="es-ES" baseline="0" dirty="0"/>
              <a:t>La medición también permite a los gerentes realizar un seguimiento de los comportamientos relacionados con el PAF para que se puedan proporcionar recompensas y reconocimiento cuando los empleados alcanzan metas predefinidas. Además, la medición puede identificar a los empleados que tienen dificultades y necesitan ayuda para alcanzar las metas. Como último recurso, cualquier disciplina requerida debe vincularse con las políticas existentes que involucran disciplina, como infracciones de la bitácora, entregas tardías, presentarse tarde al trabajo, etc.</a:t>
            </a:r>
            <a:endParaRPr lang="en-US" baseline="0" dirty="0"/>
          </a:p>
          <a:p>
            <a:pPr>
              <a:buFont typeface="Arial" pitchFamily="34" charset="0"/>
              <a:buNone/>
            </a:pPr>
            <a:endParaRPr lang="en-US" baseline="0" dirty="0"/>
          </a:p>
          <a:p>
            <a:pPr>
              <a:buFont typeface="Arial" pitchFamily="34" charset="0"/>
              <a:buNone/>
            </a:pPr>
            <a:r>
              <a:rPr lang="es-ES" i="0" baseline="0" dirty="0"/>
              <a:t>Antes de desarrollar medidas, es importante definir operativamente los comportamientos del PAF. En otras palabras, es importante definir los procesos o comportamientos específicos para que no haya malentendidos. Por ejemplo, si uno de los comportamientos de interés es que un conductor duerma lo suficiente entre viajes, es importante definir qué se entiende por </a:t>
            </a:r>
            <a:r>
              <a:rPr lang="es-ES" i="1" baseline="0" dirty="0"/>
              <a:t>sueño adecuado</a:t>
            </a:r>
            <a:r>
              <a:rPr lang="es-ES" i="0" baseline="0" dirty="0"/>
              <a:t>.</a:t>
            </a:r>
            <a:endParaRPr lang="en-US" i="0" baseline="0" dirty="0"/>
          </a:p>
          <a:p>
            <a:pPr>
              <a:buFont typeface="Arial" pitchFamily="34" charset="0"/>
              <a:buNone/>
            </a:pPr>
            <a:endParaRPr lang="en-US" i="0" baseline="0" dirty="0"/>
          </a:p>
          <a:p>
            <a:pPr>
              <a:buFont typeface="Arial" pitchFamily="34" charset="0"/>
              <a:buNone/>
            </a:pPr>
            <a:r>
              <a:rPr lang="es-ES" i="0" baseline="0" dirty="0"/>
              <a:t>Finalmente, hay dos tipos de medidas, medidas de proceso y medidas de resultado. Las medidas de proceso se enfocan en los comportamientos específicos en sí, y las medidas de resultado se enfocan en los resultados o el resultado de un número de comportamientos”.</a:t>
            </a:r>
            <a:endParaRPr lang="en-US" i="0" baseline="0" dirty="0"/>
          </a:p>
          <a:p>
            <a:pPr>
              <a:buFont typeface="Arial" pitchFamily="34" charset="0"/>
              <a:buNone/>
            </a:pPr>
            <a:endParaRPr lang="en-US" i="0" baseline="0" dirty="0"/>
          </a:p>
          <a:p>
            <a:pPr marL="0" indent="0">
              <a:buFont typeface="Arial" pitchFamily="34" charset="0"/>
              <a:buNone/>
            </a:pPr>
            <a:r>
              <a:rPr lang="en-US" baseline="0" dirty="0"/>
              <a:t>______________________________________</a:t>
            </a:r>
          </a:p>
          <a:p>
            <a:pPr marL="0" indent="0">
              <a:buFont typeface="Arial" pitchFamily="34" charset="0"/>
              <a:buNone/>
            </a:pPr>
            <a:r>
              <a:rPr lang="es-ES" dirty="0"/>
              <a:t>Puntos Clave:</a:t>
            </a:r>
          </a:p>
          <a:p>
            <a:pPr marL="171450" indent="-171450">
              <a:buFont typeface="Arial" pitchFamily="34" charset="0"/>
              <a:buChar char="•"/>
            </a:pPr>
            <a:r>
              <a:rPr lang="es-ES" dirty="0"/>
              <a:t>La medición es crítica en los programas de mejora del desempeño. Si los comportamientos no se miden y registran, es imposible saber si el PAF está funcionando. Antes de implementar cualquier programa de cambio de comportamiento, es importante saber cuál es el nivel actual de desempeño. A medida que se implementa el PAF, el seguimiento del comportamiento relacionado con la fatiga ayudará a identificar si el PAF está cambiando de comportamiento en comparación con los niveles de desempeño anteriores.</a:t>
            </a:r>
          </a:p>
          <a:p>
            <a:pPr marL="171450" indent="-171450">
              <a:buFont typeface="Arial" pitchFamily="34" charset="0"/>
              <a:buChar char="•"/>
            </a:pPr>
            <a:r>
              <a:rPr lang="es-ES" dirty="0"/>
              <a:t>La medición también permite a los gerentes realizar un seguimiento de los comportamientos relacionados con PAF para que se puedan proporcionar recompensas y reconocimiento cuando los empleados alcanzan metas predefinidas. La medición también puede identificar a los empleados que tienen dificultades y necesitan ayuda para alcanzar las metas. Como último recurso, cualquier disciplina requerida debe vincularse con las políticas existentes que involucran disciplina (por ejemplo, infracciones de la bitácora, entregas tardías, presentarse tarde al trabajo, etc.).</a:t>
            </a:r>
          </a:p>
          <a:p>
            <a:pPr marL="171450" indent="-171450">
              <a:buFont typeface="Arial" pitchFamily="34" charset="0"/>
              <a:buChar char="•"/>
            </a:pPr>
            <a:r>
              <a:rPr lang="es-ES" dirty="0"/>
              <a:t>Antes de desarrollar medidas, es importante definir operativamente los comportamientos del PAF. En otras palabras, es importante definir los procesos o comportamientos específicos para que no haya malentendidos. Por ejemplo, si uno de los comportamientos de interés es que un conductor duerma lo suficiente entre viajes, es importante definir qué se entiende por</a:t>
            </a:r>
            <a:r>
              <a:rPr lang="es-ES" i="1" dirty="0"/>
              <a:t> sueño adecuado</a:t>
            </a:r>
            <a:r>
              <a:rPr lang="es-ES" dirty="0"/>
              <a:t>.</a:t>
            </a:r>
          </a:p>
          <a:p>
            <a:pPr marL="171450" indent="-171450">
              <a:buFont typeface="Arial" pitchFamily="34" charset="0"/>
              <a:buChar char="•"/>
            </a:pPr>
            <a:r>
              <a:rPr lang="es-ES" dirty="0"/>
              <a:t>Finalmente, hay dos tipos de medidas, medidas de proceso y medidas de resultado. Las medidas de proceso se centran en los comportamientos específicos en sí, y las medidas de resultado se centran en los resultados o el resultado de una serie de comportamientos.</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s-ES" b="1" baseline="0" dirty="0"/>
              <a:t>Narración:</a:t>
            </a:r>
          </a:p>
          <a:p>
            <a:pPr>
              <a:buFont typeface="Arial" pitchFamily="34" charset="0"/>
              <a:buNone/>
            </a:pPr>
            <a:r>
              <a:rPr lang="es-ES" baseline="0" dirty="0"/>
              <a:t>“Los primeros tipos de medidas son medidas de proceso. Las medidas de proceso se enfocan en la ocurrencia de comportamientos específicos y se basan en el desempeño. En otras palabras, las medidas de proceso registran y dan seguimiento al desempeño real del comportamiento relacionado con el PAF, como la cantidad de veces que se proporcionó información relacionada con la fatiga a los conductores.</a:t>
            </a:r>
            <a:endParaRPr lang="en-US" baseline="0" dirty="0"/>
          </a:p>
          <a:p>
            <a:pPr>
              <a:buFont typeface="Arial" pitchFamily="34" charset="0"/>
              <a:buNone/>
            </a:pPr>
            <a:endParaRPr lang="en-US" baseline="0" dirty="0"/>
          </a:p>
          <a:p>
            <a:pPr>
              <a:buFont typeface="Arial" pitchFamily="34" charset="0"/>
              <a:buNone/>
            </a:pPr>
            <a:r>
              <a:rPr lang="es-ES" baseline="0" dirty="0"/>
              <a:t>Las investigaciones han demostrado que los programas basados en procesos pueden aumentar los comportamientos de seguridad en el transporte. Se ha descubierto que el uso de recompensas vinculadas a medidas basadas en procesos aumenta el uso del cinturón de seguridad y disminuye los eventos de frenado brusco y el exceso de velocidad. Otras investigaciones sobre programas de incentivos basados en procesos han aumentado significativamente los comportamientos relacionados con la seguridad dirigidos y no dirigidos. Por ejemplo, los conductores aumentaron los comportamientos de conducción relacionados con la seguridad que no estaban directamente elegidos por el programa de incentivos/recompensas.</a:t>
            </a:r>
            <a:endParaRPr lang="en-US" baseline="0" dirty="0"/>
          </a:p>
          <a:p>
            <a:pPr>
              <a:buFont typeface="Arial" pitchFamily="34" charset="0"/>
              <a:buNone/>
            </a:pPr>
            <a:r>
              <a:rPr lang="en-US" baseline="0" dirty="0"/>
              <a:t> </a:t>
            </a:r>
          </a:p>
          <a:p>
            <a:pPr>
              <a:buFont typeface="Arial" pitchFamily="34" charset="0"/>
              <a:buNone/>
            </a:pPr>
            <a:r>
              <a:rPr lang="es-ES" baseline="0" dirty="0"/>
              <a:t>Las medidas de proceso en el PAF pueden apuntar a qué tan bien los conductores y la gerencia siguen las políticas y los procedimientos del PAF, qué tan bien se implementaron las políticas y los procedimientos del PAF, qué tan bien se transmitió la información sobre el PAF a los conductores y otros empleados, y las percepciones y opiniones subjetivas del PAF. Estas cuatro áreas objetivo son ejemplos de mediciones de procesos y se analizan con más detalle en las próximas cuatro diapositivas”.</a:t>
            </a:r>
            <a:endParaRPr lang="en-US" baseline="0" dirty="0"/>
          </a:p>
          <a:p>
            <a:endParaRPr lang="en-US" dirty="0"/>
          </a:p>
          <a:p>
            <a:pPr marL="0" indent="0">
              <a:buFont typeface="Arial" pitchFamily="34" charset="0"/>
              <a:buNone/>
            </a:pPr>
            <a:r>
              <a:rPr lang="en-US" baseline="0" dirty="0"/>
              <a:t>______________________________________</a:t>
            </a:r>
          </a:p>
          <a:p>
            <a:pPr marL="171450" indent="-171450">
              <a:buFont typeface="Arial" pitchFamily="34" charset="0"/>
              <a:buChar char="•"/>
            </a:pPr>
            <a:r>
              <a:rPr lang="es-ES" baseline="0" dirty="0"/>
              <a:t>Puntos Clave:</a:t>
            </a:r>
          </a:p>
          <a:p>
            <a:pPr marL="171450" indent="-171450">
              <a:buFont typeface="Arial" pitchFamily="34" charset="0"/>
              <a:buChar char="•"/>
            </a:pPr>
            <a:r>
              <a:rPr lang="es-ES" baseline="0" dirty="0"/>
              <a:t>El primer tipo de mediciones son las medidas de proceso. Las medidas de proceso se enfocan en la ocurrencia de comportamientos específicos y se basan en el desempeño. En otras palabras, las medidas de proceso registran y dan seguimiento al desempeño real del comportamiento relacionado con el PAF, como la cantidad de veces que se proporcionó información relacionada con la fatiga a los conductores.</a:t>
            </a:r>
          </a:p>
          <a:p>
            <a:pPr marL="171450" indent="-171450">
              <a:buFont typeface="Arial" pitchFamily="34" charset="0"/>
              <a:buChar char="•"/>
            </a:pPr>
            <a:r>
              <a:rPr lang="es-ES" baseline="0" dirty="0"/>
              <a:t>Las investigaciones han demostrado que los programas basados en procesos resultan en comportamientos de mayor seguridad en el transporte. Se ha descubierto que el uso de recompensas vinculadas a medidas basadas en procesos aumenta el uso del cinturón de seguridad y disminuye los eventos de frenado brusco y el exceso de velocidad. Otras investigaciones sobre programas de incentivos basados en procesos han aumentado significativamente los comportamientos relacionados con la seguridad dirigidos y no dirigidos (es decir, los conductores aumentaron los comportamientos de conducción relacionados con la seguridad que no estaban directamente dirigidos por el programa de incentivos/recompensas).</a:t>
            </a:r>
          </a:p>
          <a:p>
            <a:pPr marL="171450" indent="-171450">
              <a:buFont typeface="Arial" pitchFamily="34" charset="0"/>
              <a:buChar char="•"/>
            </a:pPr>
            <a:r>
              <a:rPr lang="es-ES" baseline="0" dirty="0"/>
              <a:t>Las medidas de proceso en el PAF pueden apuntar a qué tan bien los conductores y la gerencia siguen las políticas y los procedimientos del PAF, qué tan bien se implementaron las políticas y los procedimientos del PAF, qué tan bien se transmitió la información sobre el PAF a los conductores y otros empleados, y las percepciones y opiniones subjetivas. del PAF.</a:t>
            </a:r>
            <a:endParaRPr lang="en-US" baseline="0" dirty="0"/>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s-ES" b="1" baseline="0" dirty="0"/>
              <a:t>Narración:</a:t>
            </a:r>
          </a:p>
          <a:p>
            <a:r>
              <a:rPr lang="es-ES" baseline="0" dirty="0"/>
              <a:t>“Una medida importante a la que se debe dar seguimiento es qué tan bien se están siguiendo las políticas y procedimientos del PAF. Obviamente, estos deben seguirse para que el programa tenga éxito. Algunas medidas de proceso que se pueden usar para rastrear qué tan bien los conductores y otros empleados están siguiendo las políticas y procedimientos del PAF son:</a:t>
            </a:r>
            <a:endParaRPr lang="en-US" baseline="0" dirty="0"/>
          </a:p>
          <a:p>
            <a:pPr marL="228600" indent="-228600">
              <a:buAutoNum type="arabicPeriod"/>
            </a:pPr>
            <a:r>
              <a:rPr lang="es-ES" baseline="0" dirty="0"/>
              <a:t>Si un médico le ha indicado a un conductor que haga ejercicio una cierta cantidad de veces por semana, se puede comparar la cantidad de tiempo que el conductor hace ejercicio por semana con la cantidad de ejercicio prescrita por el médico del conductor.</a:t>
            </a:r>
            <a:endParaRPr lang="en-US" baseline="0" dirty="0"/>
          </a:p>
          <a:p>
            <a:pPr marL="228600" indent="-228600">
              <a:buAutoNum type="arabicPeriod"/>
            </a:pPr>
            <a:r>
              <a:rPr lang="es-ES" baseline="0" dirty="0"/>
              <a:t>¿A cuántas reuniones de seguridad se asistió? Esto puede mostrar cuán “comprometidos” están los conductores en el PAF.</a:t>
            </a:r>
            <a:endParaRPr lang="en-US" baseline="0" dirty="0"/>
          </a:p>
          <a:p>
            <a:pPr marL="228600" indent="-228600">
              <a:buAutoNum type="arabicPeriod"/>
            </a:pPr>
            <a:r>
              <a:rPr lang="es-ES" baseline="0" dirty="0"/>
              <a:t>¿Cuántos comentarios sobre la administración de la fatiga proporcionó el conductor y cuántos comentarios se le dieron al conductor con respecto a su administración de la fatiga?</a:t>
            </a:r>
            <a:endParaRPr lang="en-US" baseline="0" dirty="0"/>
          </a:p>
          <a:p>
            <a:pPr marL="228600" indent="-228600">
              <a:buAutoNum type="arabicPeriod"/>
            </a:pPr>
            <a:r>
              <a:rPr lang="es-ES" baseline="0" dirty="0"/>
              <a:t>Si un médico identificó a un conductor que experimenta apnea del sueño ¿se puede dar seguimiento si el conductor usa el CPAP proporcionado? Si es así, ¿qué porcentaje de tiempo se usó el CPAP?”</a:t>
            </a:r>
            <a:endParaRPr lang="en-US" baseline="0" dirty="0"/>
          </a:p>
          <a:p>
            <a:pPr marL="228600" indent="-228600">
              <a:buAutoNum type="arabicPeriod"/>
            </a:pPr>
            <a:endParaRPr lang="en-US" dirty="0"/>
          </a:p>
          <a:p>
            <a:endParaRPr lang="en-US" baseline="0" dirty="0"/>
          </a:p>
          <a:p>
            <a:pPr marL="0" indent="0">
              <a:buFont typeface="Arial" pitchFamily="34" charset="0"/>
              <a:buNone/>
            </a:pPr>
            <a:r>
              <a:rPr lang="en-US" baseline="0" dirty="0"/>
              <a:t>______________________________________</a:t>
            </a:r>
          </a:p>
          <a:p>
            <a:r>
              <a:rPr lang="es-ES" baseline="0" dirty="0"/>
              <a:t>Las medidas de proceso que están relacionadas con qué tan bien se siguen las políticas y procedimientos de PAF son….</a:t>
            </a:r>
            <a:endParaRPr lang="en-US" baseline="0" dirty="0"/>
          </a:p>
          <a:p>
            <a:endParaRPr lang="en-US" baseline="0" dirty="0"/>
          </a:p>
          <a:p>
            <a:pPr marL="228600" indent="-228600">
              <a:buAutoNum type="arabicPeriod"/>
            </a:pPr>
            <a:r>
              <a:rPr lang="es-ES" baseline="0" dirty="0"/>
              <a:t>Comparar la cantidad de tiempo que un conductor hace ejercicio por semana con la cantidad de ejercicio prescrita por el médico del conductor.</a:t>
            </a:r>
            <a:endParaRPr lang="en-US" baseline="0" dirty="0"/>
          </a:p>
          <a:p>
            <a:pPr marL="228600" indent="-228600">
              <a:buAutoNum type="arabicPeriod"/>
            </a:pPr>
            <a:r>
              <a:rPr lang="es-ES" baseline="0" dirty="0"/>
              <a:t>¿A cuántas reuniones de seguridad asistió?</a:t>
            </a:r>
            <a:endParaRPr lang="en-US" baseline="0" dirty="0"/>
          </a:p>
          <a:p>
            <a:pPr marL="228600" indent="-228600">
              <a:buAutoNum type="arabicPeriod"/>
            </a:pPr>
            <a:r>
              <a:rPr lang="es-ES" baseline="0" dirty="0"/>
              <a:t>¿Cuántos comentarios de retroalimentación sobre la administración de la fatiga proporcionó el conductor? ¿Cuánta retroalimentación se le dio al conductor con respecto a su administración de la fatiga?</a:t>
            </a:r>
            <a:endParaRPr lang="en-US" baseline="0" dirty="0"/>
          </a:p>
          <a:p>
            <a:pPr marL="228600" indent="-228600">
              <a:buAutoNum type="arabicPeriod"/>
            </a:pPr>
            <a:r>
              <a:rPr lang="es-ES" dirty="0"/>
              <a:t>¿El conductor usó el CPAP proporcionado (si fuera necesario)? Si es así, ¿qué porcentaje de tiempo se usó el CPAP?</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“No solo es importante medir si se siguen las políticas y los procedimientos del PAF, sino que también es posible que se desee saber si las políticas y los procedimientos se implementaron realmente según lo previsto. Hay una serie de comportamientos específicos que influyen si las políticas se implementan correctamente. Algunas de estas medidas de proceso son: la cantidad de inquietudes planteadas por los conductores que se abordan en el desarrollo del PAF; la cantidad de comentarios proporcionados por los empleados que indicaron una resistencia a implementar el PAF; el número de empleados que obtienen reconocimiento por la administración de la fatiga; y el rastreo GPS de camiones por millas recorridas, tiempo de inactividad, tiempo de motor apagado, horas de servicio y horas de conducción”.</a:t>
            </a:r>
            <a:endParaRPr lang="en-US" dirty="0"/>
          </a:p>
          <a:p>
            <a:endParaRPr lang="en-US" dirty="0"/>
          </a:p>
          <a:p>
            <a:pPr marL="0" indent="0">
              <a:buFont typeface="Arial" pitchFamily="34" charset="0"/>
              <a:buNone/>
            </a:pPr>
            <a:r>
              <a:rPr lang="en-US" baseline="0" dirty="0"/>
              <a:t>______________________________________</a:t>
            </a:r>
          </a:p>
          <a:p>
            <a:r>
              <a:rPr lang="es-ES" dirty="0"/>
              <a:t>Algunas medidas específicas del proceso que ayudarán a determinar si las políticas y los procedimientos del PAF se implementan correctamente son….</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“Como se discutió a lo largo de este módulo, es importante que la gerencia se comunique con los empleados sobre el PAF. Algunas medidas de proceso para identificar si esta comunicación fue efectiva son: rastrear el número de empleados que entienden por qué se implementó el PAF; a cuántas reuniones relacionadas con la fatiga asistió la gerencia; el número de empleados que ofrecen retroalimentación sobre el PAF; y la cantidad de reuniones individuales cara a cara que tuvo la gerencia con los empleados para discutir el PAF”.</a:t>
            </a:r>
            <a:endParaRPr lang="en-US" baseline="0" dirty="0"/>
          </a:p>
          <a:p>
            <a:endParaRPr lang="en-US" baseline="0" dirty="0"/>
          </a:p>
          <a:p>
            <a:pPr marL="0" indent="0">
              <a:buFont typeface="Arial" pitchFamily="34" charset="0"/>
              <a:buNone/>
            </a:pPr>
            <a:r>
              <a:rPr lang="en-US" baseline="0" dirty="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Algunas medidas específicas que pueden indicar si la gerencia ha comunicado la información necesaria son…</a:t>
            </a:r>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ES" b="1" baseline="0" dirty="0"/>
              <a:t>Narración:</a:t>
            </a:r>
          </a:p>
          <a:p>
            <a:r>
              <a:rPr lang="es-ES" baseline="0" dirty="0"/>
              <a:t>“La mayoría de la gente está de acuerdo en que es mucho más fácil “experimentar” la cultura de seguridad que definirla realmente. Sin embargo, la cultura de seguridad se puede considerar como un "lente" a través del cual los empleados ven cómo se siente una organización con respecto a la seguridad. Dicho esto, la definición exacta de cultura de seguridad es muy debatida, pero la mayoría de las definiciones incluyen alguna forma de creencias y actitudes de seguridad compartidas entre los empleados.</a:t>
            </a:r>
            <a:endParaRPr lang="en-US" baseline="0" dirty="0"/>
          </a:p>
          <a:p>
            <a:endParaRPr lang="en-US" baseline="0" dirty="0"/>
          </a:p>
          <a:p>
            <a:r>
              <a:rPr lang="es-ES" baseline="0" dirty="0"/>
              <a:t>Si bien es difícil definir la cultura de seguridad, es más fácil ver características comunes en organizaciones con culturas de seguridad exitosas. La primera característica comúnmente vista es que la seguridad se considera un valor, no una prioridad. Los valores nunca cambian, pero las prioridades pueden cambiar con el tiempo. De manera similar, la segunda característica es que la seguridad se convierte en parte de la identidad de una empresa en culturas de seguridad exitosas. En otras palabras, la seguridad está en el corazón de la organización y es el núcleo de todas las prácticas en el lugar de trabajo. La tercera característica común es que la responsabilidad por la seguridad es compartida por todos en la organización. Todos los empleados de estas organizaciones se sienten responsables no solo de su propia seguridad, sino también de la seguridad de sus compañeros de trabajo. Estos empleados están comprometidos a mejorar la seguridad para todos”.</a:t>
            </a:r>
            <a:endParaRPr lang="en-US" baseline="0" dirty="0"/>
          </a:p>
          <a:p>
            <a:endParaRPr lang="en-US" baseline="0" dirty="0">
              <a:solidFill>
                <a:srgbClr val="FFFF00"/>
              </a:solidFill>
            </a:endParaRPr>
          </a:p>
          <a:p>
            <a:pPr marL="0" indent="0">
              <a:buFont typeface="Arial" pitchFamily="34" charset="0"/>
              <a:buNone/>
            </a:pPr>
            <a:r>
              <a:rPr lang="en-US" baseline="0" dirty="0"/>
              <a:t>______________________________________</a:t>
            </a:r>
          </a:p>
          <a:p>
            <a:r>
              <a:rPr lang="es-ES" baseline="0" dirty="0"/>
              <a:t>Puntos Clave</a:t>
            </a:r>
            <a:r>
              <a:rPr lang="en-US" baseline="0" dirty="0"/>
              <a:t>:</a:t>
            </a:r>
          </a:p>
          <a:p>
            <a:pPr marL="171450" indent="-171450">
              <a:buFont typeface="Arial" pitchFamily="34" charset="0"/>
              <a:buChar char="•"/>
            </a:pPr>
            <a:r>
              <a:rPr lang="es-ES" baseline="0" dirty="0"/>
              <a:t>Es mucho más fácil “experimentar” la cultura de seguridad que definir la cultura de seguridad. Simplemente, la cultura de seguridad es un "lente" en el que un empleado ve cómo se siente una organización con respecto a la seguridad.</a:t>
            </a:r>
            <a:endParaRPr lang="en-US" baseline="0" dirty="0"/>
          </a:p>
          <a:p>
            <a:pPr marL="171450" indent="-171450">
              <a:buFont typeface="Arial" pitchFamily="34" charset="0"/>
              <a:buChar char="•"/>
            </a:pPr>
            <a:r>
              <a:rPr lang="es-ES" baseline="0" dirty="0"/>
              <a:t>La definición exacta de cultura de seguridad es muy debatida. Sin embargo, la mayoría de las definiciones de cultura de seguridad incluyen creencias y valores compartidos entre los empleados</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Características de las culturas de seguridad exitosas:</a:t>
            </a:r>
          </a:p>
          <a:p>
            <a:pPr marL="628650" lvl="1" indent="-171450">
              <a:buFont typeface="Arial" pitchFamily="34" charset="0"/>
              <a:buChar char="•"/>
            </a:pPr>
            <a:r>
              <a:rPr lang="es-ES" baseline="0" dirty="0"/>
              <a:t>La seguridad es un valor. Los valores nunca cambian, pero las prioridades pueden cambiar con el tiempo</a:t>
            </a:r>
            <a:r>
              <a:rPr lang="en-US" baseline="0" dirty="0"/>
              <a: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La seguridad debe convertirse en parte de la identidad de una empresa. La seguridad está en el núcleo de las prácticas en el lugar de trabajo</a:t>
            </a:r>
          </a:p>
          <a:p>
            <a:pPr marL="628650" lvl="1" indent="-171450">
              <a:buFont typeface="Arial" pitchFamily="34" charset="0"/>
              <a:buChar char="•"/>
            </a:pPr>
            <a:r>
              <a:rPr lang="es-ES" baseline="0" dirty="0"/>
              <a:t>La responsabilidad por la seguridad debe ser compartida por todos en la organización. Todos los empleados deben estar comprometidos con su propia seguridad y ayudar a otros a realizar su trabajo de manera segura.</a:t>
            </a:r>
            <a:endParaRPr lang="en-US" baseline="0" dirty="0"/>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r>
              <a:rPr lang="es-ES" baseline="0" dirty="0"/>
              <a:t>:</a:t>
            </a:r>
          </a:p>
          <a:p>
            <a:r>
              <a:rPr lang="es-ES" baseline="0" dirty="0"/>
              <a:t>“Es importante recopilar medidas tanto cuantitativas como cualitativas del PAF. Muchas de las medidas ya mencionadas son medidas cuantitativas que rastrean comportamientos reales. Sin embargo, los datos cualitativos son igual de importantes. Un área cualitativa que es importante para el PAF es cómo los conductores, la gerencia y los despachadores perciben o se sienten acerca del PAF. Estas medidas pueden indicar qué tan bien se desarrolló e implementó el PAF y generalmente se recopilan en una breve encuesta. Algunas medidas que ayudarán a identificar las percepciones y opiniones subjetivas del PAF son: el porcentaje de empleados que creen que la gerencia apoya al PAF; el porcentaje de empleados que creen que el PAF es una buena idea; el porcentaje de empleados que creen que las políticas y procedimientos del PAF son justos; el porcentaje de empleados que creen que se proporciona reconocimiento por el logro de metas relacionadas con la fatiga; y el porcentaje de empleados que sienten que sus preocupaciones fueron consideradas durante el desarrollo del PAF”.</a:t>
            </a:r>
            <a:endParaRPr lang="en-US" baseline="0" dirty="0"/>
          </a:p>
          <a:p>
            <a:endParaRPr lang="en-US" baseline="0" dirty="0"/>
          </a:p>
          <a:p>
            <a:pPr marL="0" indent="0">
              <a:buFont typeface="Arial" pitchFamily="34" charset="0"/>
              <a:buNone/>
            </a:pPr>
            <a:r>
              <a:rPr lang="en-US" baseline="0" dirty="0"/>
              <a:t>______________________________________</a:t>
            </a:r>
          </a:p>
          <a:p>
            <a:r>
              <a:rPr lang="es-ES" dirty="0"/>
              <a:t>Algunas medidas de proceso de las percepciones y opiniones de los empleados incluyen...</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r>
              <a:rPr lang="es-ES" b="1" baseline="0" dirty="0"/>
              <a:t>Narración:</a:t>
            </a:r>
          </a:p>
          <a:p>
            <a:pPr>
              <a:buFont typeface="Arial" pitchFamily="34" charset="0"/>
              <a:buNone/>
            </a:pPr>
            <a:r>
              <a:rPr lang="es-ES" baseline="0" dirty="0"/>
              <a:t>“En comparación con las medidas de proceso, las medidas de resultado se enfocan en los resultados o resultados de la ocurrencia de un comportamiento o comportamientos. Muchas de estas medidas no están realmente bajo el control total del conductor. Por ejemplo, los choques pueden no ser únicamente el resultado de la fatiga. Pudo haber habido una serie de otros factores ambientales que influyeron en el choque.</a:t>
            </a:r>
            <a:endParaRPr lang="en-US" baseline="0" dirty="0"/>
          </a:p>
          <a:p>
            <a:pPr>
              <a:buFont typeface="Arial" pitchFamily="34" charset="0"/>
              <a:buNone/>
            </a:pPr>
            <a:endParaRPr lang="en-US" dirty="0"/>
          </a:p>
          <a:p>
            <a:pPr>
              <a:buFont typeface="Arial" pitchFamily="34" charset="0"/>
              <a:buNone/>
            </a:pPr>
            <a:r>
              <a:rPr lang="es-ES" dirty="0"/>
              <a:t>Algunos ejemplos de medidas de resultado para el PAF pueden ser: la duración y la calidad del sueño del conductor, el estado de alerta del conductor, la satisfacción laboral, las lesiones, las infracciones de tránsito, los choques y la cantidad de días por enfermedad utilizados”.</a:t>
            </a:r>
            <a:endParaRPr lang="en-US"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En comparación con las medidas de proceso, las medidas de resultado se enfocan en los resultados o el resultado de la ocurrencia de comportamiento(s). Muchas de estas medidas no están realmente bajo el control total del conductor. Por ejemplo, los choques pueden no ser solo el resultado de la fatiga. Pudo haber habido una serie de otros factores ambientales que influyeron en el choque. En términos de un programa de cambio de comportamiento como el PAF, puede ser mejor usar medidas de proceso y de resultado para diferentes propósitos. Las medidas de proceso deben usarse para seguir el progreso hacia las metas individuales y grupales. La gerencia puede utilizar medidas de resultados para determinar la efectividad general del programa.</a:t>
            </a:r>
          </a:p>
          <a:p>
            <a:pPr marL="171450" indent="-171450">
              <a:buFont typeface="Arial" pitchFamily="34" charset="0"/>
              <a:buChar char="•"/>
            </a:pPr>
            <a:r>
              <a:rPr lang="es-ES" baseline="0" dirty="0"/>
              <a:t>Algunos ejemplos de medidas de resultado para el PAF pueden ser: la duración y la calidad del sueño del conductor, el estado de alerta del conductor, la satisfacción laboral, las lesiones, las infracciones de tránsito, los choques y la cantidad de días de enfermedad utilizados.</a:t>
            </a: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“Un factor importante que contribuye a la fatiga es cuánto tiempo duerme un conductor. Algunos ejemplos de medidas de resultado para la duración del sueño incluyen: la cantidad de horas dormidas en un período de tiempo, como entre las 10:00 p. m. y las 6:00 a. m.; el número de horas dormidas sin despertar; la mayor duración del sueño sin despertar; el número de horas dedicadas a dormir durante un período de 24 horas; y si el número de horas dedicadas a dormir cumplió con los requisitos señalados en el PAF”</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Font typeface="Arial" pitchFamily="34" charset="0"/>
              <a:buNone/>
            </a:pPr>
            <a:r>
              <a:rPr lang="en-US" baseline="0" dirty="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Los ejemplos de medidas de resultado para la duración del sueño incluyen:</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“La calidad del sueño, o qué tan bien durmió un conductor, es tan importante como la duración del sueño para el comienzo de la fatiga del conductor. La calidad del sueño se puede evaluar tanto a través de herramientas de medición subjetivas, como con cuestionarios, como objetivas, como con una actigrafía.  Abajo, en la página de referencia, puede encontrar un enlace a un ejemplo de un cuestionario de calidad del sueño. Como nota, es importante recordar que otros factores afectan la calidad del sueño, tales como: ansiedad, enfermedad, drogas, etc. Algunos ejemplos de medidas de resultado asociadas con la calidad del sueño son: la percepción del conductor de sentirse descansado después de dormir; problemas para respirar mientras duerme; ronquidos fuertes durante el sueño; con qué frecuencia ocurren los ronquidos fuertes; el porcentaje de tiempo que se pasa dormido en la cama; y la eficiencia y latencia del sueño medidas con una actigrafía”.</a:t>
            </a:r>
            <a:endParaRPr lang="en-US" baseline="0" dirty="0"/>
          </a:p>
          <a:p>
            <a:endParaRPr lang="en-US" baseline="0" dirty="0"/>
          </a:p>
          <a:p>
            <a:pPr marL="0" indent="0">
              <a:buFont typeface="Arial" pitchFamily="34" charset="0"/>
              <a:buNone/>
            </a:pPr>
            <a:r>
              <a:rPr lang="en-US" baseline="0" dirty="0"/>
              <a:t>______________________________________</a:t>
            </a:r>
          </a:p>
          <a:p>
            <a:r>
              <a:rPr lang="es-ES" dirty="0"/>
              <a:t>Cuestionario de calidad del sueño</a:t>
            </a:r>
            <a:r>
              <a:rPr lang="en-US" dirty="0"/>
              <a:t>: </a:t>
            </a:r>
            <a:r>
              <a:rPr lang="en-US" sz="1200" u="sng" kern="1200" dirty="0">
                <a:solidFill>
                  <a:schemeClr val="tx1"/>
                </a:solidFill>
                <a:latin typeface="+mn-lt"/>
                <a:ea typeface="+mn-ea"/>
                <a:cs typeface="+mn-cs"/>
                <a:hlinkClick r:id="rId3"/>
              </a:rPr>
              <a:t>http://www.sleep.pitt.edu/content.asp?id=1484&amp;subid=2316</a:t>
            </a:r>
            <a:endParaRPr lang="en-US" sz="1200" u="sng" kern="1200" dirty="0">
              <a:solidFill>
                <a:schemeClr val="tx1"/>
              </a:solidFill>
              <a:latin typeface="+mn-lt"/>
              <a:ea typeface="+mn-ea"/>
              <a:cs typeface="+mn-cs"/>
            </a:endParaRPr>
          </a:p>
          <a:p>
            <a:endParaRPr lang="en-US" sz="1200" u="sng"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También es importante recordar que otros factores afectan la calidad del sueño, como: ansiedad, enfermedad, drogas, etc.</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Las medidas de resultado relacionadas con la calidad del sueño pueden incluir:</a:t>
            </a:r>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a:t>Narración: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“Si recuerda, una de las principales implicaciones de la fatiga del conductor es una reducción en el estado de alerta. Por lo tanto, sería importante realizar seguimiento al estado de alerta de los conductores. Algunos ejemplos de medidas de resultado para el estado de alerta del conductor son: la frecuencia con la que el conductor se adormece mientras conduce; medidas de desempeño, como el desempeño de permanecer en el carril y la falta de control del vehículo; cabeceo; movimiento del ojo; frecuencia de soñar despierto o falta de atención; y el porcentaje de tiempo que un conductor se siente alerta”.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itchFamily="34" charset="0"/>
              <a:buNone/>
            </a:pPr>
            <a:r>
              <a:rPr lang="en-US" baseline="0" dirty="0"/>
              <a:t>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Ejemplos de medidas para evaluar el estado de alerta incluyen:</a:t>
            </a:r>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itchFamily="34" charset="0"/>
              <a:buNone/>
            </a:pPr>
            <a:r>
              <a:rPr lang="es-ES" b="1" baseline="0" dirty="0"/>
              <a:t>Narración:</a:t>
            </a:r>
          </a:p>
          <a:p>
            <a:pPr>
              <a:buFont typeface="Arial" pitchFamily="34" charset="0"/>
              <a:buNone/>
            </a:pPr>
            <a:r>
              <a:rPr lang="es-ES" baseline="0" dirty="0"/>
              <a:t>“En pocas palabras, la satisfacción laboral es cómo se siente un empleado acerca de su trabajo. Medir la satisfacción laboral puede ser un buen indicador para el PAF. Si los empleados están satisfechos con el desarrollo y la implementación del PAF, las medidas de satisfacción laboral deberían reflejarlo. Si bien la satisfacción laboral puede ser una indicación del “apoyo activo" del PAF, la satisfacción laboral está influenciada por muchos factores diferentes, como: el pago, los beneficios y la programación de horarios. Estos factores pueden hacer que la satisfacción laboral no cambie en ningún aspecto del PAF.</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dirty="0"/>
              <a:t>Los posibles indicadores de satisfacción laboral incluyen: expresiones conductuales de satisfacción, como sonreír; satisfacción percibida medida a través de un cuestionario; rotación; participación en actividades relacionadas con el PAF; y un compromiso prometido con el PAF”.</a:t>
            </a:r>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La satisfacción laboral se ha definido como “el nivel de afecto positivo de un empleado hacia su trabajo o situación laboral” (p. ej., Locke, 1976; Spector, 1997). En pocas palabras, la satisfacción laboral es cómo se siente un empleado acerca de su trabajo.</a:t>
            </a:r>
          </a:p>
          <a:p>
            <a:pPr marL="171450" indent="-171450">
              <a:buFont typeface="Arial" panose="020B0604020202020204" pitchFamily="34" charset="0"/>
              <a:buChar char="•"/>
            </a:pPr>
            <a:r>
              <a:rPr lang="es-ES" baseline="0" dirty="0"/>
              <a:t>Hay dos componentes de la satisfacción laboral, cognitivo y conductual. El componente cognitivo de la satisfacción laboral son las creencias del empleado sobre su trabajo. El componente de comportamiento de la satisfacción laboral son las tendencias de comportamiento del empleado en su trabajo.</a:t>
            </a:r>
          </a:p>
          <a:p>
            <a:pPr marL="171450" indent="-171450">
              <a:buFont typeface="Arial" panose="020B0604020202020204" pitchFamily="34" charset="0"/>
              <a:buChar char="•"/>
            </a:pPr>
            <a:r>
              <a:rPr lang="es-ES" baseline="0" dirty="0"/>
              <a:t>La investigación se ha centrado en tres explicaciones generales de las influencias en el desarrollo de la satisfacción laboral: (1) las características del trabajo, (2) el entorno social del trabajo y (3) las tendencias personales de satisfacción en el trabajo.</a:t>
            </a:r>
            <a:endParaRPr lang="en-US" baseline="0" dirty="0"/>
          </a:p>
          <a:p>
            <a:pPr marL="628650" lvl="1" indent="-171450">
              <a:buFont typeface="Arial" pitchFamily="34" charset="0"/>
              <a:buChar char="•"/>
            </a:pPr>
            <a:r>
              <a:rPr lang="es-ES" baseline="0" dirty="0"/>
              <a:t>Con la explicación de las características del trabajo, la satisfacción laboral está influenciada por la naturaleza del trabajo particular de un empleado o por la cultura de la organización. Según esta teoría, si se mejora la cultura de seguridad y se implementa correctamente el PAF, la satisfacción laboral de los empleados aumentará.</a:t>
            </a:r>
            <a:endParaRPr lang="en-US" baseline="0" dirty="0"/>
          </a:p>
          <a:p>
            <a:pPr marL="628650" lvl="1" indent="-171450">
              <a:buFont typeface="Arial" pitchFamily="34" charset="0"/>
              <a:buChar char="•"/>
            </a:pPr>
            <a:r>
              <a:rPr lang="es-ES" baseline="0" dirty="0"/>
              <a:t>La segunda explicación de la satisfacción laboral se basa en el principio de que los empleados observan e interpretan las actitudes de los compañeros de trabajo hacia sus trabajos, lo que, por lo tanto, influye en la actitud del propio empleado hacia el trabajo. Por ejemplo, un nuevo empleado que observa e interactúa con un grupo de compañeros de trabajo que no están satisfechos con su trabajo, es más probable que el nuevo empleado se sienta insatisfecho con su trabajo. Esta es la razón por la que es fundamental que la alta dirección esté totalmente comprometida y apoye el PAF y en un mejoramiento en la cultura de la seguridad. Esto influirá en cómo los demás perciben el nuevo programa. Esta teoría también señala la importancia de seleccionar a las personas adecuadas para el comité directivo de PAF. Los empleados dedicados a reducir la fatiga ayudarán a contagiar esta actitud a otros compañeros de trabajo.</a:t>
            </a:r>
            <a:endParaRPr lang="en-US" baseline="0" dirty="0"/>
          </a:p>
          <a:p>
            <a:pPr marL="628650" lvl="1" indent="-171450">
              <a:buFont typeface="Arial" pitchFamily="34" charset="0"/>
              <a:buChar char="•"/>
            </a:pPr>
            <a:r>
              <a:rPr lang="es-ES" baseline="0" dirty="0"/>
              <a:t>La tercera teoría de la satisfacción laboral se basa en la creencia de que las personas tienen una tendencia inherente a estar satisfechas o insatisfechas con su trabajo, independientemente de las características específicas del trabajo o del entorno social que lo rodee.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Medir la satisfacción laboral puede ser un buen indicador para el PAF. Si los empleados están satisfechos con el desarrollo y la implementación del PAF, las medidas de satisfacción laboral deben reflejar esta satisfacción.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Si bien la satisfacción laboral puede ser una indicación del “apoyo activo" de PAF, la satisfacción laboral está influenciada por muchos factores diferentes, como: pago, beneficios y programación de horarios. Estos factores pueden hacer que la satisfacción laboral no cambie por ningún aspecto del PAF.</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Los posibles indicadores de satisfacción laboral incluyen:</a:t>
            </a:r>
            <a:endParaRPr lang="en-US" dirty="0"/>
          </a:p>
          <a:p>
            <a:pPr lvl="0">
              <a:buFont typeface="Arial" pitchFamily="34" charset="0"/>
              <a:buChar char="•"/>
            </a:pPr>
            <a:endParaRPr lang="en-US" baseline="0" dirty="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s-ES" b="1" baseline="0" dirty="0"/>
              <a:t>Narración:</a:t>
            </a:r>
          </a:p>
          <a:p>
            <a:pPr>
              <a:buFont typeface="Arial" pitchFamily="34" charset="0"/>
              <a:buNone/>
            </a:pPr>
            <a:r>
              <a:rPr lang="es-ES" baseline="0" dirty="0"/>
              <a:t>“La reducción de las lesiones relacionadas con la fatiga es un objetivo principal del PAF. Por lo tanto, es importante registrar y rastrear cualquier lesión que pudiera estar relacionada con la fatiga. Sin embargo, debe tenerse en cuenta que no todas las lesiones que parecen estar relacionadas con la fatiga son, de hecho, únicamente el resultado de la fatiga, y determinar el papel que juega la fatiga en los choques requiere diversos grados de especulación. Por lo tanto, estas medidas deben usarse con precaución.</a:t>
            </a:r>
            <a:endParaRPr lang="en-US" baseline="0" dirty="0"/>
          </a:p>
          <a:p>
            <a:pPr>
              <a:buFont typeface="Arial" pitchFamily="34" charset="0"/>
              <a:buNone/>
            </a:pPr>
            <a:endParaRPr lang="en-US" baseline="0" dirty="0"/>
          </a:p>
          <a:p>
            <a:pPr>
              <a:buFont typeface="Arial" pitchFamily="34" charset="0"/>
              <a:buNone/>
            </a:pPr>
            <a:r>
              <a:rPr lang="es-ES" dirty="0"/>
              <a:t>Algunos ejemplos de medidas de resultado para el PAF son: el número de lesiones en choques donde la fatiga se identificó como un factor contribuyente; el número de lesiones no relacionadas con choques que están relacionadas con la fatiga; el número de lesiones/complicaciones relacionadas con la salud asociadas con la fatiga, como enfermedades cardiovasculares y deterioro del funcionamiento cognitivo; el porcentaje de lesiones relacionadas con la fatiga en comparación con las lesiones no relacionadas con la fatiga; y el número de informes de lesiones presentados”.</a:t>
            </a:r>
            <a:endParaRPr lang="en-US" dirty="0"/>
          </a:p>
          <a:p>
            <a:endParaRPr lang="en-US" dirty="0"/>
          </a:p>
          <a:p>
            <a:pPr marL="0" indent="0">
              <a:buFont typeface="Arial" pitchFamily="34" charset="0"/>
              <a:buNone/>
            </a:pPr>
            <a:r>
              <a:rPr lang="en-US" baseline="0" dirty="0"/>
              <a:t>______________________________________</a:t>
            </a:r>
          </a:p>
          <a:p>
            <a:pPr marL="0" lvl="0" indent="0">
              <a:buFont typeface="Arial" pitchFamily="34" charset="0"/>
              <a:buNone/>
            </a:pPr>
            <a:r>
              <a:rPr lang="es-ES" baseline="0" dirty="0"/>
              <a:t>Puntos Clave:</a:t>
            </a:r>
          </a:p>
          <a:p>
            <a:pPr marL="171450" lvl="0" indent="-171450">
              <a:buFont typeface="Arial" panose="020B0604020202020204" pitchFamily="34" charset="0"/>
              <a:buChar char="•"/>
            </a:pPr>
            <a:r>
              <a:rPr lang="es-ES" baseline="0" dirty="0"/>
              <a:t>La reducción de lesiones relacionadas con la fatiga es un objetivo principal del PAF. Por lo tanto, es importante registrar y rastrear cualquier lesión que pudiera haber estado relacionada con la fatiga. Sin embargo, debe tenerse en cuenta que todas las lesiones que puedan estar relacionadas con la fatiga pueden no haber sido únicamente el resultado de la fatiga, y determinar el papel que jugó la fatiga en los choques requiere diversos grados de especulación. Por lo tanto, estas medidas deben usarse con precaución.</a:t>
            </a:r>
          </a:p>
          <a:p>
            <a:pPr marL="171450" lvl="0" indent="-171450">
              <a:buFont typeface="Arial" panose="020B0604020202020204" pitchFamily="34" charset="0"/>
              <a:buChar char="•"/>
            </a:pPr>
            <a:r>
              <a:rPr lang="es-ES" baseline="0" dirty="0"/>
              <a:t>Algunos ejemplos de medidas de resultado para el PAF son:</a:t>
            </a:r>
          </a:p>
          <a:p>
            <a:pPr marL="628650" lvl="1" indent="-171450">
              <a:buFont typeface="Arial" panose="020B0604020202020204" pitchFamily="34" charset="0"/>
              <a:buChar char="•"/>
            </a:pPr>
            <a:r>
              <a:rPr lang="es-ES" baseline="0" dirty="0"/>
              <a:t>El número de lesiones en choques en los que la fatiga se identificó como un factor contribuyente.</a:t>
            </a:r>
          </a:p>
          <a:p>
            <a:pPr marL="628650" lvl="1" indent="-171450">
              <a:buFont typeface="Arial" panose="020B0604020202020204" pitchFamily="34" charset="0"/>
              <a:buChar char="•"/>
            </a:pPr>
            <a:r>
              <a:rPr lang="es-ES" baseline="0" dirty="0"/>
              <a:t>El número de otras lesiones que están relacionadas con la fatiga. Por ejemplo, la cantidad de resbalones, tropezones o caídas desde una altura considerable que resultaron en una lesión debido a la fatiga.</a:t>
            </a:r>
          </a:p>
          <a:p>
            <a:pPr marL="628650" lvl="1" indent="-171450">
              <a:buFont typeface="Arial" panose="020B0604020202020204" pitchFamily="34" charset="0"/>
              <a:buChar char="•"/>
            </a:pPr>
            <a:r>
              <a:rPr lang="es-ES" baseline="0" dirty="0"/>
              <a:t>El número de lesiones/complicaciones relacionadas con la salud asociadas con la fatiga, como enfermedades cardiovasculares y deterioro del funcionamiento cognitivo.</a:t>
            </a:r>
          </a:p>
          <a:p>
            <a:pPr marL="628650" lvl="1" indent="-171450">
              <a:buFont typeface="Arial" panose="020B0604020202020204" pitchFamily="34" charset="0"/>
              <a:buChar char="•"/>
            </a:pPr>
            <a:r>
              <a:rPr lang="es-ES" baseline="0" dirty="0"/>
              <a:t>El porcentaje de lesiones relacionadas con la fatiga en comparación con las lesiones no relacionadas con la fatiga.</a:t>
            </a:r>
          </a:p>
          <a:p>
            <a:pPr marL="628650" lvl="1" indent="-171450">
              <a:buFont typeface="Arial" panose="020B0604020202020204" pitchFamily="34" charset="0"/>
              <a:buChar char="•"/>
            </a:pPr>
            <a:r>
              <a:rPr lang="es-ES" baseline="0" dirty="0"/>
              <a:t>El número de informes de lesiones presentados</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s-ES" b="1" baseline="0" dirty="0"/>
              <a:t>Narración:</a:t>
            </a:r>
          </a:p>
          <a:p>
            <a:pPr>
              <a:buFont typeface="Arial" pitchFamily="34" charset="0"/>
              <a:buNone/>
            </a:pPr>
            <a:r>
              <a:rPr lang="es-ES" baseline="0" dirty="0"/>
              <a:t>“Las infracciones relacionadas con la fatiga también deberían ser un indicador de la efectividad del PAF. Ejemplos de este tipo de medida de resultado podrían ser infracciones de las políticas de fatiga de la empresa o infracciones de las políticas estatales o federales. Es importante tener en cuenta que cualquier infracción tiene un efecto dominó que puede afectar los resultados de la organización. Ejemplos de consecuencias resultantes de infracciones que pueden afectar los resultados de la organización son: lesiones, daños a la propiedad, auditorías, multas, pérdida de clientes, reducción de ingresos, reducción de personal, pérdida de empleo, etc.</a:t>
            </a: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200" dirty="0"/>
              <a:t>Las posibles medidas de resultado relacionadas con las infracciones incluyen: el número de infracciones relacionadas con la fatiga, como las infracciones a las HDS; el número de horas dedicadas a dormir; porcentaje de tiempo usando un CPAP (si es necesario), y el número de horas de conducción”.</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indent="0">
              <a:buFont typeface="Arial" pitchFamily="34" charset="0"/>
              <a:buNone/>
            </a:pPr>
            <a:r>
              <a:rPr lang="en-US" baseline="0" dirty="0"/>
              <a:t>______________________________________</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200" dirty="0"/>
              <a:t>Puntos Clave: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Las infracciones relacionadas con la fatiga también deberían ser un indicador de la eficacia del PAF. Ejemplos de este tipo de medida de resultado podrían ser infracciones a las políticas de fatiga de la empresa o infracciones de las políticas estatales o federales. Es importante tener en cuenta que cualquier infracción tiene un efecto dominó que puede afectar los resultados de la organización. Ejemplos de consecuencias resultantes de infracciones que pueden afectar los resultados de la organización son: lesiones, daños a la propiedad, auditorías, multas, pérdida de clientes, reducción de ingresos, reducción de personal, pérdida de empleo,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Las posibles medidas de resultado relacionadas con las infracciones incluyen:</a:t>
            </a:r>
            <a:endParaRPr lang="en-US" sz="12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“Una de las principales medidas de interés son los choques en los que se identificó la fatiga como un factor contribuyente. Algunos choques que se pueden rastrear para evaluar la eficacia del PAF son: choques en los que el conductor se quedó dormido al volante mientras conducía; el número de choques influenciados por la somnolencia, como choques sin frenar, choques en los que no se tomó medidas evasivas, colisiones traseras, volcaduras, golpes laterales y salidas de la carretera; el número de choques donde hubo una infracción de HDS; y el número o porcentaje de choques en los que el conductor estaba en los niveles circadianos bajos”.</a:t>
            </a:r>
            <a:endParaRPr lang="en-US" dirty="0"/>
          </a:p>
          <a:p>
            <a:endParaRPr lang="en-US" dirty="0"/>
          </a:p>
          <a:p>
            <a:pPr marL="0" indent="0">
              <a:buFont typeface="Arial" pitchFamily="34" charset="0"/>
              <a:buNone/>
            </a:pPr>
            <a:r>
              <a:rPr lang="en-US" baseline="0" dirty="0"/>
              <a:t>______________________________________</a:t>
            </a:r>
          </a:p>
          <a:p>
            <a:r>
              <a:rPr lang="es-ES" dirty="0"/>
              <a:t>Puntos Clave:</a:t>
            </a:r>
          </a:p>
          <a:p>
            <a:r>
              <a:rPr lang="es-ES" dirty="0"/>
              <a:t>Una de las principales medidas de los choques relacionados con la fatiga son los choques en los que la fatiga se identificó como un factor contribuyente. Algunos choques que se pueden rastrear para evaluar la eficacia del PAF son: choques en los que el conductor se durmió al volante mientras conducía, la cantidad de choques influenciados por la somnolencia (por ejemplo, choques donde no hay frenado, choques donde no ocurrió una acción evasiva, colisiones traseras, vuelcos, golpes laterales, salida de la carretera, etc.), la cantidad de choques que ocurrieron durante los niveles circadianos bajos del conductor, la cantidad de choques donde hubo una violación de HDS, y el número o porcentaje de choques en los que el conductor estaba en niveles circadianos bajos.</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a:t>Narración:</a:t>
            </a:r>
          </a:p>
          <a:p>
            <a:r>
              <a:rPr lang="es-ES" dirty="0"/>
              <a:t>“Como se vio en algunos de los ejemplos de medidas de resultados mencionados anteriormente, la fatiga puede afectar significativamente la salud y el bienestar de los conductores. Por lo tanto, se espera que la fatiga pueda estar directamente relacionada con la cantidad de ausencias por enfermedad que usa un conductor. Sin embargo, es importante tener en cuenta que se requiere especulación para determinar si la fatiga causó la ausencia”.</a:t>
            </a:r>
            <a:endParaRPr lang="en-US" dirty="0"/>
          </a:p>
          <a:p>
            <a:endParaRPr lang="en-US" dirty="0"/>
          </a:p>
          <a:p>
            <a:pPr marL="0" indent="0">
              <a:buFont typeface="Arial" pitchFamily="34" charset="0"/>
              <a:buNone/>
            </a:pPr>
            <a:r>
              <a:rPr lang="en-US" baseline="0" dirty="0"/>
              <a:t>______________________________________</a:t>
            </a:r>
          </a:p>
          <a:p>
            <a:r>
              <a:rPr lang="es-ES" dirty="0"/>
              <a:t>Puntos Clave:</a:t>
            </a:r>
          </a:p>
          <a:p>
            <a:r>
              <a:rPr lang="es-ES" dirty="0"/>
              <a:t>Como se vio en algunos ejemplo de las medidas de resultado mencionados anteriormente, la fatiga puede afectar significativamente la salud y el bienestar de los conductores. Por lo tanto, se espera que la fatiga pueda estar directamente relacionada con la cantidad de días de ausencia por enfermedad que usa un conductor. Sin embargo, es importante tener en cuenta que se requiere especulación para determinar si la fatiga causó la ausencia.</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ES" b="1" baseline="0" dirty="0"/>
              <a:t>Narración:</a:t>
            </a:r>
          </a:p>
          <a:p>
            <a:r>
              <a:rPr lang="es-ES" baseline="0" dirty="0"/>
              <a:t>“Hay tres factores que influyen en la seguridad y es fundamental comprender cada área. El primer factor que influye en la seguridad es la persona. Por ejemplo, cada persona tiene sentimientos, creencias, actitudes, conocimientos, habilidades y capacidades específicos que influyen en la forma en que realiza su trabajo. Estos factores personales influyen en la probabilidad de que un conductor realice cada tarea de manera segura. El segundo factor que influye en la seguridad es el medio ambiente. Por ejemplo, el equipo, las herramientas y el apoyo de la gerencia pueden influir en cómo reacciona el conductor en diferentes situaciones. El comportamiento es el último factor que influye en la seguridad. Este factor es la acción que realiza el conductor en una situación dada.</a:t>
            </a:r>
            <a:endParaRPr lang="en-US" baseline="0" dirty="0"/>
          </a:p>
          <a:p>
            <a:endParaRPr lang="en-US" baseline="0" dirty="0"/>
          </a:p>
          <a:p>
            <a:r>
              <a:rPr lang="es-ES" baseline="0" dirty="0"/>
              <a:t>Como puede ver en el gráfico de arriba, cada uno de estos factores influye en los demás. Por ejemplo, las creencias personales de un conductor sobre la fatiga influirán en su decisión de conducir cuando tiene demasiado sueño. Del mismo modo, las herramientas de administración de la fatiga proporcionadas por la gerencia influirán en la decisión del conductor de conducir cuando tenga sueño.</a:t>
            </a:r>
            <a:endParaRPr lang="en-US" baseline="0" dirty="0"/>
          </a:p>
          <a:p>
            <a:endParaRPr lang="en-US" baseline="0" dirty="0"/>
          </a:p>
          <a:p>
            <a:r>
              <a:rPr lang="en-US" dirty="0"/>
              <a:t>____________________________</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Es fundamental comprender las 3 áreas que influyen en la seguridad:</a:t>
            </a:r>
          </a:p>
          <a:p>
            <a:pPr marL="628650" lvl="1" indent="-171450">
              <a:buFont typeface="Arial" pitchFamily="34" charset="0"/>
              <a:buChar char="•"/>
            </a:pPr>
            <a:r>
              <a:rPr lang="es-ES" dirty="0"/>
              <a:t>Factores personales: sentimientos, creencias, actitudes, conocimientos, habilidades, capacidades.</a:t>
            </a:r>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Factores ambientales: equipos, herramientas, sistemas gerenciales, clima, etc.</a:t>
            </a:r>
          </a:p>
          <a:p>
            <a:pPr marL="628650" lvl="1" indent="-171450">
              <a:buFont typeface="Arial" pitchFamily="34" charset="0"/>
              <a:buChar char="•"/>
            </a:pPr>
            <a:r>
              <a:rPr lang="es-ES" dirty="0"/>
              <a:t>Comportamiento: acciones de los </a:t>
            </a:r>
            <a:r>
              <a:rPr lang="es-ES" dirty="0" err="1"/>
              <a:t>conductors</a:t>
            </a:r>
            <a:endParaRPr lang="en-US" dirty="0"/>
          </a:p>
          <a:p>
            <a:pPr marL="628650" lvl="1"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Respuesta </a:t>
            </a:r>
            <a:r>
              <a:rPr lang="en-US" dirty="0" err="1"/>
              <a:t>Correcta</a:t>
            </a:r>
            <a:r>
              <a:rPr lang="en-US" dirty="0"/>
              <a:t>: D</a:t>
            </a:r>
          </a:p>
          <a:p>
            <a:r>
              <a:rPr lang="en-US" dirty="0"/>
              <a:t>#2. Respuesta </a:t>
            </a:r>
            <a:r>
              <a:rPr lang="en-US" dirty="0" err="1"/>
              <a:t>Correcta</a:t>
            </a:r>
            <a:r>
              <a:rPr lang="en-US" dirty="0"/>
              <a:t>: C  </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Respuesta </a:t>
            </a:r>
            <a:r>
              <a:rPr lang="en-US" dirty="0" err="1"/>
              <a:t>Correcta</a:t>
            </a:r>
            <a:r>
              <a:rPr lang="en-US" dirty="0"/>
              <a:t>: A</a:t>
            </a:r>
          </a:p>
          <a:p>
            <a:r>
              <a:rPr lang="en-US" dirty="0"/>
              <a:t>#4. Respuesta </a:t>
            </a:r>
            <a:r>
              <a:rPr lang="en-US" dirty="0" err="1"/>
              <a:t>Correcta</a:t>
            </a:r>
            <a:r>
              <a:rPr lang="en-US" dirty="0"/>
              <a:t>: B  </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Respuesta </a:t>
            </a:r>
            <a:r>
              <a:rPr lang="en-US" dirty="0" err="1"/>
              <a:t>Correcta</a:t>
            </a:r>
            <a:r>
              <a:rPr lang="en-US" dirty="0"/>
              <a:t>: D  </a:t>
            </a:r>
          </a:p>
          <a:p>
            <a:endParaRPr lang="en-US"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baseline="0" dirty="0"/>
              <a:t>Narración:</a:t>
            </a:r>
          </a:p>
          <a:p>
            <a:r>
              <a:rPr lang="es-ES" baseline="0" dirty="0"/>
              <a:t>“En conclusión, revisaremos los principales temas asociados con la creación de una cultura de seguridad positiva”.</a:t>
            </a:r>
            <a:endParaRPr lang="en-US" baseline="0" dirty="0"/>
          </a:p>
          <a:p>
            <a:endParaRPr lang="en-US" baseline="0" dirty="0"/>
          </a:p>
          <a:p>
            <a:pPr marL="0" indent="0">
              <a:buFont typeface="Arial" pitchFamily="34" charset="0"/>
              <a:buNone/>
            </a:pPr>
            <a:r>
              <a:rPr lang="en-US" baseline="0" dirty="0"/>
              <a:t>______________________________________</a:t>
            </a:r>
          </a:p>
          <a:p>
            <a:pPr lvl="0">
              <a:buFont typeface="Arial" pitchFamily="34" charset="0"/>
              <a:buNone/>
            </a:pPr>
            <a:r>
              <a:rPr lang="es-ES" dirty="0"/>
              <a:t>Esquema del tema para la lección 6 - Conclusión:</a:t>
            </a:r>
          </a:p>
          <a:p>
            <a:pPr marL="171450" lvl="0" indent="-171450">
              <a:buFont typeface="Arial" panose="020B0604020202020204" pitchFamily="34" charset="0"/>
              <a:buChar char="•"/>
            </a:pPr>
            <a:r>
              <a:rPr lang="es-ES" dirty="0"/>
              <a:t>Influencia de la alta dirección en la cultura de la seguridad </a:t>
            </a:r>
          </a:p>
          <a:p>
            <a:pPr marL="171450" lvl="0" indent="-171450">
              <a:buFont typeface="Arial" panose="020B0604020202020204" pitchFamily="34" charset="0"/>
              <a:buChar char="•"/>
            </a:pPr>
            <a:r>
              <a:rPr lang="es-ES" dirty="0"/>
              <a:t>Reducción de la fatiga del conductor como valor</a:t>
            </a:r>
          </a:p>
          <a:p>
            <a:pPr marL="171450" lvl="0" indent="-171450">
              <a:buFont typeface="Arial" panose="020B0604020202020204" pitchFamily="34" charset="0"/>
              <a:buChar char="•"/>
            </a:pPr>
            <a:r>
              <a:rPr lang="es-ES" dirty="0"/>
              <a:t>Evolución a largo plazo de una cultura de seguridad</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s-ES" b="1" baseline="0" dirty="0"/>
              <a:t>Narración:</a:t>
            </a:r>
          </a:p>
          <a:p>
            <a:pPr>
              <a:buFont typeface="Arial" pitchFamily="34" charset="0"/>
              <a:buNone/>
            </a:pPr>
            <a:r>
              <a:rPr lang="es-ES" baseline="0" dirty="0"/>
              <a:t>“La alta dirección tiene un gran impacto en la cultura de seguridad percibida de una organización. El apoyo total de la gerencia, tanto financiera como psicológicamente, es fundamental para el éxito del PAF porque los empleados a menudo recurren a la gerencia en tiempos de cambio. La participación en todas las reuniones relacionadas con el PAF ayuda a mostrar visiblemente el compromiso de la gerencia con el PAF y ayudará a generar confianza en el programa. La participación en las reuniones del PAF también demostrará que la gerencia apoya completamente el programa y cree que el programa es importante.</a:t>
            </a:r>
          </a:p>
          <a:p>
            <a:pPr>
              <a:buFont typeface="Arial" pitchFamily="34" charset="0"/>
              <a:buNone/>
            </a:pPr>
            <a:endParaRPr lang="en-US" baseline="0" dirty="0"/>
          </a:p>
          <a:p>
            <a:pPr>
              <a:buFont typeface="Arial" pitchFamily="34" charset="0"/>
              <a:buNone/>
            </a:pPr>
            <a:r>
              <a:rPr lang="es-ES" baseline="0" dirty="0"/>
              <a:t>El apoyo y el compromiso de la gerencia con el PAF también se mostrarán con una comunicación formal e informal continua. La comunicación formal e informal con los empleados que se ven más afectados por las políticas y procedimientos de PAF brindará una oportunidad para que esas personas expresen sus opiniones y percepciones del PAF. Es fundamental involucrar a estas personas y escuchar sus opiniones. Pídales que ofrezcan opiniones sobre cómo mejorar el programa o formas de abordar sus inquietudes”.</a:t>
            </a:r>
            <a:endParaRPr lang="en-US" baseline="0" dirty="0"/>
          </a:p>
          <a:p>
            <a:endParaRPr lang="en-US" b="1"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anose="020B0604020202020204" pitchFamily="34" charset="0"/>
              <a:buChar char="•"/>
            </a:pPr>
            <a:r>
              <a:rPr lang="es-ES" baseline="0" dirty="0"/>
              <a:t>La alta dirección tiene un gran impacto en la cultura de seguridad percibida de una organización. El apoyo total de la gerencia, tanto financiera como psicológicamente, es fundamental para el éxito del PAF porque los empleados a menudo recurren a la gerencia en tiempos de cambio.</a:t>
            </a:r>
          </a:p>
          <a:p>
            <a:pPr marL="171450" indent="-171450">
              <a:buFont typeface="Arial" panose="020B0604020202020204" pitchFamily="34" charset="0"/>
              <a:buChar char="•"/>
            </a:pPr>
            <a:r>
              <a:rPr lang="es-ES" baseline="0" dirty="0"/>
              <a:t>La participación en todas las reuniones relacionadas con el PAF ayuda a mostrar visiblemente el compromiso de la gerencia con el PAF y ayudará a generar confianza en el programa. La participación en las reuniones del PAF también demostrará que la gerencia apoya completamente el programa y cree que el programa es importante.</a:t>
            </a:r>
          </a:p>
          <a:p>
            <a:pPr marL="171450" indent="-171450">
              <a:buFont typeface="Arial" panose="020B0604020202020204" pitchFamily="34" charset="0"/>
              <a:buChar char="•"/>
            </a:pPr>
            <a:r>
              <a:rPr lang="es-ES" baseline="0" dirty="0"/>
              <a:t>El apoyo y el compromiso de la gerencia con el PAF también se mostrarán con una comunicación formal e informal continua. La comunicación formal (p. ej., en reuniones y canales formales de retroalimentación) e informal (p. ej., durante una caminata) con los empleados más afectados por las políticas y los procedimientos del PAF brindará una oportunidad para que esas personas expresen sus opiniones y percepciones del PAF. Es fundamental involucrar a estas personas y escuchar sus opiniones. Pídales que ofrezcan opiniones sobre cómo mejorar el programa o por  formas de abordar sus inquietudes.</a:t>
            </a:r>
            <a:endParaRPr lang="en-US" baseline="0" dirty="0"/>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s-ES" b="1" i="0" baseline="0" dirty="0"/>
              <a:t>Narración:</a:t>
            </a:r>
          </a:p>
          <a:p>
            <a:pPr>
              <a:buFont typeface="Arial" pitchFamily="34" charset="0"/>
              <a:buNone/>
            </a:pPr>
            <a:r>
              <a:rPr lang="es-ES" i="0" baseline="0" dirty="0"/>
              <a:t>“Muchas organizaciones usan los términos </a:t>
            </a:r>
            <a:r>
              <a:rPr lang="es-ES" i="1" baseline="0" dirty="0"/>
              <a:t>valor</a:t>
            </a:r>
            <a:r>
              <a:rPr lang="es-ES" i="0" baseline="0" dirty="0"/>
              <a:t> y </a:t>
            </a:r>
            <a:r>
              <a:rPr lang="es-ES" i="1" baseline="0" dirty="0"/>
              <a:t>prioridad</a:t>
            </a:r>
            <a:r>
              <a:rPr lang="es-ES" i="0" baseline="0" dirty="0"/>
              <a:t> como sinónimos, sin embargo, ambos términos tienen connotaciones diferentes. Los valores organizacionales perduran en el tiempo y las prioridades se pueden ajustar. Recuerde la historia de levantarse por la mañana y correr al trabajo. ¿Qué era una prioridad y qué era un valor? El valor era vestirse todos los días. No importa lo que haya sucedido en la mañana antes del trabajo, ya sea que llegue tarde o qué crisis ocurra, siempre se viste antes de salir por la puerta. La administración de la fatiga debe considerarse un valor, al igual que vestirse es un valor. La administración de la fatiga no debe verse comprometida porque se produjo una crisis o se recibió una nueva fecha límite. La administración de la fatiga siempre debe ser lo primero.</a:t>
            </a:r>
            <a:endParaRPr lang="en-US" i="0" baseline="0" dirty="0"/>
          </a:p>
          <a:p>
            <a:pPr marL="0">
              <a:buFont typeface="Arial" pitchFamily="34" charset="0"/>
              <a:buNone/>
            </a:pPr>
            <a:endParaRPr lang="en-US" i="0" baseline="0" dirty="0"/>
          </a:p>
          <a:p>
            <a:pPr marL="0">
              <a:buFont typeface="Arial" pitchFamily="34" charset="0"/>
              <a:buNone/>
            </a:pPr>
            <a:r>
              <a:rPr lang="es-ES" i="0" baseline="0" dirty="0"/>
              <a:t>El empoderamiento de los conductores y de otros empleados en el PAF es fundamental para el éxito general del programa. El empoderamiento ayudará a aumentar la participación en el desarrollo del programa, aumentará la cantidad y la calidad de la retroalimentación recibida, aumentará la disposición de los empleados a aceptar la retroalimentación de la gerencia y reducirá la resistencia al PAF”.</a:t>
            </a:r>
            <a:endParaRPr lang="en-US" i="0" baseline="0" dirty="0"/>
          </a:p>
          <a:p>
            <a:endParaRPr lang="en-US" dirty="0"/>
          </a:p>
          <a:p>
            <a:pPr marL="0" indent="0">
              <a:buFont typeface="Arial" pitchFamily="34" charset="0"/>
              <a:buNone/>
            </a:pPr>
            <a:r>
              <a:rPr lang="en-US" baseline="0" dirty="0"/>
              <a:t>______________________________________</a:t>
            </a:r>
          </a:p>
          <a:p>
            <a:pPr marL="0" indent="0">
              <a:buFont typeface="Arial" pitchFamily="34" charset="0"/>
              <a:buNone/>
            </a:pPr>
            <a:r>
              <a:rPr lang="es-ES" i="0" baseline="0" dirty="0"/>
              <a:t>Puntos Clave:</a:t>
            </a:r>
          </a:p>
          <a:p>
            <a:pPr marL="171450" indent="-171450">
              <a:buFont typeface="Arial" panose="020B0604020202020204" pitchFamily="34" charset="0"/>
              <a:buChar char="•"/>
            </a:pPr>
            <a:r>
              <a:rPr lang="es-ES" i="0" baseline="0" dirty="0"/>
              <a:t>Aunque muchas organizaciones usan </a:t>
            </a:r>
            <a:r>
              <a:rPr lang="es-ES" i="1" baseline="0" dirty="0"/>
              <a:t>valor</a:t>
            </a:r>
            <a:r>
              <a:rPr lang="es-ES" i="0" baseline="0" dirty="0"/>
              <a:t> y </a:t>
            </a:r>
            <a:r>
              <a:rPr lang="es-ES" i="1" baseline="0" dirty="0"/>
              <a:t>prioridad</a:t>
            </a:r>
            <a:r>
              <a:rPr lang="es-ES" i="0" baseline="0" dirty="0"/>
              <a:t> como sinónimos, ambos términos tienen connotaciones diferentes. Los valores organizacionales perduran en el tiempo y las prioridades se pueden ajustar.</a:t>
            </a:r>
          </a:p>
          <a:p>
            <a:pPr marL="171450" indent="-171450">
              <a:buFont typeface="Arial" panose="020B0604020202020204" pitchFamily="34" charset="0"/>
              <a:buChar char="•"/>
            </a:pPr>
            <a:r>
              <a:rPr lang="es-ES" i="0" baseline="0" dirty="0"/>
              <a:t>Recuerde la historia de levantarse por la mañana y correr al trabajo ¿Qué era una prioridad y qué era un valor? El valor era vestirse todos los días. No importa lo que pasó en la mañana antes del trabajo, si llegaste tarde o qué crisis ocurrió, siempre te vistes antes de salir por la puerta. La reducción de la fatiga del conductor debe considerarse un valor al igual que vestirse es un valor. La fatiga no debe verse comprometida porque ocurrió una crisis o se recibió una nueva fecha límite. La fatiga siempre debe ser lo primero.</a:t>
            </a:r>
          </a:p>
          <a:p>
            <a:pPr marL="171450" indent="-171450">
              <a:buFont typeface="Arial" panose="020B0604020202020204" pitchFamily="34" charset="0"/>
              <a:buChar char="•"/>
            </a:pPr>
            <a:r>
              <a:rPr lang="es-ES" i="0" baseline="0" dirty="0"/>
              <a:t>Empoderar a los conductores y a otros empleados en el PAF es fundamental para el éxito general del programa. El empoderamiento ayudará a aumentar la participación en el desarrollo del programa, aumentará la cantidad y calidad de la retroalimentación recibida, aumentará la disposición de los empleados a aceptar la retroalimentación de la gerencia y reducirá la resistencia al PAF.</a:t>
            </a:r>
            <a:endParaRPr lang="en-US" i="0" baseline="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s-ES" b="1" baseline="0" dirty="0"/>
              <a:t>Narración:</a:t>
            </a:r>
          </a:p>
          <a:p>
            <a:pPr>
              <a:buFont typeface="Arial" pitchFamily="34" charset="0"/>
              <a:buNone/>
            </a:pPr>
            <a:r>
              <a:rPr lang="es-ES" baseline="0" dirty="0"/>
              <a:t>“Cualquier cambio de cultura organizacional no ocurre de la noche a la mañana. Debido a que la cultura está arraigada en las creencias y actitudes de los empleados, esas creencias y actitudes deben cambiarse antes de que se pueda decir que la cultura de una organización ha cambiado. Por lo tanto, no es realista esperar que ocurra un cambio cultural de inmediato. Más aún, es probable que la resistencia al cambio tampoco ocurra de inmediato. Todo el proceso de cambio cultural es fluido y continuo. Es importante para la evaluación continua del PAF refinar el programa para lograr una eficacia óptima”.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Font typeface="Arial" pitchFamily="34" charset="0"/>
              <a:buNone/>
            </a:pPr>
            <a:r>
              <a:rPr lang="en-US" baseline="0" dirty="0"/>
              <a:t>______________________________________</a:t>
            </a:r>
          </a:p>
          <a:p>
            <a:pPr marL="0" indent="0">
              <a:buFont typeface="Arial" pitchFamily="34" charset="0"/>
              <a:buNone/>
            </a:pPr>
            <a:r>
              <a:rPr lang="es-ES" baseline="0" dirty="0"/>
              <a:t>Puntos Clave:</a:t>
            </a:r>
          </a:p>
          <a:p>
            <a:pPr marL="171450" indent="-171450">
              <a:buFont typeface="Arial" pitchFamily="34" charset="0"/>
              <a:buChar char="•"/>
            </a:pPr>
            <a:r>
              <a:rPr lang="es-ES" baseline="0" dirty="0"/>
              <a:t>Cualquier cambio de cultura organizacional no ocurre de la noche a la mañana. Debido a que la cultura está arraigada en las creencias y actitudes de los empleados, esas creencias y actitudes deben cambiarse antes de que se pueda decir que la cultura de una organización ha cambiado. Por lo tanto, no es realista esperar que ocurra un cambio cultural de inmediato. Más aún, es probable que la resistencia al cambio no ocurra de inmediato. Todo el proceso de cambio cultural es fluido y continuo. Es importante para la evaluación continua del PAF refinar el programa para lograr una eficacia óptima.</a:t>
            </a:r>
            <a:endParaRPr lang="en-US" baseline="0" dirty="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s-ES" b="1" baseline="0" dirty="0"/>
              <a:t>Narración:</a:t>
            </a:r>
          </a:p>
          <a:p>
            <a:pPr>
              <a:buFont typeface="Arial" pitchFamily="34" charset="0"/>
              <a:buNone/>
            </a:pPr>
            <a:r>
              <a:rPr lang="es-ES" baseline="0" dirty="0"/>
              <a:t>“El apoyo de la gerencia al PAF no debe detenerse una vez que el programa esté en marcha. Es importante que la gerencia continúe apoyando al PAF mientras exista el programa. La gerencia debe continuar reconociendo la participación en el PAF, celebrar las "pequeñas victorias" en el desarrollo, la implementación y el logro de las metas del PAF grupal e individual. Finalmente, la gerencia no debe enfocarse en fallas o deficiencias en el PAF. Como se mencionó anteriormente, el cambio lleva tiempo. Es probable que ocurran fallas, sin embargo, también ocurrirá el éxito. Examine lo que funciona y lo que no, y perfeccione las áreas problemáticas identificadas. El éxito vendrá con el tiempo”.</a:t>
            </a:r>
            <a:endParaRPr lang="en-US" baseline="0" dirty="0"/>
          </a:p>
          <a:p>
            <a:pPr marL="171450" indent="-171450">
              <a:buFont typeface="Arial" pitchFamily="34" charset="0"/>
              <a:buChar char="•"/>
            </a:pPr>
            <a:endParaRPr lang="en-US" baseline="0" dirty="0"/>
          </a:p>
          <a:p>
            <a:pPr marL="0" indent="0">
              <a:buFont typeface="Arial" pitchFamily="34" charset="0"/>
              <a:buNone/>
            </a:pPr>
            <a:r>
              <a:rPr lang="en-US" baseline="0" dirty="0"/>
              <a:t>______________________________________</a:t>
            </a:r>
          </a:p>
          <a:p>
            <a:pPr marL="171450" indent="-171450">
              <a:buFont typeface="Arial" pitchFamily="34" charset="0"/>
              <a:buChar char="•"/>
            </a:pPr>
            <a:r>
              <a:rPr lang="es-ES" baseline="0" dirty="0"/>
              <a:t>El apoyo de la administración al PAF no debe cesar una vez que el programa esté en marcha. Es importante que la gerencia continúe apoyando al PAF mientras exista el programa. La gerencia debe continuar reconociendo la participación en el PAF, celebrar las "pequeñas victorias" en el desarrollo, la implementación y el logro de las metas del PAF grupal e individual.</a:t>
            </a:r>
            <a:endParaRPr lang="en-US" baseline="0" dirty="0"/>
          </a:p>
          <a:p>
            <a:pPr marL="171450" indent="-171450">
              <a:buFont typeface="Arial" pitchFamily="34" charset="0"/>
              <a:buChar char="•"/>
            </a:pPr>
            <a:r>
              <a:rPr lang="es-ES" baseline="0" dirty="0"/>
              <a:t>Finalmente, la gerencia no debe enfocarse en ninguna falla o deficiencia en el PAF. Como se mencionó anteriormente, el cambio lleva tiempo. Es probable que ocurran fallas, sin embargo, también ocurrirá el éxito. Examine lo que funciona y lo que no y perfeccione las áreas problemáticas identificadas. El éxito llegará con el tiempo.</a:t>
            </a:r>
            <a:r>
              <a:rPr lang="en-US" baseline="0" dirty="0"/>
              <a:t> </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88</a:t>
            </a:fld>
            <a:endParaRPr lang="en-US"/>
          </a:p>
        </p:txBody>
      </p:sp>
    </p:spTree>
    <p:extLst>
      <p:ext uri="{BB962C8B-B14F-4D97-AF65-F5344CB8AC3E}">
        <p14:creationId xmlns:p14="http://schemas.microsoft.com/office/powerpoint/2010/main" val="76360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 b="1" baseline="0" dirty="0"/>
              <a:t>Narración:</a:t>
            </a:r>
          </a:p>
          <a:p>
            <a:r>
              <a:rPr lang="es-ES" baseline="0" dirty="0"/>
              <a:t>“Existe un fuerte vínculo entre la cultura de seguridad de una organización y sus choques y lesiones. Esto se debe a que la cultura de seguridad influye en la tríada de seguridad, y esos factores influyen directamente en la ocurrencia de choques y lesiones. Con frecuencia, los tres factores de la tríada de seguridad se combinan para causar decisiones arriesgadas de los conductores que finalmente resultan en un choque. Por ejemplo, un choque que resultó de la decisión arriesgada de un conductor de conducir mientras estaba fatigado pudo haber sido resultado de una falta de conocimiento sobre la fatiga del conductor y la presión del cliente para llegar a una hora específica. Las culturas de seguridad positivas intentan cambiar estos factores para reducir los comportamientos arriesgados y, por lo tanto, reducir los choques y las lesiones. Por ejemplo, las organizaciones con culturas de seguridad exitosas intentan reducir la probabilidad de que un conductor conduzca fatigado educando a los conductores sobre la fatiga y ajustando los horarios de entrega con los clientes”.</a:t>
            </a:r>
            <a:endParaRPr lang="en-US" baseline="0" dirty="0"/>
          </a:p>
          <a:p>
            <a:endParaRPr lang="en-US" baseline="0" dirty="0"/>
          </a:p>
          <a:p>
            <a:pPr marL="0" indent="0">
              <a:buFont typeface="Arial" pitchFamily="34" charset="0"/>
              <a:buNone/>
            </a:pPr>
            <a:r>
              <a:rPr lang="en-US" baseline="0" dirty="0"/>
              <a:t>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Puntos Clave:</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baseline="0" dirty="0"/>
              <a:t>Fuerte vínculo entre choques y lesiones y la cultura de seguridad de una organización.</a:t>
            </a:r>
            <a:endParaRPr lang="en-US" baseline="0" dirty="0"/>
          </a:p>
          <a:p>
            <a:pPr marL="171450" lvl="0" indent="-171450">
              <a:buFont typeface="Arial" pitchFamily="34" charset="0"/>
              <a:buChar char="•"/>
            </a:pPr>
            <a:r>
              <a:rPr lang="es-ES" baseline="0" dirty="0"/>
              <a:t>Con frecuencia, los tres factores de la tríada de seguridad se combinan para provocar el comportamiento arriesgado de los conductores. Ejemplo: la decisión arriesgada de un conductor de conducir mientras estaba fatigado (es decir, el comportamiento) pudo haber sido el resultado de falta de conocimiento sobre la fatiga del conductor (es decir, factor personal) y la presión del cliente para llegar en un momento específico (es decir, factor medioambiental).</a:t>
            </a:r>
            <a:r>
              <a:rPr lang="en-US" baseline="0" dirty="0"/>
              <a:t> </a:t>
            </a:r>
          </a:p>
          <a:p>
            <a:pPr marL="171450" lvl="0" indent="-171450">
              <a:buFont typeface="Arial" pitchFamily="34" charset="0"/>
              <a:buChar char="•"/>
            </a:pPr>
            <a:r>
              <a:rPr lang="es-ES" baseline="0" dirty="0"/>
              <a:t>Las culturas de seguridad positivas cambian estos factores para reducir el comportamiento arriesgado. Ejemplo: reducir la cantidad de tiempo que un conductor decide conducir mientras está fatigado a través de la educación sobre la fatiga (es decir, cambiando los factores personales) y ajustando los horarios de entrega con los clientes (es decir, cambiando los factores ambientales).</a:t>
            </a:r>
            <a:r>
              <a:rPr lang="en-US" baseline="0" dirty="0"/>
              <a: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35F05-0BE5-468F-B8FE-B8D1A9846DBA}" type="datetimeFigureOut">
              <a:rPr lang="en-US" smtClean="0"/>
              <a:pPr/>
              <a:t>4/10/2025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431717"/>
            <a:ext cx="2133600" cy="365125"/>
          </a:xfrm>
          <a:prstGeom prst="rect">
            <a:avLst/>
          </a:prstGeom>
        </p:spPr>
        <p:txBody>
          <a:bodyPr/>
          <a:lstStyle/>
          <a:p>
            <a:fld id="{F7363103-7FEE-418E-9D9E-33457BC8D7C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488272"/>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36985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a:solidFill>
                  <a:schemeClr val="bg1"/>
                </a:solidFill>
              </a:rPr>
              <a:t>Subtitle</a:t>
            </a:r>
          </a:p>
        </p:txBody>
      </p:sp>
      <p:sp>
        <p:nvSpPr>
          <p:cNvPr id="6" name="Rectangle 5"/>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2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3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eaLnBrk="1" hangingPunct="1">
              <a:defRPr/>
            </a:lvl1pPr>
          </a:lstStyle>
          <a:p>
            <a:pPr eaLnBrk="1" hangingPunct="1"/>
            <a:r>
              <a:rPr lang="en-US" dirty="0"/>
              <a:t>Text goes here</a:t>
            </a:r>
          </a:p>
          <a:p>
            <a:pPr eaLnBrk="1" hangingPunct="1"/>
            <a:r>
              <a:rPr lang="en-US" dirty="0"/>
              <a:t>1 column</a:t>
            </a:r>
          </a:p>
          <a:p>
            <a:pPr eaLnBrk="1" hangingPunct="1"/>
            <a:r>
              <a:rPr lang="en-US" dirty="0"/>
              <a:t>Whatever you might want to say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7"/>
          <p:cNvSpPr txBox="1">
            <a:spLocks/>
          </p:cNvSpPr>
          <p:nvPr userDrawn="1"/>
        </p:nvSpPr>
        <p:spPr>
          <a:xfrm>
            <a:off x="457200" y="228600"/>
            <a:ext cx="8229600" cy="12192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Tree>
    <p:extLst>
      <p:ext uri="{BB962C8B-B14F-4D97-AF65-F5344CB8AC3E}">
        <p14:creationId xmlns:p14="http://schemas.microsoft.com/office/powerpoint/2010/main" val="288713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a:t>Text also goes here side by side</a:t>
            </a:r>
          </a:p>
          <a:p>
            <a:pPr eaLnBrk="1" hangingPunct="1"/>
            <a:r>
              <a:rPr lang="en-US" dirty="0"/>
              <a:t>2 columns</a:t>
            </a:r>
          </a:p>
          <a:p>
            <a:pPr eaLnBrk="1" hangingPunct="1"/>
            <a:r>
              <a:rPr lang="en-US" dirty="0"/>
              <a:t>Whatever you might want to say</a:t>
            </a:r>
          </a:p>
          <a:p>
            <a:pPr lvl="4"/>
            <a:r>
              <a:rPr lang="en-US" dirty="0"/>
              <a:t>level</a:t>
            </a:r>
          </a:p>
        </p:txBody>
      </p:sp>
      <p:sp>
        <p:nvSpPr>
          <p:cNvPr id="4" name="Content Placeholder 3"/>
          <p:cNvSpPr>
            <a:spLocks noGrp="1"/>
          </p:cNvSpPr>
          <p:nvPr>
            <p:ph sz="half" idx="2" hasCustomPrompt="1"/>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a:t>Text also goes here side by side</a:t>
            </a:r>
          </a:p>
          <a:p>
            <a:pPr eaLnBrk="1" hangingPunct="1"/>
            <a:r>
              <a:rPr lang="en-US" dirty="0"/>
              <a:t>2 columns</a:t>
            </a:r>
          </a:p>
          <a:p>
            <a:pPr eaLnBrk="1" hangingPunct="1"/>
            <a:r>
              <a:rPr lang="en-US" dirty="0"/>
              <a:t>Whatever you might want to say</a:t>
            </a:r>
          </a:p>
          <a:p>
            <a:pPr lvl="4"/>
            <a:r>
              <a:rPr lang="en-US" dirty="0"/>
              <a:t>h level</a:t>
            </a:r>
          </a:p>
        </p:txBody>
      </p:sp>
      <p:sp>
        <p:nvSpPr>
          <p:cNvPr id="12" name="Title 7"/>
          <p:cNvSpPr txBox="1">
            <a:spLocks/>
          </p:cNvSpPr>
          <p:nvPr userDrawn="1"/>
        </p:nvSpPr>
        <p:spPr>
          <a:xfrm>
            <a:off x="457200" y="228600"/>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chemeClr val="bg1"/>
                </a:solidFill>
              </a:rPr>
              <a:t>Slide title goes here</a:t>
            </a:r>
          </a:p>
        </p:txBody>
      </p:sp>
    </p:spTree>
    <p:extLst>
      <p:ext uri="{BB962C8B-B14F-4D97-AF65-F5344CB8AC3E}">
        <p14:creationId xmlns:p14="http://schemas.microsoft.com/office/powerpoint/2010/main" val="205054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a:t>Text Goes here</a:t>
            </a:r>
          </a:p>
          <a:p>
            <a:r>
              <a:rPr lang="en-US" dirty="0"/>
              <a:t>3 column</a:t>
            </a:r>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a:t>Text goes here</a:t>
            </a:r>
          </a:p>
          <a:p>
            <a:r>
              <a:rPr lang="en-US" dirty="0"/>
              <a:t>3 column</a:t>
            </a:r>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a:t>Text goes here</a:t>
            </a:r>
          </a:p>
          <a:p>
            <a:r>
              <a:rPr lang="en-US" dirty="0"/>
              <a:t>3 column</a:t>
            </a:r>
          </a:p>
        </p:txBody>
      </p:sp>
      <p:sp>
        <p:nvSpPr>
          <p:cNvPr id="11" name="Title 7"/>
          <p:cNvSpPr txBox="1">
            <a:spLocks/>
          </p:cNvSpPr>
          <p:nvPr userDrawn="1"/>
        </p:nvSpPr>
        <p:spPr>
          <a:xfrm>
            <a:off x="457200" y="30480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Slide title goes here</a:t>
            </a:r>
          </a:p>
        </p:txBody>
      </p:sp>
    </p:spTree>
    <p:extLst>
      <p:ext uri="{BB962C8B-B14F-4D97-AF65-F5344CB8AC3E}">
        <p14:creationId xmlns:p14="http://schemas.microsoft.com/office/powerpoint/2010/main" val="323786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726315" y="6326187"/>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B931F-07B9-45DE-AF52-DD5E2CC1924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926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NAPAF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
        <p:nvSpPr>
          <p:cNvPr id="12" name="Slide Number Placeholder 5"/>
          <p:cNvSpPr txBox="1">
            <a:spLocks/>
          </p:cNvSpPr>
          <p:nvPr userDrawn="1"/>
        </p:nvSpPr>
        <p:spPr>
          <a:xfrm>
            <a:off x="6726315" y="6326187"/>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B931F-07B9-45DE-AF52-DD5E2CC1924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49" r:id="rId7"/>
    <p:sldLayoutId id="214748366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4.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d2_PPT_slide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580315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a:off x="-22634" y="488271"/>
            <a:ext cx="9166634" cy="186192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634" y="357406"/>
            <a:ext cx="8686800" cy="2123658"/>
          </a:xfrm>
          <a:prstGeom prst="rect">
            <a:avLst/>
          </a:prstGeom>
          <a:noFill/>
        </p:spPr>
        <p:txBody>
          <a:bodyPr wrap="square" rtlCol="0">
            <a:spAutoFit/>
          </a:bodyPr>
          <a:lstStyle/>
          <a:p>
            <a:pPr algn="ctr"/>
            <a:r>
              <a:rPr lang="es-ES" sz="4400" dirty="0">
                <a:solidFill>
                  <a:schemeClr val="bg1"/>
                </a:solidFill>
              </a:rPr>
              <a:t>Módulo 2</a:t>
            </a:r>
          </a:p>
          <a:p>
            <a:pPr algn="ctr"/>
            <a:r>
              <a:rPr lang="es-ES" sz="4400" dirty="0">
                <a:solidFill>
                  <a:schemeClr val="bg1"/>
                </a:solidFill>
              </a:rPr>
              <a:t>Cultura de Seguridad y</a:t>
            </a:r>
          </a:p>
          <a:p>
            <a:pPr algn="ctr"/>
            <a:r>
              <a:rPr lang="es-ES" sz="4400" dirty="0">
                <a:solidFill>
                  <a:schemeClr val="bg1"/>
                </a:solidFill>
              </a:rPr>
              <a:t>Prácticas Gerenciales</a:t>
            </a:r>
            <a:endParaRPr lang="en-US" sz="4400" dirty="0">
              <a:solidFill>
                <a:schemeClr val="bg1"/>
              </a:solidFill>
            </a:endParaRPr>
          </a:p>
        </p:txBody>
      </p:sp>
      <p:pic>
        <p:nvPicPr>
          <p:cNvPr id="5" name="Picture 4" title="North American Fatigue Management Progr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Fatiga</a:t>
            </a:r>
            <a:r>
              <a:rPr lang="en-US" dirty="0">
                <a:solidFill>
                  <a:schemeClr val="bg1"/>
                </a:solidFill>
              </a:rPr>
              <a:t> y </a:t>
            </a:r>
            <a:r>
              <a:rPr lang="en-US" dirty="0" err="1">
                <a:solidFill>
                  <a:schemeClr val="bg1"/>
                </a:solidFill>
              </a:rPr>
              <a:t>Cultura</a:t>
            </a:r>
            <a:r>
              <a:rPr lang="en-US" dirty="0">
                <a:solidFill>
                  <a:schemeClr val="bg1"/>
                </a:solidFill>
              </a:rPr>
              <a:t> de </a:t>
            </a:r>
            <a:r>
              <a:rPr lang="en-US" dirty="0" err="1">
                <a:solidFill>
                  <a:schemeClr val="bg1"/>
                </a:solidFill>
              </a:rPr>
              <a:t>Seguridad</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s-ES" dirty="0"/>
              <a:t>PAF diseñado para mejorar los resultados de su organización</a:t>
            </a:r>
            <a:endParaRPr lang="en-US" dirty="0"/>
          </a:p>
          <a:p>
            <a:r>
              <a:rPr lang="es-ES" dirty="0"/>
              <a:t>La administración de la fatiga es un aspecto de la cultura de seguridad general</a:t>
            </a:r>
            <a:endParaRPr lang="en-US" dirty="0"/>
          </a:p>
          <a:p>
            <a:r>
              <a:rPr lang="es-ES" dirty="0"/>
              <a:t>Integrarlo en su programa de salud y seguridad existente</a:t>
            </a:r>
            <a:endParaRPr lang="en-US" dirty="0"/>
          </a:p>
          <a:p>
            <a:r>
              <a:rPr lang="es-ES" dirty="0"/>
              <a:t>Los temas de cultura de seguridad revisados se pueden aplicar a todos los comportamientos relacionados con la seguridad para ayudar a mejorar su cultura de seguridad existente</a:t>
            </a:r>
            <a:endParaRPr lang="en-US" dirty="0"/>
          </a:p>
          <a:p>
            <a:endParaRPr lang="en-US" dirty="0"/>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Sistemas de Administración de Riesgos de Fatiga</a:t>
            </a:r>
            <a:endParaRPr lang="en-US" dirty="0">
              <a:solidFill>
                <a:schemeClr val="bg1"/>
              </a:solidFill>
            </a:endParaRPr>
          </a:p>
        </p:txBody>
      </p:sp>
      <p:sp>
        <p:nvSpPr>
          <p:cNvPr id="3" name="Content Placeholder 2"/>
          <p:cNvSpPr>
            <a:spLocks noGrp="1"/>
          </p:cNvSpPr>
          <p:nvPr>
            <p:ph idx="1"/>
          </p:nvPr>
        </p:nvSpPr>
        <p:spPr>
          <a:xfrm>
            <a:off x="457200" y="1600200"/>
            <a:ext cx="5257800" cy="4525963"/>
          </a:xfrm>
        </p:spPr>
        <p:txBody>
          <a:bodyPr>
            <a:noAutofit/>
          </a:bodyPr>
          <a:lstStyle/>
          <a:p>
            <a:r>
              <a:rPr lang="en-US" sz="2800" dirty="0" err="1"/>
              <a:t>Cultura</a:t>
            </a:r>
            <a:r>
              <a:rPr lang="en-US" sz="2800" dirty="0"/>
              <a:t> de </a:t>
            </a:r>
            <a:r>
              <a:rPr lang="en-US" sz="2800" dirty="0" err="1"/>
              <a:t>seguridad</a:t>
            </a:r>
            <a:r>
              <a:rPr lang="en-US" sz="2800" dirty="0"/>
              <a:t> </a:t>
            </a:r>
            <a:r>
              <a:rPr lang="en-US" sz="2800" dirty="0" err="1"/>
              <a:t>específicamente</a:t>
            </a:r>
            <a:r>
              <a:rPr lang="en-US" sz="2800" dirty="0"/>
              <a:t> </a:t>
            </a:r>
            <a:r>
              <a:rPr lang="en-US" sz="2800" dirty="0" err="1"/>
              <a:t>extendida</a:t>
            </a:r>
            <a:r>
              <a:rPr lang="en-US" sz="2800" dirty="0"/>
              <a:t> a la </a:t>
            </a:r>
            <a:r>
              <a:rPr lang="en-US" sz="2800" dirty="0" err="1"/>
              <a:t>fatiga</a:t>
            </a:r>
            <a:endParaRPr lang="en-US" sz="2800" dirty="0"/>
          </a:p>
          <a:p>
            <a:r>
              <a:rPr lang="es-ES" sz="2800" dirty="0"/>
              <a:t>Proceso para medir, mitigar y administrar el riesgo de fatiga</a:t>
            </a:r>
            <a:endParaRPr lang="en-US" sz="2800" dirty="0"/>
          </a:p>
          <a:p>
            <a:r>
              <a:rPr lang="es-ES" sz="2800" dirty="0"/>
              <a:t>Identificar fuentes de fatiga y formas de reducir la fatiga.</a:t>
            </a:r>
            <a:endParaRPr lang="en-US" sz="2800" dirty="0"/>
          </a:p>
        </p:txBody>
      </p:sp>
      <p:graphicFrame>
        <p:nvGraphicFramePr>
          <p:cNvPr id="5" name="Diagram 4" title="Process for fatigue risk management"/>
          <p:cNvGraphicFramePr/>
          <p:nvPr>
            <p:extLst>
              <p:ext uri="{D42A27DB-BD31-4B8C-83A1-F6EECF244321}">
                <p14:modId xmlns:p14="http://schemas.microsoft.com/office/powerpoint/2010/main" val="2710180308"/>
              </p:ext>
            </p:extLst>
          </p:nvPr>
        </p:nvGraphicFramePr>
        <p:xfrm>
          <a:off x="3962400" y="1524000"/>
          <a:ext cx="6705600" cy="482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Componentes</a:t>
            </a:r>
            <a:r>
              <a:rPr lang="en-US" dirty="0">
                <a:solidFill>
                  <a:schemeClr val="bg1"/>
                </a:solidFill>
              </a:rPr>
              <a:t> de </a:t>
            </a:r>
            <a:r>
              <a:rPr lang="en-US" dirty="0" err="1">
                <a:solidFill>
                  <a:schemeClr val="bg1"/>
                </a:solidFill>
              </a:rPr>
              <a:t>los</a:t>
            </a:r>
            <a:r>
              <a:rPr lang="en-US" dirty="0">
                <a:solidFill>
                  <a:schemeClr val="bg1"/>
                </a:solidFill>
              </a:rPr>
              <a:t> </a:t>
            </a:r>
            <a:r>
              <a:rPr lang="en-US" dirty="0" err="1">
                <a:solidFill>
                  <a:schemeClr val="bg1"/>
                </a:solidFill>
              </a:rPr>
              <a:t>Sistemas</a:t>
            </a:r>
            <a:r>
              <a:rPr lang="en-US" dirty="0">
                <a:solidFill>
                  <a:schemeClr val="bg1"/>
                </a:solidFill>
              </a:rPr>
              <a:t> de </a:t>
            </a:r>
            <a:r>
              <a:rPr lang="en-US" dirty="0" err="1">
                <a:solidFill>
                  <a:schemeClr val="bg1"/>
                </a:solidFill>
              </a:rPr>
              <a:t>Administración</a:t>
            </a:r>
            <a:r>
              <a:rPr lang="en-US" dirty="0">
                <a:solidFill>
                  <a:schemeClr val="bg1"/>
                </a:solidFill>
              </a:rPr>
              <a:t> de </a:t>
            </a:r>
            <a:r>
              <a:rPr lang="en-US" dirty="0" err="1">
                <a:solidFill>
                  <a:schemeClr val="bg1"/>
                </a:solidFill>
              </a:rPr>
              <a:t>Riesgos</a:t>
            </a:r>
            <a:r>
              <a:rPr lang="en-US" dirty="0">
                <a:solidFill>
                  <a:schemeClr val="bg1"/>
                </a:solidFill>
              </a:rPr>
              <a:t> de </a:t>
            </a:r>
            <a:r>
              <a:rPr lang="en-US" dirty="0" err="1">
                <a:solidFill>
                  <a:schemeClr val="bg1"/>
                </a:solidFill>
              </a:rPr>
              <a:t>Fatiga</a:t>
            </a:r>
            <a:r>
              <a:rPr lang="en-US" dirty="0">
                <a:solidFill>
                  <a:schemeClr val="bg1"/>
                </a:solidFill>
              </a:rPr>
              <a:t> </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a:t>Seis </a:t>
            </a:r>
            <a:r>
              <a:rPr lang="en-US" dirty="0" err="1"/>
              <a:t>componentes</a:t>
            </a:r>
            <a:r>
              <a:rPr lang="en-US" dirty="0"/>
              <a:t> </a:t>
            </a:r>
            <a:r>
              <a:rPr lang="en-US" dirty="0" err="1"/>
              <a:t>centrales</a:t>
            </a:r>
            <a:endParaRPr lang="en-US" dirty="0"/>
          </a:p>
          <a:p>
            <a:pPr lvl="1"/>
            <a:r>
              <a:rPr lang="es-ES" sz="3000" dirty="0"/>
              <a:t>Política de administración de la fatiga</a:t>
            </a:r>
            <a:endParaRPr lang="en-US" sz="3000" dirty="0"/>
          </a:p>
          <a:p>
            <a:pPr lvl="1"/>
            <a:r>
              <a:rPr lang="es-ES" sz="3000" dirty="0"/>
              <a:t>Procedimientos de administración del riesgo de fatiga</a:t>
            </a:r>
            <a:endParaRPr lang="en-US" sz="3000" dirty="0"/>
          </a:p>
          <a:p>
            <a:pPr lvl="1"/>
            <a:r>
              <a:rPr lang="es-ES" sz="3000" dirty="0"/>
              <a:t>Capacitación y educación en la administración de la fatiga</a:t>
            </a:r>
            <a:endParaRPr lang="en-US" sz="3000" dirty="0"/>
          </a:p>
          <a:p>
            <a:pPr lvl="1"/>
            <a:r>
              <a:rPr lang="es-ES" sz="3000" dirty="0"/>
              <a:t>Proceso para que los empleados reporten fatiga</a:t>
            </a:r>
            <a:endParaRPr lang="en-US" sz="3000" dirty="0"/>
          </a:p>
          <a:p>
            <a:pPr lvl="1"/>
            <a:r>
              <a:rPr lang="es-ES" sz="3000" dirty="0"/>
              <a:t>Proceso para investigar cómo la fatiga contribuye a los choques</a:t>
            </a:r>
            <a:endParaRPr lang="en-US" sz="3000" dirty="0"/>
          </a:p>
          <a:p>
            <a:pPr lvl="1"/>
            <a:r>
              <a:rPr lang="es-ES" sz="3000" dirty="0"/>
              <a:t>Evaluaciones de administración de riesgos de fatiga</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Lección 1</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es-ES" dirty="0"/>
              <a:t>Completa la siguiente frase. La cultura de seguridad de una organización se puede describir mejor como:</a:t>
            </a:r>
            <a:endParaRPr lang="en-US" dirty="0"/>
          </a:p>
          <a:p>
            <a:pPr marL="914400" lvl="1" indent="-514350">
              <a:buFont typeface="+mj-lt"/>
              <a:buAutoNum type="alphaUcPeriod"/>
            </a:pPr>
            <a:r>
              <a:rPr lang="es-ES" dirty="0"/>
              <a:t>Los sentimientos de la gerencia respecto a la importancia de la seguridad</a:t>
            </a:r>
          </a:p>
          <a:p>
            <a:pPr marL="914400" lvl="1" indent="-514350">
              <a:buFont typeface="+mj-lt"/>
              <a:buAutoNum type="alphaUcPeriod"/>
            </a:pPr>
            <a:r>
              <a:rPr lang="es-ES" dirty="0"/>
              <a:t>Patrones de comportamiento compartidos y creencias relacionadas con la seguridad</a:t>
            </a:r>
          </a:p>
          <a:p>
            <a:pPr marL="914400" lvl="1" indent="-514350">
              <a:buFont typeface="+mj-lt"/>
              <a:buAutoNum type="alphaUcPeriod"/>
            </a:pPr>
            <a:r>
              <a:rPr lang="es-ES" dirty="0"/>
              <a:t>El número de lesiones que ocurren en la organización</a:t>
            </a:r>
          </a:p>
          <a:p>
            <a:pPr marL="914400" lvl="1" indent="-514350">
              <a:buFont typeface="+mj-lt"/>
              <a:buAutoNum type="alphaUcPeriod"/>
            </a:pPr>
            <a:r>
              <a:rPr lang="es-ES" dirty="0"/>
              <a:t>Una visión para mantener a los empleados seguros</a:t>
            </a:r>
            <a:endParaRPr lang="en-US" dirty="0"/>
          </a:p>
          <a:p>
            <a:pPr lvl="1">
              <a:buNone/>
            </a:pPr>
            <a:endParaRPr lang="en-US" dirty="0"/>
          </a:p>
          <a:p>
            <a:pPr marL="514350" lvl="0" indent="-514350">
              <a:buFont typeface="+mj-lt"/>
              <a:buAutoNum type="arabicPeriod"/>
            </a:pPr>
            <a:r>
              <a:rPr lang="es-ES" dirty="0"/>
              <a:t>¿Cuál de los siguientes es un factor que influye en la cultura de seguridad de una organización</a:t>
            </a:r>
            <a:r>
              <a:rPr lang="en-US" dirty="0"/>
              <a:t>?</a:t>
            </a:r>
          </a:p>
          <a:p>
            <a:pPr marL="971550" lvl="1" indent="-514350">
              <a:buFont typeface="+mj-lt"/>
              <a:buAutoNum type="alphaUcPeriod"/>
            </a:pPr>
            <a:r>
              <a:rPr lang="es-MX" dirty="0"/>
              <a:t>Persona</a:t>
            </a:r>
          </a:p>
          <a:p>
            <a:pPr marL="971550" lvl="1" indent="-514350">
              <a:buFont typeface="+mj-lt"/>
              <a:buAutoNum type="alphaUcPeriod"/>
            </a:pPr>
            <a:r>
              <a:rPr lang="es-MX" dirty="0"/>
              <a:t>Comportamiento</a:t>
            </a:r>
          </a:p>
          <a:p>
            <a:pPr marL="971550" lvl="1" indent="-514350">
              <a:buFont typeface="+mj-lt"/>
              <a:buAutoNum type="alphaUcPeriod"/>
            </a:pPr>
            <a:r>
              <a:rPr lang="es-MX" dirty="0"/>
              <a:t>Ambiente</a:t>
            </a:r>
          </a:p>
          <a:p>
            <a:pPr marL="971550" lvl="1" indent="-514350">
              <a:buFont typeface="+mj-lt"/>
              <a:buAutoNum type="alphaUcPeriod"/>
            </a:pPr>
            <a:r>
              <a:rPr lang="es-MX" dirty="0"/>
              <a:t>Todo lo anterior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Continuación de la Lección 1</a:t>
            </a:r>
            <a:endParaRPr lang="en-US" dirty="0">
              <a:solidFill>
                <a:schemeClr val="bg1"/>
              </a:solidFill>
            </a:endParaRPr>
          </a:p>
        </p:txBody>
      </p:sp>
      <p:sp>
        <p:nvSpPr>
          <p:cNvPr id="4" name="Content Placeholder 3"/>
          <p:cNvSpPr>
            <a:spLocks noGrp="1"/>
          </p:cNvSpPr>
          <p:nvPr>
            <p:ph idx="1"/>
          </p:nvPr>
        </p:nvSpPr>
        <p:spPr>
          <a:xfrm>
            <a:off x="152400" y="1600200"/>
            <a:ext cx="8839200" cy="4525963"/>
          </a:xfrm>
        </p:spPr>
        <p:txBody>
          <a:bodyPr>
            <a:noAutofit/>
          </a:bodyPr>
          <a:lstStyle/>
          <a:p>
            <a:pPr lvl="0">
              <a:buNone/>
            </a:pPr>
            <a:r>
              <a:rPr lang="es-ES" sz="2000" dirty="0"/>
              <a:t>3. ¿Cuál de las siguientes afirmaciones es verdadera?</a:t>
            </a:r>
            <a:endParaRPr lang="en-US" sz="1800" dirty="0"/>
          </a:p>
          <a:p>
            <a:pPr marL="971550" lvl="1" indent="-514350">
              <a:buFont typeface="+mj-lt"/>
              <a:buAutoNum type="alphaUcPeriod"/>
            </a:pPr>
            <a:r>
              <a:rPr lang="es-ES" sz="1600" dirty="0"/>
              <a:t>Los choques generalmente no son el resultado de un comportamiento arriesgado</a:t>
            </a:r>
            <a:endParaRPr lang="en-US" sz="1600" dirty="0"/>
          </a:p>
          <a:p>
            <a:pPr marL="971550" lvl="1" indent="-514350">
              <a:buFont typeface="+mj-lt"/>
              <a:buAutoNum type="alphaUcPeriod"/>
            </a:pPr>
            <a:r>
              <a:rPr lang="es-ES" sz="1600" dirty="0"/>
              <a:t>La cultura de seguridad de una organización tiene poco efecto en sus choques y lesiones</a:t>
            </a:r>
            <a:endParaRPr lang="en-US" sz="1600" dirty="0"/>
          </a:p>
          <a:p>
            <a:pPr marL="971550" lvl="1" indent="-514350">
              <a:buFont typeface="+mj-lt"/>
              <a:buAutoNum type="alphaUcPeriod"/>
            </a:pPr>
            <a:r>
              <a:rPr lang="es-ES" sz="1600" dirty="0"/>
              <a:t>Los choques suelen ser el resultado de un comportamiento arriesgado.</a:t>
            </a:r>
            <a:endParaRPr lang="en-US" sz="1600" dirty="0"/>
          </a:p>
          <a:p>
            <a:pPr marL="971550" lvl="1" indent="-514350">
              <a:buFont typeface="+mj-lt"/>
              <a:buAutoNum type="alphaUcPeriod"/>
            </a:pPr>
            <a:r>
              <a:rPr lang="es-ES" sz="1600" dirty="0"/>
              <a:t>No es importante tener una cultura de seguridad positiva antes de implementar el PAF</a:t>
            </a:r>
            <a:endParaRPr lang="en-US" sz="1600" dirty="0"/>
          </a:p>
          <a:p>
            <a:pPr lvl="0">
              <a:buNone/>
            </a:pPr>
            <a:r>
              <a:rPr lang="en-US" sz="2000" dirty="0"/>
              <a:t>4.</a:t>
            </a:r>
            <a:r>
              <a:rPr lang="es-ES" sz="2000" dirty="0"/>
              <a:t> ¿Cuál es el orden correcto de los pasos al implementar un sistema de administración de riesgos de fatiga (SARF)</a:t>
            </a:r>
            <a:r>
              <a:rPr lang="en-US" sz="2000" dirty="0"/>
              <a:t>?</a:t>
            </a:r>
          </a:p>
          <a:p>
            <a:pPr marL="971550" lvl="1" indent="-514350">
              <a:buFont typeface="+mj-lt"/>
              <a:buAutoNum type="alphaUcPeriod"/>
            </a:pPr>
            <a:r>
              <a:rPr lang="es-ES" sz="1500" dirty="0"/>
              <a:t>Identificar dónde aplicar el SARF, recopilar y analizar datos, identificar el riesgo de fatiga, evaluar el riesgo de seguridad operacional, establecer medidas y contramedidas, y evaluar la efectividad</a:t>
            </a:r>
            <a:endParaRPr lang="en-US" sz="1500" dirty="0"/>
          </a:p>
          <a:p>
            <a:pPr marL="971550" lvl="1" indent="-514350">
              <a:buFont typeface="+mj-lt"/>
              <a:buAutoNum type="alphaUcPeriod"/>
            </a:pPr>
            <a:r>
              <a:rPr lang="es-ES" sz="1500" dirty="0"/>
              <a:t>Evaluar el riesgo de seguridad operacional, identificar el riesgo de fatiga, identificar dónde se aplica el SARF, establecer medidas y contramedidas, recopilar y analizar datos y evaluar la efectividad</a:t>
            </a:r>
            <a:endParaRPr lang="en-US" sz="1500" dirty="0"/>
          </a:p>
          <a:p>
            <a:pPr marL="971550" lvl="1" indent="-514350">
              <a:buFont typeface="+mj-lt"/>
              <a:buAutoNum type="alphaUcPeriod"/>
            </a:pPr>
            <a:r>
              <a:rPr lang="es-ES" sz="1500" dirty="0"/>
              <a:t>Identificar el riesgo de fatiga, identificar dónde se aplica el FRMS, recopilar y analizar datos, evaluar el riesgo de seguridad operacional, establecer medidas y contramedidas, y evaluar la efectividad</a:t>
            </a:r>
            <a:endParaRPr lang="en-US" sz="1500" dirty="0"/>
          </a:p>
          <a:p>
            <a:pPr marL="971550" lvl="1" indent="-514350">
              <a:buFont typeface="+mj-lt"/>
              <a:buAutoNum type="alphaUcPeriod"/>
            </a:pPr>
            <a:r>
              <a:rPr lang="es-ES" sz="1500" dirty="0"/>
              <a:t>Recopilar y analizar datos, identificar dónde se aplica el SARF, evaluar el riesgo de seguridad operacional, identificar el riesgo de fatiga, establecer medidas y contramedidas, y evaluar la efectividad</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Continuación de la Lección 1</a:t>
            </a:r>
            <a:endParaRPr lang="en-US" dirty="0">
              <a:solidFill>
                <a:schemeClr val="bg1"/>
              </a:solidFill>
            </a:endParaRPr>
          </a:p>
        </p:txBody>
      </p:sp>
      <p:sp>
        <p:nvSpPr>
          <p:cNvPr id="4" name="Content Placeholder 3"/>
          <p:cNvSpPr>
            <a:spLocks noGrp="1"/>
          </p:cNvSpPr>
          <p:nvPr>
            <p:ph idx="1"/>
          </p:nvPr>
        </p:nvSpPr>
        <p:spPr>
          <a:xfrm>
            <a:off x="457200" y="1600200"/>
            <a:ext cx="8382000" cy="4525963"/>
          </a:xfrm>
        </p:spPr>
        <p:txBody>
          <a:bodyPr>
            <a:noAutofit/>
          </a:bodyPr>
          <a:lstStyle/>
          <a:p>
            <a:pPr lvl="0">
              <a:buNone/>
            </a:pPr>
            <a:r>
              <a:rPr lang="en-US" dirty="0"/>
              <a:t>5. </a:t>
            </a:r>
            <a:r>
              <a:rPr lang="es-ES" dirty="0"/>
              <a:t>¿Cuál es un componente central de un sistema de administración de riesgos de fatiga</a:t>
            </a:r>
            <a:r>
              <a:rPr lang="en-US" dirty="0"/>
              <a:t>?</a:t>
            </a:r>
          </a:p>
          <a:p>
            <a:pPr marL="971550" lvl="1" indent="-514350">
              <a:buFont typeface="+mj-lt"/>
              <a:buAutoNum type="alphaUcPeriod"/>
            </a:pPr>
            <a:r>
              <a:rPr lang="es-ES" dirty="0"/>
              <a:t>Política de administración de la fatiga</a:t>
            </a:r>
            <a:endParaRPr lang="en-US" dirty="0"/>
          </a:p>
          <a:p>
            <a:pPr marL="971550" lvl="1" indent="-514350">
              <a:buFont typeface="+mj-lt"/>
              <a:buAutoNum type="alphaUcPeriod"/>
            </a:pPr>
            <a:r>
              <a:rPr lang="es-ES" dirty="0"/>
              <a:t>Proceso para que los empleados reporten fatiga</a:t>
            </a:r>
            <a:endParaRPr lang="en-US" dirty="0"/>
          </a:p>
          <a:p>
            <a:pPr marL="971550" lvl="1" indent="-514350">
              <a:buFont typeface="+mj-lt"/>
              <a:buAutoNum type="alphaUcPeriod"/>
            </a:pPr>
            <a:r>
              <a:rPr lang="es-ES" dirty="0"/>
              <a:t>Proceso para investigar cómo la fatiga contribuye a los choques</a:t>
            </a:r>
            <a:endParaRPr lang="en-US" dirty="0"/>
          </a:p>
          <a:p>
            <a:pPr marL="971550" lvl="1" indent="-514350">
              <a:buFont typeface="+mj-lt"/>
              <a:buAutoNum type="alphaUcPeriod"/>
            </a:pPr>
            <a:r>
              <a:rPr lang="en-US" dirty="0" err="1"/>
              <a:t>Todo</a:t>
            </a:r>
            <a:r>
              <a:rPr lang="en-US" dirty="0"/>
              <a:t> lo anterior</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dirty="0">
                <a:solidFill>
                  <a:schemeClr val="bg1"/>
                </a:solidFill>
              </a:rPr>
              <a:t>Lección 2: Responsabilidades Corporativas y Roles en la Implementación del PAF</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Responsabilidad Compartida para la Administración de la Fatiga</a:t>
            </a:r>
            <a:endParaRPr lang="en-US" dirty="0">
              <a:solidFill>
                <a:schemeClr val="bg1"/>
              </a:solidFill>
            </a:endParaRPr>
          </a:p>
        </p:txBody>
      </p:sp>
      <p:sp>
        <p:nvSpPr>
          <p:cNvPr id="3" name="Content Placeholder 2"/>
          <p:cNvSpPr>
            <a:spLocks noGrp="1"/>
          </p:cNvSpPr>
          <p:nvPr>
            <p:ph idx="1"/>
          </p:nvPr>
        </p:nvSpPr>
        <p:spPr>
          <a:xfrm>
            <a:off x="457200" y="1600200"/>
            <a:ext cx="7620000" cy="4525963"/>
          </a:xfrm>
        </p:spPr>
        <p:txBody>
          <a:bodyPr>
            <a:normAutofit fontScale="77500" lnSpcReduction="20000"/>
          </a:bodyPr>
          <a:lstStyle/>
          <a:p>
            <a:r>
              <a:rPr lang="es-MX" dirty="0"/>
              <a:t>La administración de la fatiga es una responsabilidad compartida</a:t>
            </a:r>
          </a:p>
          <a:p>
            <a:r>
              <a:rPr lang="es-MX" dirty="0"/>
              <a:t>Recuerde el Modelo Persona-Ambiente-Comportamiento</a:t>
            </a:r>
          </a:p>
          <a:p>
            <a:pPr lvl="1"/>
            <a:r>
              <a:rPr lang="es-MX" dirty="0"/>
              <a:t>Usted crea políticas y procedimientos</a:t>
            </a:r>
          </a:p>
          <a:p>
            <a:pPr lvl="1"/>
            <a:r>
              <a:rPr lang="es-MX" dirty="0"/>
              <a:t>Conocimiento, destreza, habilidad, motivación                                y actitud necesarios</a:t>
            </a:r>
          </a:p>
          <a:p>
            <a:pPr lvl="1"/>
            <a:r>
              <a:rPr lang="es-MX" dirty="0"/>
              <a:t>Los empleados se comportan de forma                                   segura o arriesgada</a:t>
            </a:r>
          </a:p>
          <a:p>
            <a:r>
              <a:rPr lang="es-MX" dirty="0"/>
              <a:t>Del control de arriba hacia abajo a la                          participación de abajo hacia arriba</a:t>
            </a:r>
          </a:p>
          <a:p>
            <a:r>
              <a:rPr lang="es-MX" dirty="0"/>
              <a:t>Trabajo en equipo interdependiente                                       en lugar de solo responsabilidad individualizada</a:t>
            </a:r>
          </a:p>
          <a:p>
            <a:endParaRPr lang="en-US" dirty="0"/>
          </a:p>
        </p:txBody>
      </p:sp>
      <p:pic>
        <p:nvPicPr>
          <p:cNvPr id="4" name="Picture 2" title="Business people placing hands in a pile"/>
          <p:cNvPicPr>
            <a:picLocks noChangeAspect="1" noChangeArrowheads="1"/>
          </p:cNvPicPr>
          <p:nvPr/>
        </p:nvPicPr>
        <p:blipFill>
          <a:blip r:embed="rId3" cstate="print"/>
          <a:srcRect/>
          <a:stretch>
            <a:fillRect/>
          </a:stretch>
        </p:blipFill>
        <p:spPr bwMode="auto">
          <a:xfrm>
            <a:off x="6629400" y="2416629"/>
            <a:ext cx="1881817" cy="2819400"/>
          </a:xfrm>
          <a:prstGeom prst="rect">
            <a:avLst/>
          </a:prstGeom>
          <a:noFill/>
          <a:ln w="9525">
            <a:solidFill>
              <a:schemeClr val="tx1"/>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Compromiso de la Gerencia con la Administración de la Fatiga</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s-ES" dirty="0"/>
              <a:t>Los empleados suelen obedecer a la autoridad.</a:t>
            </a:r>
            <a:endParaRPr lang="en-US" dirty="0"/>
          </a:p>
          <a:p>
            <a:r>
              <a:rPr lang="es-ES" dirty="0"/>
              <a:t>La administración de la fatiga debe ser apoyada desde arriba, pero impulsada desde abajo</a:t>
            </a:r>
            <a:endParaRPr lang="en-US" dirty="0"/>
          </a:p>
          <a:p>
            <a:r>
              <a:rPr lang="en-US" dirty="0" err="1"/>
              <a:t>Estrategias</a:t>
            </a:r>
            <a:r>
              <a:rPr lang="en-US" dirty="0"/>
              <a:t> para </a:t>
            </a:r>
            <a:r>
              <a:rPr lang="en-US" dirty="0" err="1"/>
              <a:t>aumentar</a:t>
            </a:r>
            <a:r>
              <a:rPr lang="en-US" dirty="0"/>
              <a:t> </a:t>
            </a:r>
            <a:r>
              <a:rPr lang="en-US" dirty="0" err="1"/>
              <a:t>el</a:t>
            </a:r>
            <a:r>
              <a:rPr lang="en-US" dirty="0"/>
              <a:t> </a:t>
            </a:r>
            <a:r>
              <a:rPr lang="en-US" dirty="0" err="1"/>
              <a:t>compromiso</a:t>
            </a:r>
            <a:r>
              <a:rPr lang="en-US" dirty="0"/>
              <a:t>:</a:t>
            </a:r>
          </a:p>
          <a:p>
            <a:pPr lvl="1"/>
            <a:r>
              <a:rPr lang="es-ES" dirty="0"/>
              <a:t>Priorización de la seguridad sobre la producción</a:t>
            </a:r>
            <a:endParaRPr lang="en-US" dirty="0"/>
          </a:p>
          <a:p>
            <a:pPr lvl="1"/>
            <a:r>
              <a:rPr lang="es-ES" dirty="0"/>
              <a:t>Mantener un alto perfil para la fatiga en las reuniones</a:t>
            </a:r>
            <a:endParaRPr lang="en-US" dirty="0"/>
          </a:p>
          <a:p>
            <a:pPr lvl="1"/>
            <a:r>
              <a:rPr lang="es-ES" dirty="0"/>
              <a:t>Asistencia personal de los directivos a las reuniones de fatiga</a:t>
            </a:r>
            <a:endParaRPr lang="en-US" dirty="0"/>
          </a:p>
          <a:p>
            <a:pPr lvl="1"/>
            <a:r>
              <a:rPr lang="es-ES" dirty="0"/>
              <a:t>Reuniones cara a cara con los empleados con la fatiga como tema</a:t>
            </a:r>
            <a:endParaRPr lang="en-US" dirty="0"/>
          </a:p>
          <a:p>
            <a:pPr lvl="1"/>
            <a:r>
              <a:rPr lang="es-ES" dirty="0"/>
              <a:t>Descripciones de trabajos que incluyan contratos de seguridad/fatiga</a:t>
            </a:r>
            <a:endParaRPr lang="en-US" dirty="0"/>
          </a:p>
          <a:p>
            <a:pPr lvl="1"/>
            <a:r>
              <a:rPr lang="es-ES" dirty="0"/>
              <a:t>Liderazgo en la administración de la fatiga</a:t>
            </a:r>
            <a:endParaRPr lang="en-US" dirty="0"/>
          </a:p>
          <a:p>
            <a:pPr lvl="1"/>
            <a:r>
              <a:rPr lang="es-ES" dirty="0"/>
              <a:t>Enfatizar la mejora y evaluación continua de PAF</a:t>
            </a:r>
            <a:endParaRPr lang="en-US" dirty="0"/>
          </a:p>
          <a:p>
            <a:pPr lvl="1">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Priorización de la Fatiga del Conductor sobre la Producción</a:t>
            </a:r>
            <a:endParaRPr lang="en-US" dirty="0">
              <a:solidFill>
                <a:schemeClr val="bg1"/>
              </a:solidFill>
            </a:endParaRPr>
          </a:p>
        </p:txBody>
      </p:sp>
      <p:sp>
        <p:nvSpPr>
          <p:cNvPr id="3" name="Content Placeholder 2"/>
          <p:cNvSpPr>
            <a:spLocks noGrp="1"/>
          </p:cNvSpPr>
          <p:nvPr>
            <p:ph idx="1"/>
          </p:nvPr>
        </p:nvSpPr>
        <p:spPr>
          <a:xfrm>
            <a:off x="242323" y="1688149"/>
            <a:ext cx="8229600" cy="4525963"/>
          </a:xfrm>
        </p:spPr>
        <p:txBody>
          <a:bodyPr>
            <a:normAutofit lnSpcReduction="10000"/>
          </a:bodyPr>
          <a:lstStyle/>
          <a:p>
            <a:r>
              <a:rPr lang="es-ES" sz="2800" dirty="0"/>
              <a:t>Aumento del desempeño laboral (p. ej., la productividad) puede producirse a expensas de la fatiga del conductor de VDA</a:t>
            </a:r>
            <a:endParaRPr lang="en-US" sz="2800" dirty="0"/>
          </a:p>
          <a:p>
            <a:pPr lvl="1"/>
            <a:r>
              <a:rPr lang="es-ES" sz="2400" dirty="0"/>
              <a:t>Comportamientos riesgosos (p. ej., conducir                 cuando se está fatigado) pueden                       recompensarse (o no castigarse) para                            aumentar la productividad</a:t>
            </a:r>
            <a:endParaRPr lang="en-US" sz="2400" dirty="0"/>
          </a:p>
          <a:p>
            <a:pPr lvl="1"/>
            <a:r>
              <a:rPr lang="es-ES" sz="2400" dirty="0"/>
              <a:t>Puede sugerir que la productividad es más            importante que la fatiga del conductor</a:t>
            </a:r>
            <a:endParaRPr lang="en-US" sz="2400" dirty="0"/>
          </a:p>
          <a:p>
            <a:r>
              <a:rPr lang="es-ES" sz="2800" dirty="0"/>
              <a:t>La administración de la fatiga debe                         medirse y recompensarse como la productividad</a:t>
            </a:r>
            <a:endParaRPr lang="en-US" sz="2800" dirty="0"/>
          </a:p>
          <a:p>
            <a:endParaRPr lang="en-US" sz="2800" dirty="0"/>
          </a:p>
          <a:p>
            <a:pPr lvl="1">
              <a:buNone/>
            </a:pPr>
            <a:endParaRPr lang="en-US" dirty="0"/>
          </a:p>
          <a:p>
            <a:pPr lvl="1"/>
            <a:endParaRPr lang="en-US" dirty="0"/>
          </a:p>
        </p:txBody>
      </p:sp>
      <p:pic>
        <p:nvPicPr>
          <p:cNvPr id="6146" name="Picture 2" title="CMV in Snow Storm"/>
          <p:cNvPicPr>
            <a:picLocks noChangeAspect="1" noChangeArrowheads="1"/>
          </p:cNvPicPr>
          <p:nvPr/>
        </p:nvPicPr>
        <p:blipFill>
          <a:blip r:embed="rId3" cstate="print"/>
          <a:srcRect/>
          <a:stretch>
            <a:fillRect/>
          </a:stretch>
        </p:blipFill>
        <p:spPr bwMode="auto">
          <a:xfrm>
            <a:off x="6643123" y="2514600"/>
            <a:ext cx="2119877" cy="2873062"/>
          </a:xfrm>
          <a:prstGeom prst="rect">
            <a:avLst/>
          </a:prstGeom>
          <a:noFill/>
          <a:ln w="9525">
            <a:solidFill>
              <a:schemeClr val="tx1"/>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chemeClr val="bg1"/>
                </a:solidFill>
              </a:rPr>
              <a:t>Lista de Abreviaturas y Siglas</a:t>
            </a:r>
            <a:r>
              <a:rPr lang="en-US" dirty="0">
                <a:solidFill>
                  <a:schemeClr val="bg1"/>
                </a:solidFill>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2845456"/>
              </p:ext>
            </p:extLst>
          </p:nvPr>
        </p:nvGraphicFramePr>
        <p:xfrm>
          <a:off x="457200" y="1600200"/>
          <a:ext cx="8229600" cy="2392680"/>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70840">
                <a:tc>
                  <a:txBody>
                    <a:bodyPr/>
                    <a:lstStyle/>
                    <a:p>
                      <a:r>
                        <a:rPr lang="en-US" dirty="0"/>
                        <a:t>PAF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Programa</a:t>
                      </a:r>
                      <a:r>
                        <a:rPr lang="en-US" dirty="0"/>
                        <a:t> de </a:t>
                      </a:r>
                      <a:r>
                        <a:rPr lang="en-US" dirty="0" err="1"/>
                        <a:t>Administración</a:t>
                      </a:r>
                      <a:r>
                        <a:rPr lang="en-US" dirty="0"/>
                        <a:t> de la  </a:t>
                      </a:r>
                      <a:r>
                        <a:rPr lang="en-US" dirty="0" err="1"/>
                        <a:t>Fatiga</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dirty="0"/>
                        <a:t>VDA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Vehículo</a:t>
                      </a:r>
                      <a:r>
                        <a:rPr lang="en-US" dirty="0"/>
                        <a:t> de </a:t>
                      </a:r>
                      <a:r>
                        <a:rPr lang="en-US" dirty="0" err="1"/>
                        <a:t>Autotransporte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dirty="0" err="1"/>
                        <a:t>Objetivos</a:t>
                      </a:r>
                      <a:r>
                        <a:rPr lang="en-US" dirty="0"/>
                        <a:t> SMART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err="1"/>
                        <a:t>Específicos</a:t>
                      </a:r>
                      <a:r>
                        <a:rPr lang="en-US" dirty="0"/>
                        <a:t>,</a:t>
                      </a:r>
                      <a:r>
                        <a:rPr lang="en-US" baseline="0" dirty="0"/>
                        <a:t> </a:t>
                      </a:r>
                      <a:r>
                        <a:rPr lang="en-US" baseline="0" dirty="0" err="1"/>
                        <a:t>Motivacionales</a:t>
                      </a:r>
                      <a:r>
                        <a:rPr lang="en-US" baseline="0" dirty="0"/>
                        <a:t>, </a:t>
                      </a:r>
                      <a:r>
                        <a:rPr lang="en-US" baseline="0" dirty="0" err="1"/>
                        <a:t>Alcanzables</a:t>
                      </a:r>
                      <a:r>
                        <a:rPr lang="en-US" baseline="0" dirty="0"/>
                        <a:t>, </a:t>
                      </a:r>
                      <a:r>
                        <a:rPr lang="en-US" baseline="0" dirty="0" err="1"/>
                        <a:t>Relevantes</a:t>
                      </a:r>
                      <a:r>
                        <a:rPr lang="en-US" baseline="0" dirty="0"/>
                        <a:t>, </a:t>
                      </a:r>
                      <a:r>
                        <a:rPr lang="en-US" baseline="0" dirty="0" err="1"/>
                        <a:t>Rastreables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dirty="0"/>
                        <a:t>CPAP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dirty="0"/>
                        <a:t>Presión positiva continua de aire en las vías respiratorias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dirty="0"/>
                        <a:t>HDS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Horas de </a:t>
                      </a:r>
                      <a:r>
                        <a:rPr lang="en-US" dirty="0" err="1"/>
                        <a:t>Servicio</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Mantener un Alto Perfil para la Seguridad y Fatiga en las Reuniones</a:t>
            </a:r>
            <a:endParaRPr lang="en-US" dirty="0">
              <a:solidFill>
                <a:schemeClr val="bg1"/>
              </a:solidFill>
            </a:endParaRPr>
          </a:p>
        </p:txBody>
      </p:sp>
      <p:sp>
        <p:nvSpPr>
          <p:cNvPr id="3" name="Content Placeholder 2"/>
          <p:cNvSpPr>
            <a:spLocks noGrp="1"/>
          </p:cNvSpPr>
          <p:nvPr>
            <p:ph idx="1"/>
          </p:nvPr>
        </p:nvSpPr>
        <p:spPr>
          <a:xfrm>
            <a:off x="457200" y="1524000"/>
            <a:ext cx="8382000" cy="4800600"/>
          </a:xfrm>
        </p:spPr>
        <p:txBody>
          <a:bodyPr>
            <a:normAutofit lnSpcReduction="10000"/>
          </a:bodyPr>
          <a:lstStyle/>
          <a:p>
            <a:r>
              <a:rPr lang="es-ES" sz="2800" dirty="0"/>
              <a:t>La seguridad como </a:t>
            </a:r>
            <a:r>
              <a:rPr lang="es-ES" sz="2800" b="1" i="1" dirty="0"/>
              <a:t>valor</a:t>
            </a:r>
            <a:r>
              <a:rPr lang="es-ES" sz="2800" dirty="0"/>
              <a:t> y no como </a:t>
            </a:r>
            <a:r>
              <a:rPr lang="es-ES" sz="2800" b="1" i="1" dirty="0"/>
              <a:t>prioridad</a:t>
            </a:r>
            <a:endParaRPr lang="en-US" sz="2800" b="1" i="1" dirty="0"/>
          </a:p>
          <a:p>
            <a:pPr lvl="1"/>
            <a:r>
              <a:rPr lang="es-ES" sz="2400" dirty="0"/>
              <a:t>Las prioridades cambian, los valores                                        no cambian y no se ven comprometidos</a:t>
            </a:r>
            <a:endParaRPr lang="en-US" sz="2400" dirty="0"/>
          </a:p>
          <a:p>
            <a:pPr lvl="1"/>
            <a:r>
              <a:rPr lang="es-ES" sz="2400" dirty="0"/>
              <a:t>La administración de la fatiga debe                                           vincularse a todas las prioridades</a:t>
            </a:r>
            <a:endParaRPr lang="en-US" sz="2400" dirty="0"/>
          </a:p>
          <a:p>
            <a:r>
              <a:rPr lang="es-ES" sz="2800" dirty="0"/>
              <a:t>Incluir debates sobre la fatiga en las reuniones refuerza la creencia de que la administración de la fatiga es un valor</a:t>
            </a:r>
            <a:endParaRPr lang="en-US" sz="2800" dirty="0"/>
          </a:p>
          <a:p>
            <a:pPr lvl="1"/>
            <a:r>
              <a:rPr lang="es-ES" sz="2400" dirty="0"/>
              <a:t>Ilustra cómo la seguridad y la fatiga del conductor de VDA se relacionan con todos los aspectos de la organización</a:t>
            </a:r>
            <a:endParaRPr lang="en-US" sz="2400" dirty="0"/>
          </a:p>
          <a:p>
            <a:r>
              <a:rPr lang="es-ES" sz="2800" dirty="0"/>
              <a:t>Recuerda a los empleados su apoyo para reducir la fatiga</a:t>
            </a:r>
            <a:endParaRPr lang="en-US" sz="2800" dirty="0"/>
          </a:p>
          <a:p>
            <a:pPr lvl="1"/>
            <a:endParaRPr lang="en-US" dirty="0"/>
          </a:p>
        </p:txBody>
      </p:sp>
      <p:pic>
        <p:nvPicPr>
          <p:cNvPr id="4" name="Picture 2" title="The word &quot;Value&quot; highlighted in the dictionary"/>
          <p:cNvPicPr>
            <a:picLocks noChangeAspect="1" noChangeArrowheads="1"/>
          </p:cNvPicPr>
          <p:nvPr/>
        </p:nvPicPr>
        <p:blipFill>
          <a:blip r:embed="rId3" cstate="print"/>
          <a:srcRect/>
          <a:stretch>
            <a:fillRect/>
          </a:stretch>
        </p:blipFill>
        <p:spPr bwMode="auto">
          <a:xfrm>
            <a:off x="6289326" y="1905000"/>
            <a:ext cx="2397474" cy="1600200"/>
          </a:xfrm>
          <a:prstGeom prst="rect">
            <a:avLst/>
          </a:prstGeom>
          <a:noFill/>
          <a:ln w="9525">
            <a:solidFill>
              <a:schemeClr val="tx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title="Words &quot;Lead&quot; and &quot;Learn&quot; in crossword"/>
          <p:cNvPicPr>
            <a:picLocks noChangeAspect="1" noChangeArrowheads="1"/>
          </p:cNvPicPr>
          <p:nvPr/>
        </p:nvPicPr>
        <p:blipFill>
          <a:blip r:embed="rId3" cstate="print"/>
          <a:srcRect/>
          <a:stretch>
            <a:fillRect/>
          </a:stretch>
        </p:blipFill>
        <p:spPr bwMode="auto">
          <a:xfrm>
            <a:off x="5638800" y="2209800"/>
            <a:ext cx="3505200" cy="26289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err="1">
                <a:solidFill>
                  <a:schemeClr val="bg1"/>
                </a:solidFill>
              </a:rPr>
              <a:t>Asistencia</a:t>
            </a:r>
            <a:r>
              <a:rPr lang="en-US" dirty="0">
                <a:solidFill>
                  <a:schemeClr val="bg1"/>
                </a:solidFill>
              </a:rPr>
              <a:t> Personal de </a:t>
            </a:r>
            <a:r>
              <a:rPr lang="en-US" dirty="0" err="1">
                <a:solidFill>
                  <a:schemeClr val="bg1"/>
                </a:solidFill>
              </a:rPr>
              <a:t>Gerentes</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Reuniones</a:t>
            </a:r>
            <a:r>
              <a:rPr lang="en-US" dirty="0">
                <a:solidFill>
                  <a:schemeClr val="bg1"/>
                </a:solidFill>
              </a:rPr>
              <a:t> de </a:t>
            </a:r>
            <a:r>
              <a:rPr lang="en-US" dirty="0" err="1">
                <a:solidFill>
                  <a:schemeClr val="bg1"/>
                </a:solidFill>
              </a:rPr>
              <a:t>Fatiga</a:t>
            </a:r>
            <a:endParaRPr lang="en-US" dirty="0">
              <a:solidFill>
                <a:schemeClr val="bg1"/>
              </a:solidFill>
            </a:endParaRPr>
          </a:p>
        </p:txBody>
      </p:sp>
      <p:sp>
        <p:nvSpPr>
          <p:cNvPr id="3" name="Content Placeholder 2"/>
          <p:cNvSpPr>
            <a:spLocks noGrp="1"/>
          </p:cNvSpPr>
          <p:nvPr>
            <p:ph idx="1"/>
          </p:nvPr>
        </p:nvSpPr>
        <p:spPr>
          <a:xfrm>
            <a:off x="76200" y="1600200"/>
            <a:ext cx="8229600" cy="4525963"/>
          </a:xfrm>
        </p:spPr>
        <p:txBody>
          <a:bodyPr>
            <a:normAutofit fontScale="92500" lnSpcReduction="10000"/>
          </a:bodyPr>
          <a:lstStyle/>
          <a:p>
            <a:r>
              <a:rPr lang="es-ES" sz="3000" dirty="0"/>
              <a:t>Su asistencia a las reuniones sobre fatiga demuestra un compromiso con la administración de la fatiga</a:t>
            </a:r>
            <a:endParaRPr lang="en-US" sz="3000" dirty="0"/>
          </a:p>
          <a:p>
            <a:pPr lvl="1"/>
            <a:r>
              <a:rPr lang="es-ES" dirty="0"/>
              <a:t>Reconozca y agradezca </a:t>
            </a:r>
          </a:p>
          <a:p>
            <a:pPr lvl="1"/>
            <a:r>
              <a:rPr lang="es-ES" dirty="0"/>
              <a:t>Retroalimente</a:t>
            </a:r>
          </a:p>
          <a:p>
            <a:pPr lvl="1"/>
            <a:r>
              <a:rPr lang="es-ES" dirty="0"/>
              <a:t>Promueva un comportamiento seguro</a:t>
            </a:r>
          </a:p>
          <a:p>
            <a:pPr lvl="1"/>
            <a:r>
              <a:rPr lang="es-ES" dirty="0"/>
              <a:t>Modele un comportamiento seguro</a:t>
            </a:r>
          </a:p>
          <a:p>
            <a:pPr lvl="1"/>
            <a:r>
              <a:rPr lang="es-ES" dirty="0"/>
              <a:t>Reciba comentarios de retroalimentación directamente de los empleados</a:t>
            </a:r>
          </a:p>
          <a:p>
            <a:pPr lvl="1"/>
            <a:r>
              <a:rPr lang="es-ES" dirty="0"/>
              <a:t>Observe las condiciones ambientales de riesgo</a:t>
            </a:r>
          </a:p>
          <a:p>
            <a:pPr lvl="1"/>
            <a:r>
              <a:rPr lang="es-ES" dirty="0"/>
              <a:t>Tenga comunicación uno a uno</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Reuniones Cara a Cara con Empleados que Presentan la Fatiga como Tema</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s-ES" dirty="0"/>
              <a:t>Demuestre que valora la administración de la fatiga del conductor de VDA</a:t>
            </a:r>
            <a:endParaRPr lang="en-US" dirty="0"/>
          </a:p>
          <a:p>
            <a:r>
              <a:rPr lang="es-ES" dirty="0"/>
              <a:t>Otorgue elogios y reconocimiento por el comportamiento seguro y autoinformes de fatiga</a:t>
            </a:r>
            <a:endParaRPr lang="en-US" dirty="0"/>
          </a:p>
          <a:p>
            <a:r>
              <a:rPr lang="es-ES" dirty="0"/>
              <a:t>Proporcione comentarios correctivos relacionados con la fatiga en privado</a:t>
            </a:r>
            <a:r>
              <a:rPr lang="en-US" dirty="0"/>
              <a:t> </a:t>
            </a:r>
          </a:p>
          <a:p>
            <a:r>
              <a:rPr lang="es-MX" dirty="0"/>
              <a:t>Reciba retroalimentación del                             empleado</a:t>
            </a:r>
          </a:p>
          <a:p>
            <a:r>
              <a:rPr lang="es-ES" dirty="0"/>
              <a:t>Desarrolle metas personales                    relacionadas con la fatiga</a:t>
            </a:r>
            <a:r>
              <a:rPr lang="en-US" dirty="0"/>
              <a:t> </a:t>
            </a:r>
          </a:p>
          <a:p>
            <a:endParaRPr lang="en-US" dirty="0"/>
          </a:p>
          <a:p>
            <a:endParaRPr lang="en-US" dirty="0"/>
          </a:p>
        </p:txBody>
      </p:sp>
      <p:pic>
        <p:nvPicPr>
          <p:cNvPr id="4" name="Picture 2" title="A driver and manager reviewing a document in front of a truck."/>
          <p:cNvPicPr>
            <a:picLocks noChangeAspect="1" noChangeArrowheads="1"/>
          </p:cNvPicPr>
          <p:nvPr/>
        </p:nvPicPr>
        <p:blipFill>
          <a:blip r:embed="rId3" cstate="print"/>
          <a:srcRect/>
          <a:stretch>
            <a:fillRect/>
          </a:stretch>
        </p:blipFill>
        <p:spPr bwMode="auto">
          <a:xfrm>
            <a:off x="5631544" y="4038600"/>
            <a:ext cx="3215532" cy="2133600"/>
          </a:xfrm>
          <a:prstGeom prst="rect">
            <a:avLst/>
          </a:prstGeom>
          <a:noFill/>
          <a:ln w="9525">
            <a:solidFill>
              <a:schemeClr val="tx1"/>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Descripciones de Trabajo que Incluyan Contratos de Seguridad/Fatiga</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s-ES" sz="2800" dirty="0"/>
              <a:t>Muestran que se valora la administración de la fatiga</a:t>
            </a:r>
            <a:endParaRPr lang="en-US" sz="2800" dirty="0"/>
          </a:p>
          <a:p>
            <a:r>
              <a:rPr lang="es-ES" sz="2800" dirty="0"/>
              <a:t>Demuestra cómo la fatiga se relaciona con el trabajo</a:t>
            </a:r>
            <a:endParaRPr lang="en-US" sz="2800" dirty="0"/>
          </a:p>
          <a:p>
            <a:r>
              <a:rPr lang="es-ES" sz="2800" dirty="0"/>
              <a:t>Proporciona rendición de cuentas personal por el desempeño de conducir fatigado</a:t>
            </a:r>
            <a:endParaRPr lang="en-US" sz="2800" dirty="0"/>
          </a:p>
          <a:p>
            <a:r>
              <a:rPr lang="es-ES" sz="2800" dirty="0"/>
              <a:t>Revisa la conducción sin fatiga como un requisito de trabajo esencial</a:t>
            </a:r>
            <a:endParaRPr lang="en-US" sz="2800" dirty="0"/>
          </a:p>
          <a:p>
            <a:r>
              <a:rPr lang="es-ES" sz="2800" dirty="0"/>
              <a:t>Describe las políticas y los procedimientos relacionados con la fatiga.</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Liderazgo</a:t>
            </a:r>
            <a:r>
              <a:rPr lang="en-US" dirty="0">
                <a:solidFill>
                  <a:schemeClr val="bg1"/>
                </a:solidFill>
              </a:rPr>
              <a:t> de </a:t>
            </a:r>
            <a:r>
              <a:rPr lang="en-US" dirty="0" err="1">
                <a:solidFill>
                  <a:schemeClr val="bg1"/>
                </a:solidFill>
              </a:rPr>
              <a:t>Fatiga</a:t>
            </a:r>
            <a:endParaRPr lang="en-US" dirty="0">
              <a:solidFill>
                <a:schemeClr val="bg1"/>
              </a:solidFill>
            </a:endParaRPr>
          </a:p>
        </p:txBody>
      </p:sp>
      <p:sp>
        <p:nvSpPr>
          <p:cNvPr id="3" name="Content Placeholder 2"/>
          <p:cNvSpPr>
            <a:spLocks noGrp="1"/>
          </p:cNvSpPr>
          <p:nvPr>
            <p:ph idx="1"/>
          </p:nvPr>
        </p:nvSpPr>
        <p:spPr>
          <a:xfrm>
            <a:off x="228600" y="1646237"/>
            <a:ext cx="8229600" cy="4937125"/>
          </a:xfrm>
        </p:spPr>
        <p:txBody>
          <a:bodyPr>
            <a:normAutofit fontScale="40000" lnSpcReduction="20000"/>
          </a:bodyPr>
          <a:lstStyle/>
          <a:p>
            <a:r>
              <a:rPr lang="es-ES" sz="6300" dirty="0"/>
              <a:t>Los líderes inspiran a las personas a actuar</a:t>
            </a:r>
            <a:endParaRPr lang="en-US" sz="6300" dirty="0"/>
          </a:p>
          <a:p>
            <a:r>
              <a:rPr lang="es-ES" sz="6300" dirty="0"/>
              <a:t>El liderazgo de fatiga no solo de la                                             gerencia</a:t>
            </a:r>
            <a:endParaRPr lang="en-US" sz="6300" dirty="0"/>
          </a:p>
          <a:p>
            <a:r>
              <a:rPr lang="es-ES" sz="6300" dirty="0"/>
              <a:t>Todos los empleados deben ser líderes en                               la administración de la fatiga</a:t>
            </a:r>
            <a:endParaRPr lang="en-US" sz="6300" dirty="0"/>
          </a:p>
          <a:p>
            <a:r>
              <a:rPr lang="es-MX" sz="6300" dirty="0"/>
              <a:t>Responsabilizarse a sí mismos y a los demás</a:t>
            </a:r>
          </a:p>
          <a:p>
            <a:r>
              <a:rPr lang="es-MX" sz="6300" dirty="0"/>
              <a:t>Educar, no capacitar</a:t>
            </a:r>
          </a:p>
          <a:p>
            <a:r>
              <a:rPr lang="es-MX" sz="6300" dirty="0"/>
              <a:t>Escuchar primero</a:t>
            </a:r>
          </a:p>
          <a:p>
            <a:r>
              <a:rPr lang="es-MX" sz="6300" dirty="0"/>
              <a:t>Promover la </a:t>
            </a:r>
            <a:r>
              <a:rPr lang="es-ES" sz="6300" dirty="0"/>
              <a:t>propiedad de la mejora de la fatiga</a:t>
            </a:r>
            <a:endParaRPr lang="en-US" sz="6300" dirty="0"/>
          </a:p>
          <a:p>
            <a:r>
              <a:rPr lang="es-ES" sz="6300" dirty="0"/>
              <a:t>Permitir que otros desarrollen métodos para reducir la fatiga</a:t>
            </a:r>
            <a:endParaRPr lang="en-US" sz="6300" dirty="0"/>
          </a:p>
          <a:p>
            <a:r>
              <a:rPr lang="es-ES" sz="6300" dirty="0"/>
              <a:t>Mostrar confianza en que se puede realizar un comportamiento seguro</a:t>
            </a:r>
            <a:endParaRPr lang="en-US" dirty="0"/>
          </a:p>
        </p:txBody>
      </p:sp>
      <p:pic>
        <p:nvPicPr>
          <p:cNvPr id="4" name="Picture 2" title="Chart showing that leadership influences the success of an organization."/>
          <p:cNvPicPr>
            <a:picLocks noChangeAspect="1" noChangeArrowheads="1"/>
          </p:cNvPicPr>
          <p:nvPr/>
        </p:nvPicPr>
        <p:blipFill>
          <a:blip r:embed="rId3" cstate="print"/>
          <a:srcRect/>
          <a:stretch>
            <a:fillRect/>
          </a:stretch>
        </p:blipFill>
        <p:spPr bwMode="auto">
          <a:xfrm>
            <a:off x="6233266" y="1548205"/>
            <a:ext cx="2834534" cy="1880796"/>
          </a:xfrm>
          <a:prstGeom prst="rect">
            <a:avLst/>
          </a:prstGeom>
          <a:noFill/>
          <a:ln w="9525">
            <a:solidFill>
              <a:schemeClr val="tx1"/>
            </a:solid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Comunicación Sobre Problemas de Fatiga</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s-ES" dirty="0"/>
              <a:t>Comunicación abierta y continua no punitiva que involucre seguridad y fatiga</a:t>
            </a:r>
            <a:r>
              <a:rPr lang="en-US" dirty="0"/>
              <a:t> </a:t>
            </a:r>
          </a:p>
          <a:p>
            <a:r>
              <a:rPr lang="es-ES" dirty="0"/>
              <a:t>Mantener abiertos los canales formales e informales de comunicación sobre la fatiga.</a:t>
            </a:r>
            <a:r>
              <a:rPr lang="en-US" dirty="0"/>
              <a:t> </a:t>
            </a:r>
          </a:p>
          <a:p>
            <a:r>
              <a:rPr lang="es-ES" dirty="0"/>
              <a:t>Involucrar en una comunicación regular a la gerencia, los supervisores y la fuerza laboral</a:t>
            </a:r>
            <a:endParaRPr lang="en-US" dirty="0"/>
          </a:p>
          <a:p>
            <a:r>
              <a:rPr lang="es-ES" dirty="0"/>
              <a:t>Involucrar a los conductores (si están interesados) en el desarrollo de estrategias de comunicación</a:t>
            </a: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Lección 2</a:t>
            </a:r>
            <a:endParaRPr lang="en-US" dirty="0">
              <a:solidFill>
                <a:schemeClr val="bg1"/>
              </a:solidFill>
            </a:endParaRPr>
          </a:p>
        </p:txBody>
      </p:sp>
      <p:sp>
        <p:nvSpPr>
          <p:cNvPr id="4" name="Content Placeholder 3"/>
          <p:cNvSpPr>
            <a:spLocks noGrp="1"/>
          </p:cNvSpPr>
          <p:nvPr>
            <p:ph idx="1"/>
          </p:nvPr>
        </p:nvSpPr>
        <p:spPr>
          <a:xfrm>
            <a:off x="76200" y="1600200"/>
            <a:ext cx="8915400" cy="4724400"/>
          </a:xfrm>
        </p:spPr>
        <p:txBody>
          <a:bodyPr>
            <a:normAutofit fontScale="25000" lnSpcReduction="20000"/>
          </a:bodyPr>
          <a:lstStyle/>
          <a:p>
            <a:pPr marL="514350" lvl="0" indent="-514350">
              <a:buFont typeface="+mj-lt"/>
              <a:buAutoNum type="arabicPeriod"/>
            </a:pPr>
            <a:r>
              <a:rPr lang="es-ES" sz="8800" dirty="0"/>
              <a:t>¿Cuál es una sugerencia para mostrar el compromiso de la gerencia con la administración de la fatiga</a:t>
            </a:r>
            <a:r>
              <a:rPr lang="en-US" sz="8800" dirty="0"/>
              <a:t>?</a:t>
            </a:r>
          </a:p>
          <a:p>
            <a:pPr marL="971550" lvl="1" indent="-514350">
              <a:buFont typeface="+mj-lt"/>
              <a:buAutoNum type="alphaUcPeriod"/>
            </a:pPr>
            <a:r>
              <a:rPr lang="es-ES" sz="7600" dirty="0"/>
              <a:t>Crear control de arriba hacia abajo</a:t>
            </a:r>
            <a:endParaRPr lang="en-US" sz="7600" dirty="0"/>
          </a:p>
          <a:p>
            <a:pPr marL="971550" lvl="1" indent="-514350">
              <a:buFont typeface="+mj-lt"/>
              <a:buAutoNum type="alphaUcPeriod"/>
            </a:pPr>
            <a:r>
              <a:rPr lang="es-ES" sz="7600" dirty="0"/>
              <a:t>Reuniones cara a cara con los empleados con la fatiga como tema</a:t>
            </a:r>
            <a:endParaRPr lang="en-US" sz="7600" dirty="0"/>
          </a:p>
          <a:p>
            <a:pPr marL="971550" lvl="1" indent="-514350">
              <a:buFont typeface="+mj-lt"/>
              <a:buAutoNum type="alphaUcPeriod"/>
            </a:pPr>
            <a:r>
              <a:rPr lang="es-ES" sz="7600" dirty="0"/>
              <a:t>Evitar reconocer a los conductores por sus esfuerzos en la administración de la fatiga.</a:t>
            </a:r>
            <a:endParaRPr lang="en-US" sz="7600" dirty="0"/>
          </a:p>
          <a:p>
            <a:pPr marL="971550" lvl="1" indent="-514350">
              <a:buFont typeface="+mj-lt"/>
              <a:buAutoNum type="alphaUcPeriod"/>
            </a:pPr>
            <a:r>
              <a:rPr lang="es-ES" sz="7600" dirty="0"/>
              <a:t>Sólo fomentar la responsabilidad individualizada</a:t>
            </a:r>
            <a:endParaRPr lang="en-US" sz="7600" dirty="0"/>
          </a:p>
          <a:p>
            <a:pPr marL="971550" lvl="1" indent="-514350">
              <a:buFont typeface="+mj-lt"/>
              <a:buAutoNum type="alphaUcPeriod"/>
            </a:pPr>
            <a:endParaRPr lang="en-US" sz="2000" dirty="0"/>
          </a:p>
          <a:p>
            <a:pPr marL="514350" lvl="0" indent="-514350">
              <a:buFont typeface="+mj-lt"/>
              <a:buAutoNum type="arabicPeriod"/>
            </a:pPr>
            <a:r>
              <a:rPr lang="es-ES" sz="8800" dirty="0"/>
              <a:t>¿Por qué es importante mantener un alto perfil para la fatiga en las reuniones</a:t>
            </a:r>
            <a:r>
              <a:rPr lang="en-US" sz="8800" dirty="0"/>
              <a:t>?</a:t>
            </a:r>
          </a:p>
          <a:p>
            <a:pPr marL="971550" lvl="1" indent="-514350">
              <a:buFont typeface="+mj-lt"/>
              <a:buAutoNum type="alphaUcPeriod"/>
            </a:pPr>
            <a:r>
              <a:rPr lang="es-ES" sz="7600" dirty="0"/>
              <a:t>Incluir debates sobre la fatiga en las reuniones ilustra cómo la administración de la fatiga se relaciona con otros aspectos de la organización.</a:t>
            </a:r>
            <a:endParaRPr lang="en-US" sz="7600" dirty="0"/>
          </a:p>
          <a:p>
            <a:pPr marL="971550" lvl="1" indent="-514350">
              <a:buFont typeface="+mj-lt"/>
              <a:buAutoNum type="alphaUcPeriod"/>
            </a:pPr>
            <a:r>
              <a:rPr lang="es-ES" sz="7600" dirty="0"/>
              <a:t>La gerencia debe demostrar que tiene el control del programa de administración de la fatiga.</a:t>
            </a:r>
            <a:endParaRPr lang="en-US" sz="7600" dirty="0"/>
          </a:p>
          <a:p>
            <a:pPr marL="971550" lvl="1" indent="-514350">
              <a:buFont typeface="+mj-lt"/>
              <a:buAutoNum type="alphaUcPeriod"/>
            </a:pPr>
            <a:r>
              <a:rPr lang="es-ES" sz="7600" dirty="0"/>
              <a:t>Las reuniones son una forma de demostrar que la administración de la fatiga es una prioridad</a:t>
            </a:r>
            <a:endParaRPr lang="en-US" sz="7600" dirty="0"/>
          </a:p>
          <a:p>
            <a:pPr marL="971550" lvl="1" indent="-514350">
              <a:buFont typeface="+mj-lt"/>
              <a:buAutoNum type="alphaUcPeriod"/>
            </a:pPr>
            <a:r>
              <a:rPr lang="es-ES" sz="7600" dirty="0"/>
              <a:t>Discutir la fatiga en las reuniones influye en la participación de arriba hacia abajo</a:t>
            </a:r>
            <a:endParaRPr lang="en-US" sz="7600" dirty="0"/>
          </a:p>
          <a:p>
            <a:pPr marL="971550" lvl="1" indent="-514350">
              <a:buFont typeface="+mj-lt"/>
              <a:buAutoNum type="alphaUcPeriod"/>
            </a:pP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2</a:t>
            </a:r>
            <a:endParaRPr lang="en-US" dirty="0">
              <a:solidFill>
                <a:schemeClr val="bg1"/>
              </a:solidFill>
            </a:endParaRPr>
          </a:p>
        </p:txBody>
      </p:sp>
      <p:sp>
        <p:nvSpPr>
          <p:cNvPr id="4" name="Content Placeholder 3"/>
          <p:cNvSpPr>
            <a:spLocks noGrp="1"/>
          </p:cNvSpPr>
          <p:nvPr>
            <p:ph idx="1"/>
          </p:nvPr>
        </p:nvSpPr>
        <p:spPr>
          <a:xfrm>
            <a:off x="152400" y="1676400"/>
            <a:ext cx="8839200" cy="4525963"/>
          </a:xfrm>
        </p:spPr>
        <p:txBody>
          <a:bodyPr>
            <a:normAutofit fontScale="70000" lnSpcReduction="20000"/>
          </a:bodyPr>
          <a:lstStyle/>
          <a:p>
            <a:pPr marL="446088" lvl="0" indent="-446088">
              <a:buFont typeface="+mj-lt"/>
              <a:buAutoNum type="arabicPeriod" startAt="3"/>
            </a:pPr>
            <a:r>
              <a:rPr lang="es-ES" dirty="0"/>
              <a:t>¿Cuándo se debe dar </a:t>
            </a:r>
            <a:r>
              <a:rPr lang="es-MX" dirty="0"/>
              <a:t>retroalimentación correctiva individual sobre la administración de la fatiga?</a:t>
            </a:r>
          </a:p>
          <a:p>
            <a:pPr marL="804863" lvl="1" indent="-446088">
              <a:buFont typeface="+mj-lt"/>
              <a:buAutoNum type="alphaUcPeriod"/>
            </a:pPr>
            <a:r>
              <a:rPr lang="es-MX" dirty="0"/>
              <a:t>En un grupo</a:t>
            </a:r>
          </a:p>
          <a:p>
            <a:pPr marL="804863" lvl="1" indent="-446088">
              <a:buFont typeface="+mj-lt"/>
              <a:buAutoNum type="alphaUcPeriod"/>
            </a:pPr>
            <a:r>
              <a:rPr lang="es-MX" dirty="0"/>
              <a:t>En terminales de conductor</a:t>
            </a:r>
          </a:p>
          <a:p>
            <a:pPr marL="804863" lvl="1" indent="-446088">
              <a:buFont typeface="+mj-lt"/>
              <a:buAutoNum type="alphaUcPeriod"/>
            </a:pPr>
            <a:r>
              <a:rPr lang="es-MX" dirty="0"/>
              <a:t>En privado</a:t>
            </a:r>
          </a:p>
          <a:p>
            <a:pPr marL="804863" lvl="1" indent="-446088">
              <a:buFont typeface="+mj-lt"/>
              <a:buAutoNum type="alphaUcPeriod"/>
            </a:pPr>
            <a:r>
              <a:rPr lang="es-MX" dirty="0"/>
              <a:t>Todo lo anterior</a:t>
            </a:r>
          </a:p>
          <a:p>
            <a:pPr marL="804863" lvl="1" indent="-446088">
              <a:buFont typeface="+mj-lt"/>
              <a:buAutoNum type="alphaUcPeriod"/>
            </a:pPr>
            <a:endParaRPr lang="en-US" dirty="0"/>
          </a:p>
          <a:p>
            <a:pPr marL="446088" lvl="0" indent="-446088">
              <a:buFont typeface="+mj-lt"/>
              <a:buAutoNum type="arabicPeriod" startAt="4"/>
            </a:pPr>
            <a:r>
              <a:rPr lang="es-ES" dirty="0"/>
              <a:t>¿Qué afirmación a continuación es correcta?</a:t>
            </a:r>
            <a:r>
              <a:rPr lang="en-US" dirty="0"/>
              <a:t> </a:t>
            </a:r>
          </a:p>
          <a:p>
            <a:pPr marL="804863" lvl="1" indent="-446088">
              <a:buFont typeface="+mj-lt"/>
              <a:buAutoNum type="alphaUcPeriod"/>
            </a:pPr>
            <a:r>
              <a:rPr lang="es-ES" dirty="0"/>
              <a:t>Los líderes de administración de la fatiga no confían en que los conductores puedan seguir los procedimientos de administración de la fatiga</a:t>
            </a:r>
            <a:endParaRPr lang="en-US" dirty="0"/>
          </a:p>
          <a:p>
            <a:pPr marL="804863" lvl="1" indent="-446088">
              <a:buFont typeface="+mj-lt"/>
              <a:buAutoNum type="alphaUcPeriod"/>
            </a:pPr>
            <a:r>
              <a:rPr lang="es-ES" dirty="0"/>
              <a:t>Los líderes de administración de la fatiga capacitan, no educan a los conductores sobre los comportamientos de administración de la fatiga</a:t>
            </a:r>
            <a:endParaRPr lang="en-US" dirty="0"/>
          </a:p>
          <a:p>
            <a:pPr marL="804863" lvl="1" indent="-446088">
              <a:buFont typeface="+mj-lt"/>
              <a:buAutoNum type="alphaUcPeriod"/>
            </a:pPr>
            <a:r>
              <a:rPr lang="es-ES" dirty="0"/>
              <a:t>Todos los empleados deben ser líderes en la administración de la fatiga</a:t>
            </a:r>
            <a:endParaRPr lang="en-US" dirty="0"/>
          </a:p>
          <a:p>
            <a:pPr marL="804863" lvl="1" indent="-446088">
              <a:buFont typeface="+mj-lt"/>
              <a:buAutoNum type="alphaUcPeriod"/>
            </a:pPr>
            <a:r>
              <a:rPr lang="es-ES" dirty="0"/>
              <a:t>Solo la gerencia es responsable del liderazgo en la administración de la fatiga</a:t>
            </a:r>
            <a:endParaRPr lang="en-US" dirty="0"/>
          </a:p>
          <a:p>
            <a:pPr marL="971550" lvl="1" indent="-514350">
              <a:buFont typeface="+mj-lt"/>
              <a:buAutoNum type="alphaUcPeriod"/>
            </a:pP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2</a:t>
            </a:r>
            <a:endParaRPr lang="en-US" dirty="0">
              <a:solidFill>
                <a:schemeClr val="bg1"/>
              </a:solidFill>
            </a:endParaRPr>
          </a:p>
        </p:txBody>
      </p:sp>
      <p:sp>
        <p:nvSpPr>
          <p:cNvPr id="4" name="Content Placeholder 3"/>
          <p:cNvSpPr>
            <a:spLocks noGrp="1"/>
          </p:cNvSpPr>
          <p:nvPr>
            <p:ph idx="1"/>
          </p:nvPr>
        </p:nvSpPr>
        <p:spPr/>
        <p:txBody>
          <a:bodyPr>
            <a:normAutofit fontScale="92500" lnSpcReduction="10000"/>
          </a:bodyPr>
          <a:lstStyle/>
          <a:p>
            <a:pPr marL="514350" lvl="0" indent="-514350">
              <a:buFont typeface="+mj-lt"/>
              <a:buAutoNum type="arabicPeriod" startAt="5"/>
            </a:pPr>
            <a:r>
              <a:rPr lang="es-ES" dirty="0"/>
              <a:t>¿Por qué es importante tener una comunicación abierta y continua en la participación en la administración de la fatiga?</a:t>
            </a:r>
            <a:endParaRPr lang="en-US" dirty="0"/>
          </a:p>
          <a:p>
            <a:pPr marL="971550" lvl="1" indent="-514350">
              <a:buFont typeface="+mj-lt"/>
              <a:buAutoNum type="alphaUcPeriod"/>
            </a:pPr>
            <a:r>
              <a:rPr lang="es-ES" dirty="0"/>
              <a:t>Asegura que la gerencia tenga el control del proceso de administración de la fatiga.</a:t>
            </a:r>
            <a:endParaRPr lang="en-US" dirty="0"/>
          </a:p>
          <a:p>
            <a:pPr marL="971550" lvl="1" indent="-514350">
              <a:buFont typeface="+mj-lt"/>
              <a:buAutoNum type="alphaUcPeriod"/>
            </a:pPr>
            <a:r>
              <a:rPr lang="es-ES" dirty="0"/>
              <a:t>La comunicación ayudará a recordar a todos la importancia de la administración de la fatiga</a:t>
            </a:r>
            <a:endParaRPr lang="en-US" dirty="0"/>
          </a:p>
          <a:p>
            <a:pPr marL="971550" lvl="1" indent="-514350">
              <a:buFont typeface="+mj-lt"/>
              <a:buAutoNum type="alphaUcPeriod"/>
            </a:pPr>
            <a:r>
              <a:rPr lang="es-ES" dirty="0"/>
              <a:t>Brinda una oportunidad para que la gerencia critique a los conductores.</a:t>
            </a:r>
            <a:endParaRPr lang="en-US" dirty="0"/>
          </a:p>
          <a:p>
            <a:pPr marL="971550" lvl="1" indent="-514350">
              <a:buFont typeface="+mj-lt"/>
              <a:buAutoNum type="alphaUcPeriod"/>
            </a:pPr>
            <a:r>
              <a:rPr lang="es-ES" dirty="0"/>
              <a:t>Refuerza la creencia de que la administración de la fatiga es responsabilidad de los conductores.</a:t>
            </a: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ts val="3440"/>
              </a:lnSpc>
            </a:pPr>
            <a:r>
              <a:rPr lang="es-ES" sz="3200" dirty="0">
                <a:solidFill>
                  <a:schemeClr val="bg1"/>
                </a:solidFill>
              </a:rPr>
              <a:t>Lección 3: Estrategias para Involucrar y Empoderar al Personal y Generar Compromiso en el PAF</a:t>
            </a:r>
            <a:endParaRPr lang="en-US" sz="3200" dirty="0">
              <a:solidFill>
                <a:schemeClr val="bg1"/>
              </a:solidFill>
            </a:endParaRPr>
          </a:p>
        </p:txBody>
      </p:sp>
      <p:pic>
        <p:nvPicPr>
          <p:cNvPr id="3" name="Mod2_Less3_ii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solidFill>
                  <a:schemeClr val="bg1"/>
                </a:solidFill>
              </a:rPr>
              <a:t>Módulo 2 Descripción General</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s-ES" sz="2600" dirty="0"/>
              <a:t>Lección 1: Introducción a la cultura de seguridad y prácticas gerenciales</a:t>
            </a:r>
            <a:endParaRPr lang="en-US" sz="2600" dirty="0"/>
          </a:p>
          <a:p>
            <a:r>
              <a:rPr lang="es-ES" sz="2600" dirty="0"/>
              <a:t>Lección 2: Responsabilidad corporativa                                y roles en la implementación del Programa                       de Administración de la Fatiga (PAF)</a:t>
            </a:r>
            <a:endParaRPr lang="en-US" sz="2600" dirty="0"/>
          </a:p>
          <a:p>
            <a:r>
              <a:rPr lang="es-ES" sz="2600" dirty="0"/>
              <a:t>Lección 3: Compromiso, empoderamiento                           y compromiso de los empleados en el PAF</a:t>
            </a:r>
            <a:endParaRPr lang="en-US" sz="2600" dirty="0"/>
          </a:p>
          <a:p>
            <a:r>
              <a:rPr lang="es-ES" sz="2600" dirty="0"/>
              <a:t>Lección 4: Cambio de cultura corporativa</a:t>
            </a:r>
            <a:endParaRPr lang="en-US" sz="2600" dirty="0"/>
          </a:p>
          <a:p>
            <a:r>
              <a:rPr lang="es-ES" sz="2600" dirty="0"/>
              <a:t>Lección 5: Medidas de desempeño para                         medir la eficacia del PAF</a:t>
            </a:r>
            <a:endParaRPr lang="en-US" sz="2600" dirty="0"/>
          </a:p>
          <a:p>
            <a:r>
              <a:rPr lang="en-US" sz="2600" dirty="0" err="1"/>
              <a:t>Lección</a:t>
            </a:r>
            <a:r>
              <a:rPr lang="en-US" sz="2600" dirty="0"/>
              <a:t> 6: </a:t>
            </a:r>
            <a:r>
              <a:rPr lang="en-US" sz="2600" dirty="0" err="1"/>
              <a:t>Resumen</a:t>
            </a:r>
            <a:endParaRPr lang="en-US" sz="2600" dirty="0"/>
          </a:p>
          <a:p>
            <a:endParaRPr lang="en-US" dirty="0"/>
          </a:p>
        </p:txBody>
      </p:sp>
      <p:pic>
        <p:nvPicPr>
          <p:cNvPr id="3074" name="Picture 2" title="CMV Truck driving down road"/>
          <p:cNvPicPr>
            <a:picLocks noChangeAspect="1" noChangeArrowheads="1"/>
          </p:cNvPicPr>
          <p:nvPr/>
        </p:nvPicPr>
        <p:blipFill>
          <a:blip r:embed="rId3" cstate="print"/>
          <a:srcRect/>
          <a:stretch>
            <a:fillRect/>
          </a:stretch>
        </p:blipFill>
        <p:spPr bwMode="auto">
          <a:xfrm>
            <a:off x="6629400" y="2362200"/>
            <a:ext cx="2404533" cy="3581400"/>
          </a:xfrm>
          <a:prstGeom prst="rect">
            <a:avLst/>
          </a:prstGeom>
          <a:noFill/>
          <a:ln w="9525">
            <a:solidFill>
              <a:schemeClr val="tx1"/>
            </a:solid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Empoderamiento</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s-ES" dirty="0"/>
              <a:t>Compartir la autoridad y la responsabilidad</a:t>
            </a:r>
            <a:r>
              <a:rPr lang="en-US" dirty="0"/>
              <a:t> </a:t>
            </a:r>
          </a:p>
          <a:p>
            <a:r>
              <a:rPr lang="en-US" dirty="0"/>
              <a:t>Mayor </a:t>
            </a:r>
            <a:r>
              <a:rPr lang="es-MX" dirty="0"/>
              <a:t>percepción</a:t>
            </a:r>
            <a:r>
              <a:rPr lang="en-US" dirty="0"/>
              <a:t> de control</a:t>
            </a:r>
          </a:p>
          <a:p>
            <a:r>
              <a:rPr lang="es-ES" dirty="0"/>
              <a:t>Compartir información y conocimientos organizacionales que otorguen a los empleados el poder de tomar decisiones que influyan directamente en el desempeño y la dirección de la organización.</a:t>
            </a:r>
            <a:endParaRPr lang="en-US" sz="1800" dirty="0"/>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Importancia</a:t>
            </a:r>
            <a:r>
              <a:rPr lang="en-US" dirty="0">
                <a:solidFill>
                  <a:schemeClr val="bg1"/>
                </a:solidFill>
              </a:rPr>
              <a:t> del </a:t>
            </a:r>
            <a:r>
              <a:rPr lang="en-US" dirty="0" err="1">
                <a:solidFill>
                  <a:schemeClr val="bg1"/>
                </a:solidFill>
              </a:rPr>
              <a:t>Empoderamiento</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s-ES" sz="2800" dirty="0"/>
              <a:t>Control de costos, flexibilidad organizacional y mejoras en la calidad del producto</a:t>
            </a:r>
            <a:endParaRPr lang="en-US" sz="2800" dirty="0"/>
          </a:p>
          <a:p>
            <a:r>
              <a:rPr lang="es-ES" sz="2800" dirty="0"/>
              <a:t>Aumento de la satisfacción laboral, en la motivación y en el comportamiento dentro de la organización</a:t>
            </a:r>
            <a:endParaRPr lang="en-US" sz="2800" dirty="0"/>
          </a:p>
          <a:p>
            <a:r>
              <a:rPr lang="es-ES" sz="2800" dirty="0"/>
              <a:t>Disminución de la rotación y el ausentismo</a:t>
            </a:r>
            <a:endParaRPr lang="en-US" sz="2800" dirty="0"/>
          </a:p>
          <a:p>
            <a:r>
              <a:rPr lang="en-US" sz="2800" dirty="0"/>
              <a:t>Mayor </a:t>
            </a:r>
            <a:r>
              <a:rPr lang="es-MX" sz="2800" dirty="0"/>
              <a:t>reconocimiento</a:t>
            </a:r>
            <a:r>
              <a:rPr lang="en-US" sz="2800" dirty="0"/>
              <a:t> individual</a:t>
            </a:r>
            <a:r>
              <a:rPr lang="en-US" dirty="0"/>
              <a:t>	</a:t>
            </a:r>
            <a:r>
              <a:rPr lang="en-US" sz="2800" dirty="0"/>
              <a:t>		</a:t>
            </a:r>
          </a:p>
          <a:p>
            <a:pPr lvl="1"/>
            <a:endParaRPr lang="en-US" dirty="0"/>
          </a:p>
        </p:txBody>
      </p:sp>
      <p:pic>
        <p:nvPicPr>
          <p:cNvPr id="12290" name="Picture 2" title="Female driver standing in front of her bus"/>
          <p:cNvPicPr>
            <a:picLocks noChangeAspect="1" noChangeArrowheads="1"/>
          </p:cNvPicPr>
          <p:nvPr/>
        </p:nvPicPr>
        <p:blipFill>
          <a:blip r:embed="rId3" cstate="print"/>
          <a:srcRect/>
          <a:stretch>
            <a:fillRect/>
          </a:stretch>
        </p:blipFill>
        <p:spPr bwMode="auto">
          <a:xfrm>
            <a:off x="5715000" y="4113017"/>
            <a:ext cx="2975952" cy="1974632"/>
          </a:xfrm>
          <a:prstGeom prst="rect">
            <a:avLst/>
          </a:prstGeom>
          <a:noFill/>
          <a:ln w="9525">
            <a:solidFill>
              <a:schemeClr val="tx1"/>
            </a:solid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Aumento</a:t>
            </a:r>
            <a:r>
              <a:rPr lang="en-US" dirty="0">
                <a:solidFill>
                  <a:schemeClr val="bg1"/>
                </a:solidFill>
              </a:rPr>
              <a:t> de las </a:t>
            </a:r>
            <a:r>
              <a:rPr lang="en-US" dirty="0" err="1">
                <a:solidFill>
                  <a:schemeClr val="bg1"/>
                </a:solidFill>
              </a:rPr>
              <a:t>Percepciones</a:t>
            </a:r>
            <a:r>
              <a:rPr lang="en-US" dirty="0">
                <a:solidFill>
                  <a:schemeClr val="bg1"/>
                </a:solidFill>
              </a:rPr>
              <a:t> de </a:t>
            </a:r>
            <a:r>
              <a:rPr lang="en-US" dirty="0" err="1">
                <a:solidFill>
                  <a:schemeClr val="bg1"/>
                </a:solidFill>
              </a:rPr>
              <a:t>Empoderamiento</a:t>
            </a:r>
            <a:endParaRPr lang="en-US" dirty="0">
              <a:solidFill>
                <a:schemeClr val="bg1"/>
              </a:solidFill>
            </a:endParaRPr>
          </a:p>
        </p:txBody>
      </p:sp>
      <p:sp>
        <p:nvSpPr>
          <p:cNvPr id="3" name="Content Placeholder 2"/>
          <p:cNvSpPr>
            <a:spLocks noGrp="1"/>
          </p:cNvSpPr>
          <p:nvPr>
            <p:ph idx="1"/>
          </p:nvPr>
        </p:nvSpPr>
        <p:spPr>
          <a:xfrm>
            <a:off x="228600" y="1524000"/>
            <a:ext cx="8686800" cy="4525963"/>
          </a:xfrm>
        </p:spPr>
        <p:txBody>
          <a:bodyPr>
            <a:normAutofit/>
          </a:bodyPr>
          <a:lstStyle/>
          <a:p>
            <a:r>
              <a:rPr lang="es-ES" sz="2800" dirty="0"/>
              <a:t>Tres factores impactan la sensación de empoderamiento</a:t>
            </a:r>
            <a:endParaRPr lang="en-US" sz="2800" dirty="0"/>
          </a:p>
        </p:txBody>
      </p:sp>
      <p:grpSp>
        <p:nvGrpSpPr>
          <p:cNvPr id="21" name="Grupo 20">
            <a:extLst>
              <a:ext uri="{FF2B5EF4-FFF2-40B4-BE49-F238E27FC236}">
                <a16:creationId xmlns:a16="http://schemas.microsoft.com/office/drawing/2014/main" id="{359BFC1C-876A-1E37-3832-5A5DE9D2FA4B}"/>
              </a:ext>
            </a:extLst>
          </p:cNvPr>
          <p:cNvGrpSpPr/>
          <p:nvPr/>
        </p:nvGrpSpPr>
        <p:grpSpPr>
          <a:xfrm>
            <a:off x="2362200" y="2079169"/>
            <a:ext cx="4724399" cy="4173517"/>
            <a:chOff x="2362200" y="2079169"/>
            <a:chExt cx="4724399" cy="4173517"/>
          </a:xfrm>
        </p:grpSpPr>
        <p:sp>
          <p:nvSpPr>
            <p:cNvPr id="5" name="Globo: flecha hacia abajo 4">
              <a:extLst>
                <a:ext uri="{FF2B5EF4-FFF2-40B4-BE49-F238E27FC236}">
                  <a16:creationId xmlns:a16="http://schemas.microsoft.com/office/drawing/2014/main" id="{1E74168B-7BDB-D412-4844-F3F8B7FC1B07}"/>
                </a:ext>
              </a:extLst>
            </p:cNvPr>
            <p:cNvSpPr/>
            <p:nvPr/>
          </p:nvSpPr>
          <p:spPr>
            <a:xfrm>
              <a:off x="3755840" y="2079169"/>
              <a:ext cx="1846765" cy="1546430"/>
            </a:xfrm>
            <a:prstGeom prst="downArrowCallout">
              <a:avLst>
                <a:gd name="adj1" fmla="val 15447"/>
                <a:gd name="adj2" fmla="val 21756"/>
                <a:gd name="adj3" fmla="val 18667"/>
                <a:gd name="adj4" fmla="val 63898"/>
              </a:avLst>
            </a:prstGeom>
            <a:gradFill flip="none" rotWithShape="1">
              <a:gsLst>
                <a:gs pos="0">
                  <a:srgbClr val="0E850F"/>
                </a:gs>
                <a:gs pos="74000">
                  <a:schemeClr val="tx1">
                    <a:lumMod val="65000"/>
                    <a:lumOff val="35000"/>
                  </a:schemeClr>
                </a:gs>
                <a:gs pos="83000">
                  <a:schemeClr val="tx1">
                    <a:lumMod val="75000"/>
                    <a:lumOff val="25000"/>
                  </a:schemeClr>
                </a:gs>
                <a:gs pos="100000">
                  <a:schemeClr val="tx1">
                    <a:lumMod val="75000"/>
                    <a:lumOff val="25000"/>
                  </a:schemeClr>
                </a:gs>
              </a:gsLst>
              <a:lin ang="5400000" scaled="1"/>
              <a:tileRect/>
            </a:gradFill>
            <a:ln>
              <a:noFill/>
            </a:ln>
            <a:effectLst/>
            <a:scene3d>
              <a:camera prst="orthographicFront"/>
              <a:lightRig rig="threePt" dir="t">
                <a:rot lat="0" lon="0" rev="0"/>
              </a:lightRig>
            </a:scene3d>
            <a:sp3d prstMaterial="plastic">
              <a:bevelT w="438150" h="88900"/>
              <a:bevelB w="209550"/>
              <a:extrusionClr>
                <a:schemeClr val="bg1"/>
              </a:extrusionClr>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Control Personal</a:t>
              </a:r>
            </a:p>
            <a:p>
              <a:pPr algn="ctr"/>
              <a:r>
                <a:rPr lang="es-MX" b="1" dirty="0"/>
                <a:t>“Tengo el Control”</a:t>
              </a:r>
            </a:p>
          </p:txBody>
        </p:sp>
        <p:grpSp>
          <p:nvGrpSpPr>
            <p:cNvPr id="10" name="Grupo 9">
              <a:extLst>
                <a:ext uri="{FF2B5EF4-FFF2-40B4-BE49-F238E27FC236}">
                  <a16:creationId xmlns:a16="http://schemas.microsoft.com/office/drawing/2014/main" id="{8DDBD798-EC72-EF8F-AFFA-E1DB249D4F70}"/>
                </a:ext>
              </a:extLst>
            </p:cNvPr>
            <p:cNvGrpSpPr/>
            <p:nvPr/>
          </p:nvGrpSpPr>
          <p:grpSpPr>
            <a:xfrm>
              <a:off x="3786200" y="4572000"/>
              <a:ext cx="1816405" cy="1680686"/>
              <a:chOff x="8153399" y="4723099"/>
              <a:chExt cx="1873682" cy="1811259"/>
            </a:xfrm>
          </p:grpSpPr>
          <p:sp>
            <p:nvSpPr>
              <p:cNvPr id="8" name="Elipse 7">
                <a:extLst>
                  <a:ext uri="{FF2B5EF4-FFF2-40B4-BE49-F238E27FC236}">
                    <a16:creationId xmlns:a16="http://schemas.microsoft.com/office/drawing/2014/main" id="{124E1CE3-B030-7473-15F4-8A5540C1167E}"/>
                  </a:ext>
                </a:extLst>
              </p:cNvPr>
              <p:cNvSpPr/>
              <p:nvPr/>
            </p:nvSpPr>
            <p:spPr>
              <a:xfrm>
                <a:off x="8153399" y="4723099"/>
                <a:ext cx="1873682" cy="1811259"/>
              </a:xfrm>
              <a:prstGeom prst="ellipse">
                <a:avLst/>
              </a:prstGeom>
              <a:solidFill>
                <a:srgbClr val="008CE1"/>
              </a:solidFill>
              <a:ln>
                <a:noFill/>
              </a:ln>
              <a:effectLst>
                <a:innerShdw blurRad="127000" dist="50800" dir="3600000">
                  <a:prstClr val="black">
                    <a:alpha val="50000"/>
                  </a:prstClr>
                </a:innerShdw>
              </a:effectLst>
              <a:scene3d>
                <a:camera prst="orthographicFront"/>
                <a:lightRig rig="soft" dir="t">
                  <a:rot lat="0" lon="0" rev="17400000"/>
                </a:lightRig>
              </a:scene3d>
              <a:sp3d extrusionH="63500">
                <a:bevelT w="368300" h="292100"/>
                <a:bevelB w="171450" h="165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6DB087F8-2A3C-43EF-D383-98EC134B35F3}"/>
                  </a:ext>
                </a:extLst>
              </p:cNvPr>
              <p:cNvSpPr txBox="1"/>
              <p:nvPr/>
            </p:nvSpPr>
            <p:spPr>
              <a:xfrm>
                <a:off x="8153400" y="5380059"/>
                <a:ext cx="1842364" cy="369332"/>
              </a:xfrm>
              <a:prstGeom prst="rect">
                <a:avLst/>
              </a:prstGeom>
              <a:noFill/>
            </p:spPr>
            <p:txBody>
              <a:bodyPr wrap="none" rtlCol="0">
                <a:spAutoFit/>
              </a:bodyPr>
              <a:lstStyle/>
              <a:p>
                <a:r>
                  <a:rPr lang="es-MX" b="1" dirty="0">
                    <a:solidFill>
                      <a:schemeClr val="bg1"/>
                    </a:solidFill>
                  </a:rPr>
                  <a:t>Empoderamiento</a:t>
                </a:r>
              </a:p>
            </p:txBody>
          </p:sp>
        </p:grpSp>
        <p:grpSp>
          <p:nvGrpSpPr>
            <p:cNvPr id="19" name="Grupo 18">
              <a:extLst>
                <a:ext uri="{FF2B5EF4-FFF2-40B4-BE49-F238E27FC236}">
                  <a16:creationId xmlns:a16="http://schemas.microsoft.com/office/drawing/2014/main" id="{A35900F4-CD22-EED0-321A-F3B79ADEB158}"/>
                </a:ext>
              </a:extLst>
            </p:cNvPr>
            <p:cNvGrpSpPr/>
            <p:nvPr/>
          </p:nvGrpSpPr>
          <p:grpSpPr>
            <a:xfrm>
              <a:off x="2362200" y="3181833"/>
              <a:ext cx="1939104" cy="1441569"/>
              <a:chOff x="6934200" y="3462008"/>
              <a:chExt cx="2000250" cy="1553565"/>
            </a:xfrm>
          </p:grpSpPr>
          <p:sp>
            <p:nvSpPr>
              <p:cNvPr id="16" name="Flecha: a la derecha 15">
                <a:extLst>
                  <a:ext uri="{FF2B5EF4-FFF2-40B4-BE49-F238E27FC236}">
                    <a16:creationId xmlns:a16="http://schemas.microsoft.com/office/drawing/2014/main" id="{E416BF08-0F05-7FA1-BEF6-B41740AAD427}"/>
                  </a:ext>
                </a:extLst>
              </p:cNvPr>
              <p:cNvSpPr/>
              <p:nvPr/>
            </p:nvSpPr>
            <p:spPr>
              <a:xfrm rot="2523004">
                <a:off x="8477250" y="4618439"/>
                <a:ext cx="457200" cy="397134"/>
              </a:xfrm>
              <a:prstGeom prst="rightArrow">
                <a:avLst/>
              </a:prstGeom>
              <a:gradFill flip="none" rotWithShape="1">
                <a:gsLst>
                  <a:gs pos="0">
                    <a:srgbClr val="C81616"/>
                  </a:gs>
                  <a:gs pos="72720">
                    <a:srgbClr val="310F0F"/>
                  </a:gs>
                  <a:gs pos="90000">
                    <a:schemeClr val="tx1">
                      <a:lumMod val="95000"/>
                      <a:lumOff val="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D83A0408-1F87-AEEC-24DF-BC958DC3D3F5}"/>
                  </a:ext>
                </a:extLst>
              </p:cNvPr>
              <p:cNvSpPr/>
              <p:nvPr/>
            </p:nvSpPr>
            <p:spPr>
              <a:xfrm>
                <a:off x="6934200" y="3500537"/>
                <a:ext cx="1752600" cy="1295400"/>
              </a:xfrm>
              <a:prstGeom prst="rect">
                <a:avLst/>
              </a:prstGeom>
              <a:gradFill>
                <a:gsLst>
                  <a:gs pos="0">
                    <a:srgbClr val="C81616"/>
                  </a:gs>
                  <a:gs pos="79000">
                    <a:srgbClr val="690000">
                      <a:lumMod val="100000"/>
                    </a:srgbClr>
                  </a:gs>
                </a:gsLst>
                <a:lin ang="5400000" scaled="1"/>
              </a:gradFill>
              <a:ln>
                <a:noFill/>
              </a:ln>
              <a:effectLst>
                <a:softEdge rad="76200"/>
              </a:effectLst>
              <a:scene3d>
                <a:camera prst="orthographicFront"/>
                <a:lightRig rig="threePt" dir="t"/>
              </a:scene3d>
              <a:sp3d contourW="12700">
                <a:bevelT w="285750" h="158750"/>
                <a:bevelB w="114300"/>
                <a:contourClr>
                  <a:schemeClr val="accent3">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FAF5D34B-5A74-AA6A-CAE8-5FE5A0A718C4}"/>
                  </a:ext>
                </a:extLst>
              </p:cNvPr>
              <p:cNvSpPr txBox="1"/>
              <p:nvPr/>
            </p:nvSpPr>
            <p:spPr>
              <a:xfrm>
                <a:off x="6934200" y="3462008"/>
                <a:ext cx="1676400" cy="923330"/>
              </a:xfrm>
              <a:prstGeom prst="rect">
                <a:avLst/>
              </a:prstGeom>
              <a:noFill/>
            </p:spPr>
            <p:txBody>
              <a:bodyPr wrap="square" rtlCol="0">
                <a:spAutoFit/>
              </a:bodyPr>
              <a:lstStyle/>
              <a:p>
                <a:pPr algn="ctr"/>
                <a:r>
                  <a:rPr lang="es-MX" b="1" dirty="0">
                    <a:solidFill>
                      <a:schemeClr val="bg1"/>
                    </a:solidFill>
                  </a:rPr>
                  <a:t>Autoeficacia</a:t>
                </a:r>
              </a:p>
              <a:p>
                <a:pPr algn="ctr"/>
                <a:r>
                  <a:rPr lang="es-MX" b="1" dirty="0">
                    <a:solidFill>
                      <a:schemeClr val="bg1"/>
                    </a:solidFill>
                  </a:rPr>
                  <a:t>“Puedo hacerlo yo solo”</a:t>
                </a:r>
              </a:p>
            </p:txBody>
          </p:sp>
        </p:grpSp>
        <p:grpSp>
          <p:nvGrpSpPr>
            <p:cNvPr id="18" name="Grupo 17">
              <a:extLst>
                <a:ext uri="{FF2B5EF4-FFF2-40B4-BE49-F238E27FC236}">
                  <a16:creationId xmlns:a16="http://schemas.microsoft.com/office/drawing/2014/main" id="{F86D098B-E754-F63A-AB38-1319ECCC3751}"/>
                </a:ext>
              </a:extLst>
            </p:cNvPr>
            <p:cNvGrpSpPr/>
            <p:nvPr/>
          </p:nvGrpSpPr>
          <p:grpSpPr>
            <a:xfrm>
              <a:off x="5133505" y="3217587"/>
              <a:ext cx="1953094" cy="1421429"/>
              <a:chOff x="9733689" y="3882894"/>
              <a:chExt cx="2014682" cy="1531861"/>
            </a:xfrm>
          </p:grpSpPr>
          <p:sp>
            <p:nvSpPr>
              <p:cNvPr id="17" name="Flecha: a la derecha 16">
                <a:extLst>
                  <a:ext uri="{FF2B5EF4-FFF2-40B4-BE49-F238E27FC236}">
                    <a16:creationId xmlns:a16="http://schemas.microsoft.com/office/drawing/2014/main" id="{A1C88EB8-B7BC-26ED-D247-A6184CD2EB2E}"/>
                  </a:ext>
                </a:extLst>
              </p:cNvPr>
              <p:cNvSpPr/>
              <p:nvPr/>
            </p:nvSpPr>
            <p:spPr>
              <a:xfrm rot="9025120">
                <a:off x="9733689" y="5017620"/>
                <a:ext cx="457200" cy="397135"/>
              </a:xfrm>
              <a:prstGeom prst="rightArrow">
                <a:avLst/>
              </a:prstGeom>
              <a:gradFill flip="none" rotWithShape="1">
                <a:gsLst>
                  <a:gs pos="0">
                    <a:srgbClr val="452F7D"/>
                  </a:gs>
                  <a:gs pos="99301">
                    <a:schemeClr val="tx1">
                      <a:lumMod val="95000"/>
                      <a:lumOff val="5000"/>
                    </a:schemeClr>
                  </a:gs>
                  <a:gs pos="93000">
                    <a:schemeClr val="tx1">
                      <a:lumMod val="95000"/>
                      <a:lumOff val="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2A9FB296-AB24-683F-2377-1253319CFF47}"/>
                  </a:ext>
                </a:extLst>
              </p:cNvPr>
              <p:cNvSpPr/>
              <p:nvPr/>
            </p:nvSpPr>
            <p:spPr>
              <a:xfrm>
                <a:off x="9995771" y="3882894"/>
                <a:ext cx="1752600" cy="1295400"/>
              </a:xfrm>
              <a:prstGeom prst="rect">
                <a:avLst/>
              </a:prstGeom>
              <a:solidFill>
                <a:srgbClr val="3E2974"/>
              </a:solidFill>
              <a:ln>
                <a:noFill/>
              </a:ln>
              <a:effectLst>
                <a:softEdge rad="76200"/>
              </a:effectLst>
              <a:scene3d>
                <a:camera prst="orthographicFront"/>
                <a:lightRig rig="threePt" dir="t"/>
              </a:scene3d>
              <a:sp3d contourW="12700">
                <a:bevelT w="285750" h="158750"/>
                <a:bevelB w="114300"/>
                <a:contourClr>
                  <a:schemeClr val="accent3">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a:extLst>
                  <a:ext uri="{FF2B5EF4-FFF2-40B4-BE49-F238E27FC236}">
                    <a16:creationId xmlns:a16="http://schemas.microsoft.com/office/drawing/2014/main" id="{E47338DD-A353-4036-C93D-F74ACD54996F}"/>
                  </a:ext>
                </a:extLst>
              </p:cNvPr>
              <p:cNvSpPr txBox="1"/>
              <p:nvPr/>
            </p:nvSpPr>
            <p:spPr>
              <a:xfrm>
                <a:off x="9867900" y="3985149"/>
                <a:ext cx="1676400" cy="923330"/>
              </a:xfrm>
              <a:prstGeom prst="rect">
                <a:avLst/>
              </a:prstGeom>
              <a:noFill/>
            </p:spPr>
            <p:txBody>
              <a:bodyPr wrap="square" rtlCol="0">
                <a:spAutoFit/>
              </a:bodyPr>
              <a:lstStyle/>
              <a:p>
                <a:pPr algn="ctr"/>
                <a:r>
                  <a:rPr lang="es-MX" b="1" dirty="0">
                    <a:solidFill>
                      <a:schemeClr val="bg1"/>
                    </a:solidFill>
                  </a:rPr>
                  <a:t>Optimismo</a:t>
                </a:r>
              </a:p>
              <a:p>
                <a:pPr algn="ctr"/>
                <a:r>
                  <a:rPr lang="es-MX" b="1" dirty="0">
                    <a:solidFill>
                      <a:schemeClr val="bg1"/>
                    </a:solidFill>
                  </a:rPr>
                  <a:t>“Espero lo mejor”</a:t>
                </a: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Aumento</a:t>
            </a:r>
            <a:r>
              <a:rPr lang="en-US" dirty="0">
                <a:solidFill>
                  <a:schemeClr val="bg1"/>
                </a:solidFill>
              </a:rPr>
              <a:t> del </a:t>
            </a:r>
            <a:r>
              <a:rPr lang="en-US" dirty="0" err="1">
                <a:solidFill>
                  <a:schemeClr val="bg1"/>
                </a:solidFill>
              </a:rPr>
              <a:t>Empoderamiento</a:t>
            </a:r>
            <a:endParaRPr lang="en-US" dirty="0">
              <a:solidFill>
                <a:schemeClr val="bg1"/>
              </a:solidFill>
            </a:endParaRPr>
          </a:p>
        </p:txBody>
      </p:sp>
      <p:sp>
        <p:nvSpPr>
          <p:cNvPr id="3" name="Content Placeholder 2"/>
          <p:cNvSpPr>
            <a:spLocks noGrp="1"/>
          </p:cNvSpPr>
          <p:nvPr>
            <p:ph idx="1"/>
          </p:nvPr>
        </p:nvSpPr>
        <p:spPr>
          <a:xfrm>
            <a:off x="457200" y="1600200"/>
            <a:ext cx="8458200" cy="4525963"/>
          </a:xfrm>
        </p:spPr>
        <p:txBody>
          <a:bodyPr>
            <a:normAutofit fontScale="85000" lnSpcReduction="10000"/>
          </a:bodyPr>
          <a:lstStyle/>
          <a:p>
            <a:r>
              <a:rPr lang="es-ES" dirty="0"/>
              <a:t>Estrategias para aumentar el empoderamiento de los empleados</a:t>
            </a:r>
            <a:r>
              <a:rPr lang="en-US" dirty="0"/>
              <a:t>:</a:t>
            </a:r>
          </a:p>
          <a:p>
            <a:pPr lvl="1"/>
            <a:r>
              <a:rPr lang="es-ES" dirty="0"/>
              <a:t>Proporcionar una sensación de confianza de que los empleados harán un buen trabajo</a:t>
            </a:r>
            <a:endParaRPr lang="en-US" dirty="0"/>
          </a:p>
          <a:p>
            <a:pPr lvl="1"/>
            <a:r>
              <a:rPr lang="es-ES" dirty="0"/>
              <a:t>Proporcionar comentarios de apoyo a comportamientos seguros</a:t>
            </a:r>
            <a:endParaRPr lang="en-US" dirty="0"/>
          </a:p>
          <a:p>
            <a:pPr lvl="1"/>
            <a:r>
              <a:rPr lang="es-MX" dirty="0"/>
              <a:t>Escuchar activamente a los empleados antes de ofrecer consejos o retroalimentación</a:t>
            </a:r>
          </a:p>
          <a:p>
            <a:pPr lvl="1"/>
            <a:r>
              <a:rPr lang="es-ES" dirty="0"/>
              <a:t>Permitir que los empleados desarrollen metas personales</a:t>
            </a:r>
            <a:endParaRPr lang="en-US" dirty="0"/>
          </a:p>
          <a:p>
            <a:pPr lvl="1"/>
            <a:r>
              <a:rPr lang="es-ES" dirty="0"/>
              <a:t>Permitir que los empleados desarrollen sus propias estrategias para aumentar el comportamiento seguro mientras se reduce el comportamiento riesgoso</a:t>
            </a: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Empoderamiento y Resistencia al Cambio</a:t>
            </a:r>
            <a:endParaRPr lang="en-US" dirty="0">
              <a:solidFill>
                <a:schemeClr val="bg1"/>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s-ES" dirty="0"/>
              <a:t>El empoderamiento disminuye la resistencia al cambio</a:t>
            </a:r>
            <a:endParaRPr lang="en-US" dirty="0"/>
          </a:p>
          <a:p>
            <a:pPr lvl="1"/>
            <a:r>
              <a:rPr lang="es-ES" sz="2400" dirty="0"/>
              <a:t>Permite a los empleados contribuir al proceso de cambio</a:t>
            </a:r>
            <a:endParaRPr lang="en-US" sz="2400" dirty="0"/>
          </a:p>
          <a:p>
            <a:pPr lvl="1"/>
            <a:r>
              <a:rPr lang="es-ES" sz="2400" dirty="0"/>
              <a:t>Genera sensación de confianza</a:t>
            </a:r>
            <a:endParaRPr lang="en-US" sz="2400" dirty="0"/>
          </a:p>
          <a:p>
            <a:pPr lvl="1"/>
            <a:r>
              <a:rPr lang="es-MX" sz="2400" dirty="0"/>
              <a:t>Aumenta una sensación personal                                              de control</a:t>
            </a:r>
          </a:p>
          <a:p>
            <a:pPr lvl="1"/>
            <a:r>
              <a:rPr lang="es-MX" sz="2400" dirty="0"/>
              <a:t>Proporciona iniciativa de abajo                                               hacia arriba</a:t>
            </a:r>
          </a:p>
          <a:p>
            <a:pPr lvl="1"/>
            <a:r>
              <a:rPr lang="es-MX" sz="2400" dirty="0"/>
              <a:t>Motiva a otros a aceptar el cambio</a:t>
            </a:r>
          </a:p>
          <a:p>
            <a:pPr lvl="1"/>
            <a:r>
              <a:rPr lang="es-MX" sz="2400" dirty="0"/>
              <a:t>Proporciona más responsabilidad</a:t>
            </a:r>
          </a:p>
          <a:p>
            <a:pPr lvl="1"/>
            <a:endParaRPr lang="en-US" dirty="0"/>
          </a:p>
          <a:p>
            <a:endParaRPr lang="en-US" dirty="0"/>
          </a:p>
        </p:txBody>
      </p:sp>
      <p:pic>
        <p:nvPicPr>
          <p:cNvPr id="13314" name="Picture 2" title="Roadway sign saying &quot;Opportunity Ahead&quot;"/>
          <p:cNvPicPr>
            <a:picLocks noChangeAspect="1" noChangeArrowheads="1"/>
          </p:cNvPicPr>
          <p:nvPr/>
        </p:nvPicPr>
        <p:blipFill>
          <a:blip r:embed="rId3" cstate="print"/>
          <a:srcRect/>
          <a:stretch>
            <a:fillRect/>
          </a:stretch>
        </p:blipFill>
        <p:spPr bwMode="auto">
          <a:xfrm>
            <a:off x="5562600" y="3298371"/>
            <a:ext cx="2985851" cy="1981200"/>
          </a:xfrm>
          <a:prstGeom prst="rect">
            <a:avLst/>
          </a:prstGeom>
          <a:noFill/>
          <a:ln w="9525">
            <a:solidFill>
              <a:schemeClr val="tx1"/>
            </a:solid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Delegación de la Responsabilidad por Fatiga</a:t>
            </a:r>
            <a:endParaRPr lang="en-US" dirty="0">
              <a:solidFill>
                <a:schemeClr val="bg1"/>
              </a:solidFill>
            </a:endParaRPr>
          </a:p>
        </p:txBody>
      </p:sp>
      <p:sp>
        <p:nvSpPr>
          <p:cNvPr id="3" name="Content Placeholder 2"/>
          <p:cNvSpPr>
            <a:spLocks noGrp="1"/>
          </p:cNvSpPr>
          <p:nvPr>
            <p:ph idx="1"/>
          </p:nvPr>
        </p:nvSpPr>
        <p:spPr>
          <a:xfrm>
            <a:off x="457200" y="1600200"/>
            <a:ext cx="8534400" cy="4525963"/>
          </a:xfrm>
        </p:spPr>
        <p:txBody>
          <a:bodyPr>
            <a:normAutofit/>
          </a:bodyPr>
          <a:lstStyle/>
          <a:p>
            <a:r>
              <a:rPr lang="es-ES" sz="2400" dirty="0"/>
              <a:t>Cada empleado se siente responsable de la fatiga y la seguridad en una cultura de seguridad positiva</a:t>
            </a:r>
            <a:endParaRPr lang="en-US" sz="2400" dirty="0"/>
          </a:p>
          <a:p>
            <a:r>
              <a:rPr lang="es-ES" sz="2400" dirty="0"/>
              <a:t>Delegar responsabilidad hace que todos  los                   empleados sean responsables y rindan cuentas</a:t>
            </a:r>
            <a:endParaRPr lang="en-US" sz="2400" dirty="0"/>
          </a:p>
          <a:p>
            <a:r>
              <a:rPr lang="es-ES" sz="2400" dirty="0"/>
              <a:t>Los empleados se sentirán responsables de su                         fatiga y ayudarán a sus compañeros de trabajo</a:t>
            </a:r>
            <a:endParaRPr lang="en-US" sz="2400" dirty="0"/>
          </a:p>
          <a:p>
            <a:r>
              <a:rPr lang="es-ES" sz="2400" dirty="0"/>
              <a:t>Las responsabilidades bien definidas aumentan                             el desempeño</a:t>
            </a:r>
            <a:endParaRPr lang="en-US" sz="2400" dirty="0"/>
          </a:p>
          <a:p>
            <a:r>
              <a:rPr lang="es-ES" sz="2400" dirty="0"/>
              <a:t>Una sensación de propiedad sobre las                                                 iniciativas de seguridad</a:t>
            </a:r>
            <a:endParaRPr lang="en-US" sz="2400" dirty="0"/>
          </a:p>
        </p:txBody>
      </p:sp>
      <p:pic>
        <p:nvPicPr>
          <p:cNvPr id="14338" name="Picture 2" title="Two people helping each other while rock climbing"/>
          <p:cNvPicPr>
            <a:picLocks noChangeAspect="1" noChangeArrowheads="1"/>
          </p:cNvPicPr>
          <p:nvPr/>
        </p:nvPicPr>
        <p:blipFill>
          <a:blip r:embed="rId3" cstate="print"/>
          <a:srcRect/>
          <a:stretch>
            <a:fillRect/>
          </a:stretch>
        </p:blipFill>
        <p:spPr bwMode="auto">
          <a:xfrm>
            <a:off x="6781800" y="2176742"/>
            <a:ext cx="2057400" cy="3081058"/>
          </a:xfrm>
          <a:prstGeom prst="rect">
            <a:avLst/>
          </a:prstGeom>
          <a:noFill/>
          <a:ln w="9525">
            <a:solidFill>
              <a:schemeClr val="tx1"/>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Fomentar el Compromiso con la Organización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s-ES" dirty="0"/>
              <a:t>Dedicación a la organización y disposición a trabajar en su nombre</a:t>
            </a:r>
            <a:endParaRPr lang="en-US" sz="2500" dirty="0"/>
          </a:p>
          <a:p>
            <a:r>
              <a:rPr lang="es-ES" dirty="0"/>
              <a:t>3 factores que contribuyen al compromiso organizacional</a:t>
            </a:r>
            <a:endParaRPr lang="en-US" sz="2500" dirty="0"/>
          </a:p>
          <a:p>
            <a:pPr lvl="1"/>
            <a:r>
              <a:rPr lang="es-ES" dirty="0"/>
              <a:t>Identidad y lealtad a la organización</a:t>
            </a:r>
            <a:endParaRPr lang="en-US" dirty="0"/>
          </a:p>
          <a:p>
            <a:pPr lvl="1"/>
            <a:r>
              <a:rPr lang="es-ES" dirty="0"/>
              <a:t>Cantidad de inversión personal hecha a la organización</a:t>
            </a:r>
            <a:endParaRPr lang="en-US" dirty="0"/>
          </a:p>
          <a:p>
            <a:pPr lvl="1"/>
            <a:r>
              <a:rPr lang="es-ES" dirty="0"/>
              <a:t>Sentimientos personales de obligación hacia la organización</a:t>
            </a:r>
            <a:endParaRPr lang="en-US" dirty="0"/>
          </a:p>
          <a:p>
            <a:r>
              <a:rPr lang="es-ES" dirty="0"/>
              <a:t>El compromiso puede estar en diferentes niveles en la organización</a:t>
            </a:r>
            <a:endParaRPr lang="en-US" dirty="0"/>
          </a:p>
          <a:p>
            <a:pPr lvl="1"/>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Beneficios</a:t>
            </a:r>
            <a:r>
              <a:rPr lang="en-US" dirty="0">
                <a:solidFill>
                  <a:schemeClr val="bg1"/>
                </a:solidFill>
              </a:rPr>
              <a:t> del </a:t>
            </a:r>
            <a:r>
              <a:rPr lang="en-US" dirty="0" err="1">
                <a:solidFill>
                  <a:schemeClr val="bg1"/>
                </a:solidFill>
              </a:rPr>
              <a:t>Compromiso</a:t>
            </a:r>
            <a:r>
              <a:rPr lang="en-US" dirty="0">
                <a:solidFill>
                  <a:schemeClr val="bg1"/>
                </a:solidFill>
              </a:rPr>
              <a:t> </a:t>
            </a:r>
            <a:r>
              <a:rPr lang="en-US" dirty="0" err="1">
                <a:solidFill>
                  <a:schemeClr val="bg1"/>
                </a:solidFill>
              </a:rPr>
              <a:t>Oganizacional</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a:t>Mayor </a:t>
            </a:r>
            <a:r>
              <a:rPr lang="es-MX" dirty="0"/>
              <a:t>satisfacción laboral</a:t>
            </a:r>
          </a:p>
          <a:p>
            <a:r>
              <a:rPr lang="es-MX" dirty="0"/>
              <a:t>Mayor rendimiento</a:t>
            </a:r>
          </a:p>
          <a:p>
            <a:r>
              <a:rPr lang="es-MX" dirty="0"/>
              <a:t>Mayor participación</a:t>
            </a:r>
          </a:p>
          <a:p>
            <a:r>
              <a:rPr lang="es-MX" dirty="0"/>
              <a:t>Disminución del estrés                                    laboral</a:t>
            </a:r>
          </a:p>
          <a:p>
            <a:r>
              <a:rPr lang="es-MX" dirty="0"/>
              <a:t>Disminución de la resistencia al cambio</a:t>
            </a:r>
          </a:p>
          <a:p>
            <a:r>
              <a:rPr lang="es-MX" dirty="0"/>
              <a:t>Disminución </a:t>
            </a:r>
            <a:r>
              <a:rPr lang="es-ES" dirty="0"/>
              <a:t>de la rotación y el ausentismo</a:t>
            </a:r>
            <a:endParaRPr lang="en-US" dirty="0"/>
          </a:p>
        </p:txBody>
      </p:sp>
      <p:pic>
        <p:nvPicPr>
          <p:cNvPr id="15362" name="Picture 2" title="Performance rating form with &quot;Excellent&quot; checked for all options."/>
          <p:cNvPicPr>
            <a:picLocks noChangeAspect="1" noChangeArrowheads="1"/>
          </p:cNvPicPr>
          <p:nvPr/>
        </p:nvPicPr>
        <p:blipFill>
          <a:blip r:embed="rId3" cstate="print"/>
          <a:srcRect/>
          <a:stretch>
            <a:fillRect/>
          </a:stretch>
        </p:blipFill>
        <p:spPr bwMode="auto">
          <a:xfrm>
            <a:off x="5181600" y="2209800"/>
            <a:ext cx="3333427" cy="2209800"/>
          </a:xfrm>
          <a:prstGeom prst="rect">
            <a:avLst/>
          </a:prstGeom>
          <a:noFill/>
          <a:ln w="9525">
            <a:solidFill>
              <a:schemeClr val="tx1"/>
            </a:solid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Aumento</a:t>
            </a:r>
            <a:r>
              <a:rPr lang="en-US" dirty="0">
                <a:solidFill>
                  <a:schemeClr val="bg1"/>
                </a:solidFill>
              </a:rPr>
              <a:t> del </a:t>
            </a:r>
            <a:r>
              <a:rPr lang="en-US" dirty="0" err="1">
                <a:solidFill>
                  <a:schemeClr val="bg1"/>
                </a:solidFill>
              </a:rPr>
              <a:t>Compromiso</a:t>
            </a:r>
            <a:r>
              <a:rPr lang="en-US" dirty="0">
                <a:solidFill>
                  <a:schemeClr val="bg1"/>
                </a:solidFill>
              </a:rPr>
              <a:t> </a:t>
            </a:r>
            <a:r>
              <a:rPr lang="en-US" dirty="0" err="1">
                <a:solidFill>
                  <a:schemeClr val="bg1"/>
                </a:solidFill>
              </a:rPr>
              <a:t>Organizacional</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s-ES" dirty="0"/>
              <a:t>Apoyo de usted y de los supervisores</a:t>
            </a:r>
            <a:endParaRPr lang="en-US" dirty="0"/>
          </a:p>
          <a:p>
            <a:pPr lvl="1"/>
            <a:r>
              <a:rPr lang="es-ES" dirty="0"/>
              <a:t>“Mi organización y supervisor están de mi lado”</a:t>
            </a:r>
            <a:r>
              <a:rPr lang="en-US" dirty="0"/>
              <a:t>”</a:t>
            </a:r>
          </a:p>
          <a:p>
            <a:r>
              <a:rPr lang="es-ES" dirty="0"/>
              <a:t>Recompensas por el logro de metas y otros logros</a:t>
            </a:r>
            <a:endParaRPr lang="en-US" dirty="0"/>
          </a:p>
          <a:p>
            <a:r>
              <a:rPr lang="es-ES" dirty="0"/>
              <a:t>Participación en la toma de                        decisiones de la organización</a:t>
            </a:r>
            <a:endParaRPr lang="en-US" dirty="0"/>
          </a:p>
          <a:p>
            <a:r>
              <a:rPr lang="es-ES" dirty="0"/>
              <a:t>Percepciones de pertenencia                                   en la organización</a:t>
            </a:r>
            <a:endParaRPr lang="en-US" dirty="0"/>
          </a:p>
          <a:p>
            <a:r>
              <a:rPr lang="es-ES" dirty="0"/>
              <a:t>Capacitación y compromiso de                                la organización en el desarrollo de los empleados</a:t>
            </a:r>
            <a:endParaRPr lang="en-US" dirty="0"/>
          </a:p>
          <a:p>
            <a:pPr>
              <a:buNone/>
            </a:pPr>
            <a:endParaRPr lang="en-US" dirty="0"/>
          </a:p>
          <a:p>
            <a:endParaRPr lang="en-US" dirty="0"/>
          </a:p>
          <a:p>
            <a:endParaRPr lang="en-US" dirty="0"/>
          </a:p>
        </p:txBody>
      </p:sp>
      <p:pic>
        <p:nvPicPr>
          <p:cNvPr id="16386" name="Picture 2" title="Business man hold out keys"/>
          <p:cNvPicPr>
            <a:picLocks noChangeAspect="1" noChangeArrowheads="1"/>
          </p:cNvPicPr>
          <p:nvPr/>
        </p:nvPicPr>
        <p:blipFill>
          <a:blip r:embed="rId3" cstate="print"/>
          <a:srcRect/>
          <a:stretch>
            <a:fillRect/>
          </a:stretch>
        </p:blipFill>
        <p:spPr bwMode="auto">
          <a:xfrm>
            <a:off x="5769430" y="3124200"/>
            <a:ext cx="2895599" cy="1921315"/>
          </a:xfrm>
          <a:prstGeom prst="rect">
            <a:avLst/>
          </a:prstGeom>
          <a:noFill/>
          <a:ln w="9525">
            <a:solidFill>
              <a:schemeClr val="tx1"/>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Lección </a:t>
            </a:r>
            <a:r>
              <a:rPr lang="en-US" dirty="0">
                <a:solidFill>
                  <a:schemeClr val="bg1"/>
                </a:solidFill>
              </a:rPr>
              <a:t>3</a:t>
            </a: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en-US" dirty="0"/>
              <a:t>¿</a:t>
            </a:r>
            <a:r>
              <a:rPr lang="en-US" dirty="0" err="1"/>
              <a:t>Qué</a:t>
            </a:r>
            <a:r>
              <a:rPr lang="en-US" dirty="0"/>
              <a:t> es </a:t>
            </a:r>
            <a:r>
              <a:rPr lang="en-US" dirty="0" err="1"/>
              <a:t>el</a:t>
            </a:r>
            <a:r>
              <a:rPr lang="en-US" dirty="0"/>
              <a:t> </a:t>
            </a:r>
            <a:r>
              <a:rPr lang="en-US" dirty="0" err="1"/>
              <a:t>empoderamiento</a:t>
            </a:r>
            <a:r>
              <a:rPr lang="en-US" dirty="0"/>
              <a:t>?</a:t>
            </a:r>
          </a:p>
          <a:p>
            <a:pPr marL="971550" lvl="1" indent="-514350">
              <a:buFont typeface="+mj-lt"/>
              <a:buAutoNum type="alphaUcPeriod"/>
            </a:pPr>
            <a:r>
              <a:rPr lang="es-ES" dirty="0"/>
              <a:t>El empoderamiento significa dejar que sus empleados hagan lo que quieran</a:t>
            </a:r>
            <a:endParaRPr lang="en-US" dirty="0"/>
          </a:p>
          <a:p>
            <a:pPr marL="971550" lvl="1" indent="-514350">
              <a:buFont typeface="+mj-lt"/>
              <a:buAutoNum type="alphaUcPeriod"/>
            </a:pPr>
            <a:r>
              <a:rPr lang="es-ES" dirty="0"/>
              <a:t>Dar a los empleados la responsabilidad exclusiva</a:t>
            </a:r>
            <a:endParaRPr lang="en-US" dirty="0"/>
          </a:p>
          <a:p>
            <a:pPr marL="971550" lvl="1" indent="-514350">
              <a:buFont typeface="+mj-lt"/>
              <a:buAutoNum type="alphaUcPeriod"/>
            </a:pPr>
            <a:r>
              <a:rPr lang="es-ES" dirty="0"/>
              <a:t>Compartir información y conocimientos para que los empleados puedan tomar decisiones</a:t>
            </a:r>
            <a:endParaRPr lang="en-US" dirty="0"/>
          </a:p>
          <a:p>
            <a:pPr marL="971550" lvl="1" indent="-514350">
              <a:buFont typeface="+mj-lt"/>
              <a:buAutoNum type="alphaUcPeriod"/>
            </a:pPr>
            <a:r>
              <a:rPr lang="es-ES" dirty="0"/>
              <a:t>Disminución de la responsabilidad de la dirección</a:t>
            </a:r>
            <a:endParaRPr lang="en-US" dirty="0"/>
          </a:p>
          <a:p>
            <a:pPr marL="971550" lvl="1" indent="-514350">
              <a:buNone/>
            </a:pPr>
            <a:endParaRPr lang="en-US" dirty="0"/>
          </a:p>
          <a:p>
            <a:pPr marL="571500" indent="-514350">
              <a:buFont typeface="+mj-lt"/>
              <a:buAutoNum type="arabicPeriod"/>
            </a:pPr>
            <a:r>
              <a:rPr lang="es-ES" dirty="0"/>
              <a:t>¿Cuál es un factor que influye en las percepciones de empoderamiento de los empleados?</a:t>
            </a:r>
            <a:endParaRPr lang="en-US" dirty="0"/>
          </a:p>
          <a:p>
            <a:pPr marL="971550" lvl="1" indent="-514350">
              <a:buFont typeface="+mj-lt"/>
              <a:buAutoNum type="alphaUcPeriod"/>
            </a:pPr>
            <a:r>
              <a:rPr lang="en-US" dirty="0" err="1"/>
              <a:t>Autoeficacia</a:t>
            </a:r>
            <a:endParaRPr lang="en-US" dirty="0"/>
          </a:p>
          <a:p>
            <a:pPr marL="971550" lvl="1" indent="-514350">
              <a:buFont typeface="+mj-lt"/>
              <a:buAutoNum type="alphaUcPeriod"/>
            </a:pPr>
            <a:r>
              <a:rPr lang="en-US" dirty="0"/>
              <a:t>Control personal</a:t>
            </a:r>
          </a:p>
          <a:p>
            <a:pPr marL="971550" lvl="1" indent="-514350">
              <a:buFont typeface="+mj-lt"/>
              <a:buAutoNum type="alphaUcPeriod"/>
            </a:pPr>
            <a:r>
              <a:rPr lang="en-US" dirty="0" err="1"/>
              <a:t>Optimismo</a:t>
            </a:r>
            <a:endParaRPr lang="en-US" dirty="0"/>
          </a:p>
          <a:p>
            <a:pPr marL="971550" lvl="1" indent="-514350">
              <a:buFont typeface="+mj-lt"/>
              <a:buAutoNum type="alphaUcPeriod"/>
            </a:pPr>
            <a:r>
              <a:rPr lang="en-US" dirty="0"/>
              <a:t>Todo lo anterior</a:t>
            </a:r>
          </a:p>
          <a:p>
            <a:pPr marL="971550" lvl="1" indent="-514350">
              <a:buFont typeface="+mj-lt"/>
              <a:buAutoNum type="alphaUcPeriod"/>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Objetivos</a:t>
            </a:r>
            <a:r>
              <a:rPr lang="en-US" dirty="0">
                <a:solidFill>
                  <a:schemeClr val="bg1"/>
                </a:solidFill>
              </a:rPr>
              <a:t> del </a:t>
            </a:r>
            <a:r>
              <a:rPr lang="en-US" dirty="0" err="1">
                <a:solidFill>
                  <a:schemeClr val="bg1"/>
                </a:solidFill>
              </a:rPr>
              <a:t>Módulo</a:t>
            </a:r>
            <a:r>
              <a:rPr lang="en-US" dirty="0">
                <a:solidFill>
                  <a:schemeClr val="bg1"/>
                </a:solidFill>
              </a:rPr>
              <a:t> (1 de 2)</a:t>
            </a:r>
          </a:p>
        </p:txBody>
      </p:sp>
      <p:sp>
        <p:nvSpPr>
          <p:cNvPr id="3" name="Content Placeholder 2"/>
          <p:cNvSpPr>
            <a:spLocks noGrp="1"/>
          </p:cNvSpPr>
          <p:nvPr>
            <p:ph idx="1"/>
          </p:nvPr>
        </p:nvSpPr>
        <p:spPr>
          <a:xfrm>
            <a:off x="457200" y="1600200"/>
            <a:ext cx="8382000" cy="4800600"/>
          </a:xfrm>
        </p:spPr>
        <p:txBody>
          <a:bodyPr>
            <a:normAutofit fontScale="55000" lnSpcReduction="20000"/>
          </a:bodyPr>
          <a:lstStyle/>
          <a:p>
            <a:r>
              <a:rPr lang="en-US" sz="4400" dirty="0" err="1"/>
              <a:t>Definir</a:t>
            </a:r>
            <a:r>
              <a:rPr lang="en-US" sz="4400" dirty="0"/>
              <a:t> </a:t>
            </a:r>
            <a:r>
              <a:rPr lang="en-US" sz="4400" dirty="0" err="1"/>
              <a:t>cultura</a:t>
            </a:r>
            <a:r>
              <a:rPr lang="en-US" sz="4400" dirty="0"/>
              <a:t> de </a:t>
            </a:r>
            <a:r>
              <a:rPr lang="en-US" sz="4400" dirty="0" err="1"/>
              <a:t>seguridad</a:t>
            </a:r>
            <a:endParaRPr lang="en-US" sz="4400" dirty="0"/>
          </a:p>
          <a:p>
            <a:r>
              <a:rPr lang="es-ES" sz="4400" dirty="0"/>
              <a:t>Identificar la relación entre la cultura de la seguridad y la fatiga</a:t>
            </a:r>
            <a:endParaRPr lang="en-US" sz="4400" dirty="0"/>
          </a:p>
          <a:p>
            <a:r>
              <a:rPr lang="en-US" sz="4400" dirty="0" err="1"/>
              <a:t>Comprender</a:t>
            </a:r>
            <a:r>
              <a:rPr lang="en-US" sz="4400" dirty="0"/>
              <a:t> la </a:t>
            </a:r>
            <a:r>
              <a:rPr lang="en-US" sz="4400" dirty="0" err="1"/>
              <a:t>importancia</a:t>
            </a:r>
            <a:r>
              <a:rPr lang="en-US" sz="4400" dirty="0"/>
              <a:t> del </a:t>
            </a:r>
            <a:r>
              <a:rPr lang="en-US" sz="4400" dirty="0" err="1"/>
              <a:t>compromiso</a:t>
            </a:r>
            <a:r>
              <a:rPr lang="en-US" sz="4400" dirty="0"/>
              <a:t> de la </a:t>
            </a:r>
            <a:r>
              <a:rPr lang="en-US" sz="4400" dirty="0" err="1"/>
              <a:t>gerencia</a:t>
            </a:r>
            <a:r>
              <a:rPr lang="en-US" sz="4400" dirty="0"/>
              <a:t> con </a:t>
            </a:r>
            <a:r>
              <a:rPr lang="en-US" sz="4400" dirty="0" err="1"/>
              <a:t>el</a:t>
            </a:r>
            <a:r>
              <a:rPr lang="en-US" sz="4400" dirty="0"/>
              <a:t> PAF</a:t>
            </a:r>
          </a:p>
          <a:p>
            <a:r>
              <a:rPr lang="es-ES" sz="4400" dirty="0"/>
              <a:t>Darse cuenta de la importancia del compromiso de los conductores de vehículos de autotransporte (VDA) con el PAF</a:t>
            </a:r>
            <a:endParaRPr lang="en-US" sz="4400" dirty="0"/>
          </a:p>
          <a:p>
            <a:r>
              <a:rPr lang="es-ES" sz="4400" dirty="0"/>
              <a:t>Identificar la importancia de                                            empoderar a los conductores de VDA</a:t>
            </a:r>
            <a:endParaRPr lang="en-US" sz="4400" dirty="0"/>
          </a:p>
          <a:p>
            <a:r>
              <a:rPr lang="es-ES" sz="4400" dirty="0"/>
              <a:t>Describir la importancia de la                                              comunicación sobre la fatiga</a:t>
            </a:r>
            <a:endParaRPr lang="en-US" sz="4400" dirty="0"/>
          </a:p>
          <a:p>
            <a:r>
              <a:rPr lang="es-ES" sz="4400" dirty="0"/>
              <a:t>Crear “apoyo activo” de  la                                                  la alta dirección</a:t>
            </a:r>
            <a:endParaRPr lang="en-US" sz="4400" dirty="0"/>
          </a:p>
          <a:p>
            <a:r>
              <a:rPr lang="es-ES" sz="4400" dirty="0"/>
              <a:t>Generar confianza en los conductores                                           de VDA</a:t>
            </a:r>
            <a:endParaRPr lang="en-US" sz="4400" dirty="0"/>
          </a:p>
          <a:p>
            <a:pPr lvl="1"/>
            <a:endParaRPr lang="en-US" dirty="0"/>
          </a:p>
        </p:txBody>
      </p:sp>
      <p:pic>
        <p:nvPicPr>
          <p:cNvPr id="2050" name="Picture 2" title="Sticky notes with different aspects of organizational culture"/>
          <p:cNvPicPr>
            <a:picLocks noChangeAspect="1" noChangeArrowheads="1"/>
          </p:cNvPicPr>
          <p:nvPr/>
        </p:nvPicPr>
        <p:blipFill>
          <a:blip r:embed="rId3" cstate="print"/>
          <a:srcRect/>
          <a:stretch>
            <a:fillRect/>
          </a:stretch>
        </p:blipFill>
        <p:spPr bwMode="auto">
          <a:xfrm>
            <a:off x="5791200" y="3914842"/>
            <a:ext cx="3057525" cy="2028758"/>
          </a:xfrm>
          <a:prstGeom prst="rect">
            <a:avLst/>
          </a:prstGeom>
          <a:noFill/>
          <a:ln w="9525">
            <a:solidFill>
              <a:schemeClr val="tx1"/>
            </a:solid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3</a:t>
            </a:r>
            <a:endParaRPr lang="en-US" dirty="0">
              <a:solidFill>
                <a:schemeClr val="bg1"/>
              </a:solidFill>
            </a:endParaRPr>
          </a:p>
        </p:txBody>
      </p:sp>
      <p:sp>
        <p:nvSpPr>
          <p:cNvPr id="4" name="Content Placeholder 3"/>
          <p:cNvSpPr>
            <a:spLocks noGrp="1"/>
          </p:cNvSpPr>
          <p:nvPr>
            <p:ph idx="1"/>
          </p:nvPr>
        </p:nvSpPr>
        <p:spPr/>
        <p:txBody>
          <a:bodyPr>
            <a:normAutofit fontScale="62500" lnSpcReduction="20000"/>
          </a:bodyPr>
          <a:lstStyle/>
          <a:p>
            <a:pPr marL="514350" lvl="0" indent="-514350">
              <a:buFont typeface="+mj-lt"/>
              <a:buAutoNum type="arabicPeriod" startAt="3"/>
            </a:pPr>
            <a:r>
              <a:rPr lang="es-ES" dirty="0"/>
              <a:t>¿Por qué es importante el empoderamiento de los empleados</a:t>
            </a:r>
            <a:r>
              <a:rPr lang="en-US" dirty="0"/>
              <a:t>?</a:t>
            </a:r>
          </a:p>
          <a:p>
            <a:pPr marL="971550" lvl="1" indent="-514350">
              <a:buFont typeface="+mj-lt"/>
              <a:buAutoNum type="alphaUcPeriod"/>
            </a:pPr>
            <a:r>
              <a:rPr lang="es-ES" dirty="0"/>
              <a:t>El empoderamiento puede disminuir la resistencia al PAF porque crea una participación de abajo hacia arriba.</a:t>
            </a:r>
            <a:r>
              <a:rPr lang="en-US" dirty="0"/>
              <a:t> </a:t>
            </a:r>
          </a:p>
          <a:p>
            <a:pPr marL="971550" lvl="1" indent="-514350">
              <a:buFont typeface="+mj-lt"/>
              <a:buAutoNum type="alphaUcPeriod"/>
            </a:pPr>
            <a:r>
              <a:rPr lang="es-ES" dirty="0"/>
              <a:t>El empoderamiento disminuye la responsabilidad de la gerencia en el PAF</a:t>
            </a:r>
            <a:endParaRPr lang="en-US" dirty="0"/>
          </a:p>
          <a:p>
            <a:pPr marL="971550" lvl="1" indent="-514350">
              <a:buFont typeface="+mj-lt"/>
              <a:buAutoNum type="alphaUcPeriod"/>
            </a:pPr>
            <a:r>
              <a:rPr lang="es-ES" dirty="0"/>
              <a:t>El empoderamiento engaña a los empleados haciéndoles creer que tienen el control</a:t>
            </a:r>
            <a:endParaRPr lang="en-US" dirty="0"/>
          </a:p>
          <a:p>
            <a:pPr marL="971550" lvl="1" indent="-514350">
              <a:buFont typeface="+mj-lt"/>
              <a:buAutoNum type="alphaUcPeriod"/>
            </a:pPr>
            <a:r>
              <a:rPr lang="es-ES" dirty="0"/>
              <a:t>El empoderamiento aumenta el control de la gerencia en el desarrollo del PAF</a:t>
            </a:r>
            <a:endParaRPr lang="en-US" dirty="0"/>
          </a:p>
          <a:p>
            <a:pPr marL="971550" lvl="1" indent="-514350">
              <a:buNone/>
            </a:pPr>
            <a:endParaRPr lang="en-US" dirty="0"/>
          </a:p>
          <a:p>
            <a:pPr marL="571500" indent="-514350">
              <a:buFont typeface="+mj-lt"/>
              <a:buAutoNum type="arabicPeriod" startAt="4"/>
            </a:pPr>
            <a:r>
              <a:rPr lang="es-ES" dirty="0"/>
              <a:t>¿Por qué es importante delegar la responsabilidad de la administración de la fatiga</a:t>
            </a:r>
            <a:r>
              <a:rPr lang="en-US" dirty="0"/>
              <a:t>?</a:t>
            </a:r>
          </a:p>
          <a:p>
            <a:pPr marL="971550" lvl="1" indent="-514350">
              <a:buFont typeface="+mj-lt"/>
              <a:buAutoNum type="alphaUcPeriod"/>
            </a:pPr>
            <a:r>
              <a:rPr lang="es-ES" dirty="0"/>
              <a:t>Reduce la responsabilidad de la gerencia</a:t>
            </a:r>
            <a:endParaRPr lang="en-US" dirty="0"/>
          </a:p>
          <a:p>
            <a:pPr marL="971550" lvl="1" indent="-514350">
              <a:buFont typeface="+mj-lt"/>
              <a:buAutoNum type="alphaUcPeriod"/>
            </a:pPr>
            <a:r>
              <a:rPr lang="es-ES" dirty="0"/>
              <a:t>Aumenta el control de la gerencia</a:t>
            </a:r>
            <a:endParaRPr lang="en-US" dirty="0"/>
          </a:p>
          <a:p>
            <a:pPr marL="971550" lvl="1" indent="-514350">
              <a:buFont typeface="+mj-lt"/>
              <a:buAutoNum type="alphaUcPeriod"/>
            </a:pPr>
            <a:r>
              <a:rPr lang="es-ES" dirty="0"/>
              <a:t>Disminuye el sensación de autoeficacia de los empleados</a:t>
            </a:r>
            <a:endParaRPr lang="en-US" dirty="0"/>
          </a:p>
          <a:p>
            <a:pPr marL="971550" lvl="1" indent="-514350">
              <a:buFont typeface="+mj-lt"/>
              <a:buAutoNum type="alphaUcPeriod"/>
            </a:pPr>
            <a:r>
              <a:rPr lang="es-ES" dirty="0"/>
              <a:t>Aumenta la responsabilidad y rendición de cuentas</a:t>
            </a:r>
            <a:endParaRPr lang="en-US" dirty="0"/>
          </a:p>
          <a:p>
            <a:pPr marL="971550" lvl="1" indent="-514350">
              <a:buFont typeface="+mj-lt"/>
              <a:buAutoNum type="alphaUcPeriod"/>
            </a:pPr>
            <a:endParaRPr lang="en-US" dirty="0"/>
          </a:p>
          <a:p>
            <a:pPr marL="971550" lvl="1" indent="-514350">
              <a:buFont typeface="+mj-lt"/>
              <a:buAutoNum type="alphaUcPeriod"/>
            </a:pP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3</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es-ES" dirty="0"/>
              <a:t>¿Cuál es una estrategia para aumentar el compromiso organizacional?</a:t>
            </a:r>
            <a:endParaRPr lang="en-US" dirty="0"/>
          </a:p>
          <a:p>
            <a:pPr marL="971550" lvl="1" indent="-514350">
              <a:buFont typeface="+mj-lt"/>
              <a:buAutoNum type="alphaUcPeriod"/>
            </a:pPr>
            <a:r>
              <a:rPr lang="es-ES" dirty="0"/>
              <a:t>Fomentar la participación en el desarrollo y la toma de decisiones en el PAF</a:t>
            </a:r>
            <a:endParaRPr lang="en-US" dirty="0"/>
          </a:p>
          <a:p>
            <a:pPr marL="971550" lvl="1" indent="-514350">
              <a:buFont typeface="+mj-lt"/>
              <a:buAutoNum type="alphaUcPeriod"/>
            </a:pPr>
            <a:r>
              <a:rPr lang="es-MX" dirty="0"/>
              <a:t>Reducir el empoderamiento</a:t>
            </a:r>
          </a:p>
          <a:p>
            <a:pPr marL="971550" lvl="1" indent="-514350">
              <a:buFont typeface="+mj-lt"/>
              <a:buAutoNum type="alphaUcPeriod"/>
            </a:pPr>
            <a:r>
              <a:rPr lang="es-ES" dirty="0"/>
              <a:t>Desarrollar y asignar objetivos a los empleados</a:t>
            </a:r>
            <a:endParaRPr lang="en-US" dirty="0"/>
          </a:p>
          <a:p>
            <a:pPr marL="971550" lvl="1" indent="-514350">
              <a:buFont typeface="+mj-lt"/>
              <a:buAutoNum type="alphaUcPeriod"/>
            </a:pPr>
            <a:r>
              <a:rPr lang="en-US" dirty="0"/>
              <a:t>Todo lo anterior</a:t>
            </a:r>
          </a:p>
          <a:p>
            <a:pPr marL="971550" lvl="1" indent="-514350">
              <a:buFont typeface="+mj-lt"/>
              <a:buAutoNum type="alphaUcPeriod"/>
            </a:pPr>
            <a:endParaRPr lang="en-US" dirty="0"/>
          </a:p>
          <a:p>
            <a:pPr marL="971550" lvl="1" indent="-514350">
              <a:buFont typeface="+mj-lt"/>
              <a:buAutoNum type="alphaUcPeriod"/>
            </a:pP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a:solidFill>
                  <a:schemeClr val="bg1"/>
                </a:solidFill>
              </a:rPr>
              <a:t>Lección 4: Guía Paso a Paso para el Cambio de Cultura Corporativa</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Cambio de </a:t>
            </a:r>
            <a:r>
              <a:rPr lang="en-US" dirty="0" err="1">
                <a:solidFill>
                  <a:schemeClr val="bg1"/>
                </a:solidFill>
              </a:rPr>
              <a:t>Cultura</a:t>
            </a:r>
            <a:r>
              <a:rPr lang="en-US" dirty="0">
                <a:solidFill>
                  <a:schemeClr val="bg1"/>
                </a:solidFill>
              </a:rPr>
              <a:t> </a:t>
            </a:r>
            <a:r>
              <a:rPr lang="en-US" dirty="0" err="1">
                <a:solidFill>
                  <a:schemeClr val="bg1"/>
                </a:solidFill>
              </a:rPr>
              <a:t>Corporativa</a:t>
            </a:r>
            <a:endParaRPr lang="en-US" dirty="0">
              <a:solidFill>
                <a:schemeClr val="bg1"/>
              </a:solidFill>
            </a:endParaRPr>
          </a:p>
        </p:txBody>
      </p:sp>
      <p:sp>
        <p:nvSpPr>
          <p:cNvPr id="3" name="Content Placeholder 2"/>
          <p:cNvSpPr>
            <a:spLocks noGrp="1"/>
          </p:cNvSpPr>
          <p:nvPr>
            <p:ph idx="1"/>
          </p:nvPr>
        </p:nvSpPr>
        <p:spPr>
          <a:xfrm>
            <a:off x="381000" y="1524000"/>
            <a:ext cx="8534400" cy="5029200"/>
          </a:xfrm>
        </p:spPr>
        <p:txBody>
          <a:bodyPr>
            <a:normAutofit/>
          </a:bodyPr>
          <a:lstStyle/>
          <a:p>
            <a:r>
              <a:rPr lang="es-ES" sz="2800" dirty="0"/>
              <a:t>El cambio de cultura se puede lograr a través de los siguientes pasos o técnicas</a:t>
            </a:r>
            <a:endParaRPr lang="en-US" sz="2800" dirty="0"/>
          </a:p>
          <a:p>
            <a:pPr marL="971550" lvl="1" indent="-514350">
              <a:buFont typeface="+mj-lt"/>
              <a:buAutoNum type="arabicPeriod"/>
            </a:pPr>
            <a:r>
              <a:rPr lang="es-MX" sz="2700" dirty="0"/>
              <a:t>“Apoyo activo” de la alta dirección </a:t>
            </a:r>
          </a:p>
          <a:p>
            <a:pPr marL="971550" lvl="1" indent="-514350">
              <a:buFont typeface="+mj-lt"/>
              <a:buAutoNum type="arabicPeriod"/>
            </a:pPr>
            <a:r>
              <a:rPr lang="es-MX" sz="2700" dirty="0"/>
              <a:t>Generación de confianza</a:t>
            </a:r>
          </a:p>
          <a:p>
            <a:pPr marL="971550" lvl="1" indent="-514350">
              <a:buFont typeface="+mj-lt"/>
              <a:buAutoNum type="arabicPeriod"/>
            </a:pPr>
            <a:r>
              <a:rPr lang="es-MX" sz="2700" dirty="0"/>
              <a:t>Realización de evaluaciones                                      comparativas</a:t>
            </a:r>
          </a:p>
          <a:p>
            <a:pPr marL="971550" lvl="1" indent="-514350">
              <a:buFont typeface="+mj-lt"/>
              <a:buAutoNum type="arabicPeriod"/>
            </a:pPr>
            <a:r>
              <a:rPr lang="es-MX" sz="2700" dirty="0"/>
              <a:t>Capacitación gerencial</a:t>
            </a:r>
          </a:p>
          <a:p>
            <a:pPr marL="971550" lvl="1" indent="-514350">
              <a:buFont typeface="+mj-lt"/>
              <a:buAutoNum type="arabicPeriod"/>
            </a:pPr>
            <a:r>
              <a:rPr lang="es-MX" sz="2700" dirty="0"/>
              <a:t>Creación de un comité de dirección</a:t>
            </a:r>
          </a:p>
          <a:p>
            <a:pPr marL="971550" lvl="1" indent="-514350">
              <a:buFont typeface="+mj-lt"/>
              <a:buAutoNum type="arabicPeriod"/>
            </a:pPr>
            <a:r>
              <a:rPr lang="es-MX" sz="2700" dirty="0"/>
              <a:t>Desarrollo de una visión de seguridad</a:t>
            </a:r>
          </a:p>
          <a:p>
            <a:pPr marL="971550" lvl="1" indent="-514350">
              <a:buFont typeface="+mj-lt"/>
              <a:buAutoNum type="arabicPeriod"/>
            </a:pPr>
            <a:r>
              <a:rPr lang="es-MX" sz="2700" dirty="0"/>
              <a:t>Definición de roles</a:t>
            </a:r>
          </a:p>
        </p:txBody>
      </p:sp>
      <p:pic>
        <p:nvPicPr>
          <p:cNvPr id="17410" name="Picture 2" title="Data, plan, team, engage, execute, measure success, and improve are all part of the process of change management"/>
          <p:cNvPicPr>
            <a:picLocks noChangeAspect="1" noChangeArrowheads="1"/>
          </p:cNvPicPr>
          <p:nvPr/>
        </p:nvPicPr>
        <p:blipFill>
          <a:blip r:embed="rId3" cstate="print"/>
          <a:srcRect/>
          <a:stretch>
            <a:fillRect/>
          </a:stretch>
        </p:blipFill>
        <p:spPr bwMode="auto">
          <a:xfrm>
            <a:off x="5611189" y="2992582"/>
            <a:ext cx="2923211" cy="1939636"/>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Cambio de </a:t>
            </a:r>
            <a:r>
              <a:rPr lang="en-US" dirty="0" err="1">
                <a:solidFill>
                  <a:schemeClr val="bg1"/>
                </a:solidFill>
              </a:rPr>
              <a:t>Cultura</a:t>
            </a:r>
            <a:r>
              <a:rPr lang="en-US" dirty="0">
                <a:solidFill>
                  <a:schemeClr val="bg1"/>
                </a:solidFill>
              </a:rPr>
              <a:t> </a:t>
            </a:r>
            <a:r>
              <a:rPr lang="en-US" dirty="0" err="1">
                <a:solidFill>
                  <a:schemeClr val="bg1"/>
                </a:solidFill>
              </a:rPr>
              <a:t>Corporativa</a:t>
            </a:r>
            <a:endParaRPr lang="en-US" dirty="0">
              <a:solidFill>
                <a:schemeClr val="bg1"/>
              </a:solidFill>
            </a:endParaRPr>
          </a:p>
        </p:txBody>
      </p:sp>
      <p:sp>
        <p:nvSpPr>
          <p:cNvPr id="3" name="Content Placeholder 2"/>
          <p:cNvSpPr>
            <a:spLocks noGrp="1"/>
          </p:cNvSpPr>
          <p:nvPr>
            <p:ph idx="1"/>
          </p:nvPr>
        </p:nvSpPr>
        <p:spPr>
          <a:xfrm>
            <a:off x="381000" y="1524000"/>
            <a:ext cx="8534400" cy="5029200"/>
          </a:xfrm>
        </p:spPr>
        <p:txBody>
          <a:bodyPr>
            <a:normAutofit/>
          </a:bodyPr>
          <a:lstStyle/>
          <a:p>
            <a:pPr marL="914400" lvl="2" indent="-514350">
              <a:buFont typeface="+mj-lt"/>
              <a:buAutoNum type="arabicPeriod" startAt="8"/>
            </a:pPr>
            <a:r>
              <a:rPr lang="es-ES" sz="2800" dirty="0"/>
              <a:t>Desarrollo de la </a:t>
            </a:r>
            <a:r>
              <a:rPr lang="es-ES" sz="2800" dirty="0" err="1"/>
              <a:t>responsabiliad</a:t>
            </a:r>
            <a:r>
              <a:rPr lang="es-ES" sz="2800" dirty="0"/>
              <a:t> y rendición de cuentas</a:t>
            </a:r>
            <a:endParaRPr lang="en-US" sz="2800" dirty="0"/>
          </a:p>
          <a:p>
            <a:pPr marL="914400" lvl="2" indent="-514350">
              <a:buFont typeface="+mj-lt"/>
              <a:buAutoNum type="arabicPeriod" startAt="8"/>
            </a:pPr>
            <a:r>
              <a:rPr lang="en-US" sz="2800" dirty="0"/>
              <a:t>Desarrollo de </a:t>
            </a:r>
            <a:r>
              <a:rPr lang="en-US" sz="2800" dirty="0" err="1"/>
              <a:t>medidas</a:t>
            </a:r>
            <a:endParaRPr lang="en-US" sz="2800" dirty="0"/>
          </a:p>
          <a:p>
            <a:pPr marL="914400" lvl="2" indent="-514350">
              <a:buFont typeface="+mj-lt"/>
              <a:buAutoNum type="arabicPeriod" startAt="8"/>
            </a:pPr>
            <a:r>
              <a:rPr lang="es-ES" sz="2800" dirty="0"/>
              <a:t>Desarrollo de políticas para                                         el reconocimiento</a:t>
            </a:r>
            <a:endParaRPr lang="en-US" sz="2800" dirty="0"/>
          </a:p>
          <a:p>
            <a:pPr marL="914400" lvl="2" indent="-514350">
              <a:buFont typeface="+mj-lt"/>
              <a:buAutoNum type="arabicPeriod" startAt="8"/>
            </a:pPr>
            <a:r>
              <a:rPr lang="es-ES" sz="2800" dirty="0"/>
              <a:t>Concientización, educación y                                   puesta en marcha</a:t>
            </a:r>
            <a:endParaRPr lang="en-US" sz="2800" dirty="0"/>
          </a:p>
          <a:p>
            <a:pPr marL="914400" lvl="2" indent="-514350">
              <a:buFont typeface="+mj-lt"/>
              <a:buAutoNum type="arabicPeriod" startAt="8"/>
            </a:pPr>
            <a:r>
              <a:rPr lang="en-US" sz="2800" dirty="0" err="1"/>
              <a:t>Implementar</a:t>
            </a:r>
            <a:r>
              <a:rPr lang="en-US" sz="2800" dirty="0"/>
              <a:t> </a:t>
            </a:r>
            <a:r>
              <a:rPr lang="en-US" sz="2800" dirty="0" err="1"/>
              <a:t>el</a:t>
            </a:r>
            <a:r>
              <a:rPr lang="en-US" sz="2800" dirty="0"/>
              <a:t> PAF</a:t>
            </a:r>
          </a:p>
          <a:p>
            <a:pPr marL="914400" lvl="2" indent="-514350">
              <a:buFont typeface="+mj-lt"/>
              <a:buAutoNum type="arabicPeriod" startAt="8"/>
            </a:pPr>
            <a:r>
              <a:rPr lang="en-US" sz="2800" dirty="0" err="1"/>
              <a:t>Medición</a:t>
            </a:r>
            <a:r>
              <a:rPr lang="en-US" sz="2800" dirty="0"/>
              <a:t> del </a:t>
            </a:r>
            <a:r>
              <a:rPr lang="en-US" sz="2800" dirty="0" err="1"/>
              <a:t>desempeño</a:t>
            </a:r>
            <a:endParaRPr lang="en-US" sz="2800" dirty="0"/>
          </a:p>
          <a:p>
            <a:pPr marL="914400" lvl="2" indent="-514350">
              <a:buFont typeface="+mj-lt"/>
              <a:buAutoNum type="arabicPeriod" startAt="8"/>
            </a:pPr>
            <a:r>
              <a:rPr lang="en-US" sz="2800" dirty="0" err="1"/>
              <a:t>Apoyo</a:t>
            </a:r>
            <a:r>
              <a:rPr lang="en-US" sz="2800" dirty="0"/>
              <a:t> al PAF</a:t>
            </a:r>
          </a:p>
        </p:txBody>
      </p:sp>
      <p:pic>
        <p:nvPicPr>
          <p:cNvPr id="6" name="Picture 2" title="Data, plan, team, engage, execute, measure success, and improve are all part of the process of change management"/>
          <p:cNvPicPr>
            <a:picLocks noChangeAspect="1" noChangeArrowheads="1"/>
          </p:cNvPicPr>
          <p:nvPr/>
        </p:nvPicPr>
        <p:blipFill>
          <a:blip r:embed="rId3" cstate="print"/>
          <a:srcRect/>
          <a:stretch>
            <a:fillRect/>
          </a:stretch>
        </p:blipFill>
        <p:spPr bwMode="auto">
          <a:xfrm>
            <a:off x="5623668" y="2133600"/>
            <a:ext cx="3215532" cy="2133600"/>
          </a:xfrm>
          <a:prstGeom prst="rect">
            <a:avLst/>
          </a:prstGeom>
          <a:noFill/>
          <a:ln w="9525">
            <a:noFill/>
            <a:miter lim="800000"/>
            <a:headEnd/>
            <a:tailEnd/>
          </a:ln>
          <a:effectLst/>
        </p:spPr>
      </p:pic>
    </p:spTree>
    <p:extLst>
      <p:ext uri="{BB962C8B-B14F-4D97-AF65-F5344CB8AC3E}">
        <p14:creationId xmlns:p14="http://schemas.microsoft.com/office/powerpoint/2010/main" val="2865511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a:t>
            </a:r>
            <a:r>
              <a:rPr lang="en-US" dirty="0" err="1">
                <a:solidFill>
                  <a:schemeClr val="bg1"/>
                </a:solidFill>
              </a:rPr>
              <a:t>Apoyo</a:t>
            </a:r>
            <a:r>
              <a:rPr lang="en-US" dirty="0">
                <a:solidFill>
                  <a:schemeClr val="bg1"/>
                </a:solidFill>
              </a:rPr>
              <a:t> </a:t>
            </a:r>
            <a:r>
              <a:rPr lang="en-US" dirty="0" err="1">
                <a:solidFill>
                  <a:schemeClr val="bg1"/>
                </a:solidFill>
              </a:rPr>
              <a:t>Activo</a:t>
            </a:r>
            <a:r>
              <a:rPr lang="en-US" dirty="0">
                <a:solidFill>
                  <a:schemeClr val="bg1"/>
                </a:solidFill>
              </a:rPr>
              <a:t>” de la Alta </a:t>
            </a:r>
            <a:r>
              <a:rPr lang="en-US" dirty="0" err="1">
                <a:solidFill>
                  <a:schemeClr val="bg1"/>
                </a:solidFill>
              </a:rPr>
              <a:t>Dirección</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s-ES" sz="2400" dirty="0"/>
              <a:t>Los empleados a menudo siguen a la autoridad o a la alta dirección en busca de orientación en tiempos de cambio</a:t>
            </a:r>
            <a:endParaRPr lang="en-US" sz="2400" dirty="0"/>
          </a:p>
          <a:p>
            <a:r>
              <a:rPr lang="es-ES" sz="2400" dirty="0"/>
              <a:t>Promover el PAF a través de interacciones cara a cara</a:t>
            </a:r>
            <a:endParaRPr lang="en-US" sz="2400" dirty="0"/>
          </a:p>
          <a:p>
            <a:r>
              <a:rPr lang="es-ES" sz="2400" dirty="0"/>
              <a:t>Evitar </a:t>
            </a:r>
            <a:r>
              <a:rPr lang="es-MX" sz="2400" dirty="0"/>
              <a:t>las falsas promesas</a:t>
            </a:r>
            <a:endParaRPr lang="en-US" sz="2400" dirty="0"/>
          </a:p>
          <a:p>
            <a:r>
              <a:rPr lang="es-ES" sz="2400" dirty="0"/>
              <a:t>Asistir y participar en todas las reuniones                     relacionadas con el PAF</a:t>
            </a:r>
            <a:endParaRPr lang="en-US" sz="2400" dirty="0"/>
          </a:p>
          <a:p>
            <a:r>
              <a:rPr lang="es-ES" sz="2400" dirty="0"/>
              <a:t>Enfatizar los beneficios del PAF y la                                   creencia en su éxito.</a:t>
            </a:r>
            <a:endParaRPr lang="en-US" sz="2400" dirty="0"/>
          </a:p>
          <a:p>
            <a:r>
              <a:rPr lang="es-ES" sz="2400" dirty="0"/>
              <a:t>Proporcionar comentarios positivos, elogios y reconocimiento para todos los empleados involucrados en el PAF</a:t>
            </a:r>
            <a:endParaRPr lang="en-US" sz="2400" dirty="0"/>
          </a:p>
          <a:p>
            <a:r>
              <a:rPr lang="es-ES" sz="2400" dirty="0"/>
              <a:t>Participar activamente en el desarrollo del PAF</a:t>
            </a:r>
            <a:endParaRPr lang="en-US" sz="2400" dirty="0"/>
          </a:p>
          <a:p>
            <a:pPr lvl="1"/>
            <a:endParaRPr lang="en-US" sz="2000" dirty="0"/>
          </a:p>
        </p:txBody>
      </p:sp>
      <p:pic>
        <p:nvPicPr>
          <p:cNvPr id="18434" name="Picture 2" title="Chart showing that leaders motivate, create, communicate, and drive change"/>
          <p:cNvPicPr>
            <a:picLocks noChangeAspect="1" noChangeArrowheads="1"/>
          </p:cNvPicPr>
          <p:nvPr/>
        </p:nvPicPr>
        <p:blipFill>
          <a:blip r:embed="rId3" cstate="print"/>
          <a:srcRect/>
          <a:stretch>
            <a:fillRect/>
          </a:stretch>
        </p:blipFill>
        <p:spPr bwMode="auto">
          <a:xfrm>
            <a:off x="6211006" y="2992841"/>
            <a:ext cx="2641330" cy="1752600"/>
          </a:xfrm>
          <a:prstGeom prst="rect">
            <a:avLst/>
          </a:prstGeom>
          <a:noFill/>
          <a:ln w="9525">
            <a:solidFill>
              <a:schemeClr val="tx1"/>
            </a:solid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Generar</a:t>
            </a:r>
            <a:r>
              <a:rPr lang="en-US" dirty="0">
                <a:solidFill>
                  <a:schemeClr val="bg1"/>
                </a:solidFill>
              </a:rPr>
              <a:t> </a:t>
            </a:r>
            <a:r>
              <a:rPr lang="en-US" dirty="0" err="1">
                <a:solidFill>
                  <a:schemeClr val="bg1"/>
                </a:solidFill>
              </a:rPr>
              <a:t>Confianza</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s-ES" sz="2800" dirty="0"/>
              <a:t>Involucrar a los empleados de todos los niveles de la organización en el desarrollo del PAF</a:t>
            </a:r>
            <a:endParaRPr lang="en-US" sz="2800" dirty="0"/>
          </a:p>
          <a:p>
            <a:r>
              <a:rPr lang="es-ES" sz="2800" dirty="0"/>
              <a:t>Buscar retroalimentación específica sobre el PAF</a:t>
            </a:r>
            <a:endParaRPr lang="en-US" sz="2800" dirty="0"/>
          </a:p>
          <a:p>
            <a:r>
              <a:rPr lang="es-ES" sz="2800" dirty="0"/>
              <a:t>Escuchar activamente todas las preocupaciones.</a:t>
            </a:r>
            <a:endParaRPr lang="en-US" sz="2800" dirty="0"/>
          </a:p>
          <a:p>
            <a:r>
              <a:rPr lang="es-ES" sz="2800" dirty="0"/>
              <a:t>Proporcionar oportunidades de elección en el proceso de desarrollo de PAF entre los empleados</a:t>
            </a:r>
            <a:endParaRPr lang="en-US" sz="2800" dirty="0"/>
          </a:p>
          <a:p>
            <a:r>
              <a:rPr lang="es-ES" sz="2800" dirty="0"/>
              <a:t>Considerar la administración de la fatiga                     del conductor de VDA como un valor y                       no como una prioridad</a:t>
            </a:r>
          </a:p>
          <a:p>
            <a:r>
              <a:rPr lang="es-ES" sz="2800" dirty="0"/>
              <a:t>Ud. debe esperar que siga el PAF</a:t>
            </a:r>
            <a:endParaRPr lang="en-US" dirty="0"/>
          </a:p>
        </p:txBody>
      </p:sp>
      <p:pic>
        <p:nvPicPr>
          <p:cNvPr id="19458" name="Picture 2" title="Two men shaking hands in front of a CMV"/>
          <p:cNvPicPr>
            <a:picLocks noChangeAspect="1" noChangeArrowheads="1"/>
          </p:cNvPicPr>
          <p:nvPr/>
        </p:nvPicPr>
        <p:blipFill>
          <a:blip r:embed="rId3" cstate="print"/>
          <a:srcRect/>
          <a:stretch>
            <a:fillRect/>
          </a:stretch>
        </p:blipFill>
        <p:spPr bwMode="auto">
          <a:xfrm>
            <a:off x="6741201" y="4343400"/>
            <a:ext cx="2250399" cy="1493206"/>
          </a:xfrm>
          <a:prstGeom prst="rect">
            <a:avLst/>
          </a:prstGeom>
          <a:noFill/>
          <a:ln w="9525">
            <a:solidFill>
              <a:schemeClr val="tx1"/>
            </a:solid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solidFill>
                  <a:schemeClr val="bg1"/>
                </a:solidFill>
              </a:rPr>
              <a:t>Realizar Evaluación Comparativa</a:t>
            </a:r>
          </a:p>
        </p:txBody>
      </p:sp>
      <p:sp>
        <p:nvSpPr>
          <p:cNvPr id="3" name="Content Placeholder 2"/>
          <p:cNvSpPr>
            <a:spLocks noGrp="1"/>
          </p:cNvSpPr>
          <p:nvPr>
            <p:ph idx="1"/>
          </p:nvPr>
        </p:nvSpPr>
        <p:spPr/>
        <p:txBody>
          <a:bodyPr>
            <a:normAutofit lnSpcReduction="10000"/>
          </a:bodyPr>
          <a:lstStyle/>
          <a:p>
            <a:r>
              <a:rPr lang="es-ES" dirty="0"/>
              <a:t>La observación de la administración actual de la fatiga y las características relacionadas con la fatiga determinarán las áreas que necesiten mejoras.</a:t>
            </a:r>
            <a:endParaRPr lang="en-US" dirty="0"/>
          </a:p>
          <a:p>
            <a:r>
              <a:rPr lang="es-ES" dirty="0"/>
              <a:t>Evaluar las mejores prácticas actuales para identificar técnicas comprobadas de administración de la fatiga.</a:t>
            </a:r>
            <a:endParaRPr lang="en-US" dirty="0"/>
          </a:p>
          <a:p>
            <a:r>
              <a:rPr lang="es-ES" dirty="0"/>
              <a:t>Identifique las mejores prácticas relacionadas con la necesidad de mejora de su organización</a:t>
            </a:r>
            <a:endParaRPr lang="en-US" dirty="0"/>
          </a:p>
          <a:p>
            <a:pPr lvl="1"/>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solidFill>
                  <a:schemeClr val="bg1"/>
                </a:solidFill>
              </a:rPr>
              <a:t>Capacitación y Educación Gerencial</a:t>
            </a:r>
          </a:p>
        </p:txBody>
      </p:sp>
      <p:sp>
        <p:nvSpPr>
          <p:cNvPr id="3" name="Content Placeholder 2"/>
          <p:cNvSpPr>
            <a:spLocks noGrp="1"/>
          </p:cNvSpPr>
          <p:nvPr>
            <p:ph idx="1"/>
          </p:nvPr>
        </p:nvSpPr>
        <p:spPr/>
        <p:txBody>
          <a:bodyPr>
            <a:normAutofit lnSpcReduction="10000"/>
          </a:bodyPr>
          <a:lstStyle/>
          <a:p>
            <a:r>
              <a:rPr lang="es-ES" sz="2800" dirty="0"/>
              <a:t>Es fundamental que comprenda completamente el concepto detrás del PAF antes de                  desarrollar el PAF</a:t>
            </a:r>
            <a:endParaRPr lang="en-US" sz="2800" dirty="0"/>
          </a:p>
          <a:p>
            <a:r>
              <a:rPr lang="es-ES" sz="2800" dirty="0"/>
              <a:t>El cambio de cultura organizacional                  requiere que todos los empleados                 entiendan los principios básicos                            detrás del cambio</a:t>
            </a:r>
            <a:endParaRPr lang="en-US" sz="2800" dirty="0"/>
          </a:p>
          <a:p>
            <a:r>
              <a:rPr lang="es-ES" sz="2800" dirty="0"/>
              <a:t>La gerencia necesita capacitación en                            mejores prácticas relacionadas con el PAF para impulsar el PAF</a:t>
            </a:r>
            <a:endParaRPr lang="en-US" sz="2800" dirty="0"/>
          </a:p>
        </p:txBody>
      </p:sp>
      <p:pic>
        <p:nvPicPr>
          <p:cNvPr id="4" name="Picture 2" title="Corporate Training Seminar"/>
          <p:cNvPicPr>
            <a:picLocks noChangeAspect="1" noChangeArrowheads="1"/>
          </p:cNvPicPr>
          <p:nvPr/>
        </p:nvPicPr>
        <p:blipFill>
          <a:blip r:embed="rId3" cstate="print"/>
          <a:srcRect/>
          <a:stretch>
            <a:fillRect/>
          </a:stretch>
        </p:blipFill>
        <p:spPr bwMode="auto">
          <a:xfrm>
            <a:off x="6400800" y="2038282"/>
            <a:ext cx="1856476" cy="2781435"/>
          </a:xfrm>
          <a:prstGeom prst="rect">
            <a:avLst/>
          </a:prstGeom>
          <a:noFill/>
          <a:ln w="9525">
            <a:solidFill>
              <a:schemeClr val="tx1"/>
            </a:solid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Capacitación</a:t>
            </a:r>
            <a:r>
              <a:rPr lang="en-US" dirty="0">
                <a:solidFill>
                  <a:schemeClr val="bg1"/>
                </a:solidFill>
              </a:rPr>
              <a:t> a </a:t>
            </a:r>
            <a:r>
              <a:rPr lang="en-US" dirty="0" err="1">
                <a:solidFill>
                  <a:schemeClr val="bg1"/>
                </a:solidFill>
              </a:rPr>
              <a:t>los</a:t>
            </a:r>
            <a:r>
              <a:rPr lang="en-US" dirty="0">
                <a:solidFill>
                  <a:schemeClr val="bg1"/>
                </a:solidFill>
              </a:rPr>
              <a:t> </a:t>
            </a:r>
            <a:r>
              <a:rPr lang="en-US" dirty="0" err="1">
                <a:solidFill>
                  <a:schemeClr val="bg1"/>
                </a:solidFill>
              </a:rPr>
              <a:t>Gerentes</a:t>
            </a:r>
            <a:r>
              <a:rPr lang="en-US" dirty="0">
                <a:solidFill>
                  <a:schemeClr val="bg1"/>
                </a:solidFill>
              </a:rPr>
              <a:t> </a:t>
            </a:r>
          </a:p>
        </p:txBody>
      </p:sp>
      <p:sp>
        <p:nvSpPr>
          <p:cNvPr id="3" name="Content Placeholder 2"/>
          <p:cNvSpPr>
            <a:spLocks noGrp="1"/>
          </p:cNvSpPr>
          <p:nvPr>
            <p:ph idx="1"/>
          </p:nvPr>
        </p:nvSpPr>
        <p:spPr/>
        <p:txBody>
          <a:bodyPr/>
          <a:lstStyle/>
          <a:p>
            <a:r>
              <a:rPr lang="es-ES" dirty="0"/>
              <a:t>Capacitar a los gerentes para</a:t>
            </a:r>
            <a:r>
              <a:rPr lang="en-US" dirty="0"/>
              <a:t>:</a:t>
            </a:r>
          </a:p>
          <a:p>
            <a:pPr lvl="1"/>
            <a:r>
              <a:rPr lang="es-ES" dirty="0"/>
              <a:t>Proporcionar retroalimentación de apoyo y corrección</a:t>
            </a:r>
            <a:endParaRPr lang="en-US" dirty="0"/>
          </a:p>
          <a:p>
            <a:pPr lvl="1"/>
            <a:r>
              <a:rPr lang="es-ES" dirty="0"/>
              <a:t>Convertirse en líderes en el desarrollo del PAF</a:t>
            </a:r>
            <a:endParaRPr lang="en-US" dirty="0"/>
          </a:p>
          <a:p>
            <a:pPr lvl="1"/>
            <a:r>
              <a:rPr lang="es-ES" dirty="0"/>
              <a:t>Proporcionar recompensas, elogios y/o </a:t>
            </a:r>
            <a:r>
              <a:rPr lang="es-MX" dirty="0"/>
              <a:t>reconocimiento por el logro de la meta</a:t>
            </a:r>
          </a:p>
          <a:p>
            <a:pPr lvl="1"/>
            <a:r>
              <a:rPr lang="es-MX" dirty="0"/>
              <a:t>Comunicar de manera efectiva sobre temas relacionados con el PAF</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Objetivos</a:t>
            </a:r>
            <a:r>
              <a:rPr lang="en-US" dirty="0">
                <a:solidFill>
                  <a:schemeClr val="bg1"/>
                </a:solidFill>
              </a:rPr>
              <a:t> del </a:t>
            </a:r>
            <a:r>
              <a:rPr lang="en-US" dirty="0" err="1">
                <a:solidFill>
                  <a:schemeClr val="bg1"/>
                </a:solidFill>
              </a:rPr>
              <a:t>Módulo</a:t>
            </a:r>
            <a:r>
              <a:rPr lang="en-US" dirty="0">
                <a:solidFill>
                  <a:schemeClr val="bg1"/>
                </a:solidFill>
              </a:rPr>
              <a:t> (2 de 2)</a:t>
            </a:r>
          </a:p>
        </p:txBody>
      </p:sp>
      <p:sp>
        <p:nvSpPr>
          <p:cNvPr id="3" name="Content Placeholder 2"/>
          <p:cNvSpPr>
            <a:spLocks noGrp="1"/>
          </p:cNvSpPr>
          <p:nvPr>
            <p:ph idx="1"/>
          </p:nvPr>
        </p:nvSpPr>
        <p:spPr/>
        <p:txBody>
          <a:bodyPr>
            <a:normAutofit fontScale="77500" lnSpcReduction="20000"/>
          </a:bodyPr>
          <a:lstStyle/>
          <a:p>
            <a:r>
              <a:rPr lang="es-ES" dirty="0"/>
              <a:t>Llevar a cabo una evaluación comparativa del PAF</a:t>
            </a:r>
            <a:r>
              <a:rPr lang="en-US" dirty="0"/>
              <a:t>  </a:t>
            </a:r>
          </a:p>
          <a:p>
            <a:r>
              <a:rPr lang="en-US" dirty="0" err="1"/>
              <a:t>Crear</a:t>
            </a:r>
            <a:r>
              <a:rPr lang="en-US" dirty="0"/>
              <a:t> un </a:t>
            </a:r>
            <a:r>
              <a:rPr lang="en-US" dirty="0" err="1"/>
              <a:t>Comité</a:t>
            </a:r>
            <a:r>
              <a:rPr lang="en-US" dirty="0"/>
              <a:t> </a:t>
            </a:r>
            <a:r>
              <a:rPr lang="en-US" dirty="0" err="1"/>
              <a:t>Directivo</a:t>
            </a:r>
            <a:r>
              <a:rPr lang="en-US" dirty="0"/>
              <a:t> del PAF</a:t>
            </a:r>
          </a:p>
          <a:p>
            <a:r>
              <a:rPr lang="es-ES" dirty="0"/>
              <a:t>Desarrollar una visión de seguridad dentro del contexto del PAF</a:t>
            </a:r>
            <a:endParaRPr lang="en-US" dirty="0"/>
          </a:p>
          <a:p>
            <a:r>
              <a:rPr lang="es-ES" dirty="0"/>
              <a:t>Inculcar la rendición de cuentas de los conductores de VDA</a:t>
            </a:r>
            <a:endParaRPr lang="en-US" dirty="0"/>
          </a:p>
          <a:p>
            <a:r>
              <a:rPr lang="es-ES" dirty="0"/>
              <a:t>Crear políticas para el reconocimiento de conductores de VDA</a:t>
            </a:r>
            <a:endParaRPr lang="en-US" dirty="0"/>
          </a:p>
          <a:p>
            <a:r>
              <a:rPr lang="es-ES" dirty="0"/>
              <a:t>Identificar la diferencia entre medidas de proceso y de resultado</a:t>
            </a:r>
            <a:endParaRPr lang="en-US" dirty="0"/>
          </a:p>
          <a:p>
            <a:r>
              <a:rPr lang="es-ES" dirty="0"/>
              <a:t>Identificar medidas de desempeño para evaluar la efectividad del PAF</a:t>
            </a: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Comité</a:t>
            </a:r>
            <a:r>
              <a:rPr lang="en-US" dirty="0">
                <a:solidFill>
                  <a:schemeClr val="bg1"/>
                </a:solidFill>
              </a:rPr>
              <a:t> </a:t>
            </a:r>
            <a:r>
              <a:rPr lang="en-US" dirty="0" err="1">
                <a:solidFill>
                  <a:schemeClr val="bg1"/>
                </a:solidFill>
              </a:rPr>
              <a:t>Directivo</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s-ES" dirty="0"/>
              <a:t>Es necesario conformar un comité directivo para proporcionar supervisión y apoyo</a:t>
            </a:r>
            <a:endParaRPr lang="en-US" dirty="0"/>
          </a:p>
          <a:p>
            <a:r>
              <a:rPr lang="es-ES" dirty="0"/>
              <a:t>Todos los niveles de la organización deben ser incluidos en el comité directivo, incluido un consejo asesor de conductores</a:t>
            </a:r>
            <a:endParaRPr lang="en-US" dirty="0"/>
          </a:p>
          <a:p>
            <a:r>
              <a:rPr lang="es-MX" dirty="0"/>
              <a:t>El comité directivo cumplirá dos funciones:</a:t>
            </a:r>
          </a:p>
          <a:p>
            <a:pPr lvl="1"/>
            <a:r>
              <a:rPr lang="es-MX" sz="2400" dirty="0"/>
              <a:t>Desarrollar contenido del PAF</a:t>
            </a:r>
          </a:p>
          <a:p>
            <a:pPr lvl="1"/>
            <a:r>
              <a:rPr lang="es-MX" sz="2400" dirty="0"/>
              <a:t>Desarrollar el proceso para la implementación del PAF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Conformar</a:t>
            </a:r>
            <a:r>
              <a:rPr lang="en-US" dirty="0">
                <a:solidFill>
                  <a:schemeClr val="bg1"/>
                </a:solidFill>
              </a:rPr>
              <a:t> </a:t>
            </a:r>
            <a:r>
              <a:rPr lang="en-US" dirty="0" err="1">
                <a:solidFill>
                  <a:schemeClr val="bg1"/>
                </a:solidFill>
              </a:rPr>
              <a:t>el</a:t>
            </a:r>
            <a:r>
              <a:rPr lang="en-US" dirty="0">
                <a:solidFill>
                  <a:schemeClr val="bg1"/>
                </a:solidFill>
              </a:rPr>
              <a:t> </a:t>
            </a:r>
            <a:r>
              <a:rPr lang="en-US" dirty="0" err="1">
                <a:solidFill>
                  <a:schemeClr val="bg1"/>
                </a:solidFill>
              </a:rPr>
              <a:t>Comité</a:t>
            </a:r>
            <a:r>
              <a:rPr lang="en-US" dirty="0">
                <a:solidFill>
                  <a:schemeClr val="bg1"/>
                </a:solidFill>
              </a:rPr>
              <a:t> </a:t>
            </a:r>
            <a:r>
              <a:rPr lang="en-US" dirty="0" err="1">
                <a:solidFill>
                  <a:schemeClr val="bg1"/>
                </a:solidFill>
              </a:rPr>
              <a:t>Directivo</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s-ES" sz="3300" dirty="0"/>
              <a:t>¿Qué misión cumplirá el comité directivo?</a:t>
            </a:r>
            <a:endParaRPr lang="en-US" sz="3300" dirty="0"/>
          </a:p>
          <a:p>
            <a:r>
              <a:rPr lang="es-ES" sz="3300" dirty="0"/>
              <a:t>¿Qué reglas básicas dictan cómo funcionará el comité directivo</a:t>
            </a:r>
            <a:r>
              <a:rPr lang="en-US" sz="3300" dirty="0"/>
              <a:t>?</a:t>
            </a:r>
          </a:p>
          <a:p>
            <a:r>
              <a:rPr lang="es-ES" sz="3300" dirty="0"/>
              <a:t>¿Cuál será la autoridad sugerida del comité directivo</a:t>
            </a:r>
            <a:r>
              <a:rPr lang="en-US" sz="3300" dirty="0"/>
              <a:t>?</a:t>
            </a:r>
          </a:p>
          <a:p>
            <a:r>
              <a:rPr lang="es-ES" sz="3300" dirty="0"/>
              <a:t>¿Qué limitaciones se imponen al comité directivo</a:t>
            </a:r>
            <a:r>
              <a:rPr lang="en-US" sz="3300" dirty="0"/>
              <a:t>?</a:t>
            </a:r>
          </a:p>
          <a:p>
            <a:r>
              <a:rPr lang="es-ES" sz="3300" dirty="0"/>
              <a:t>¿Cuáles son las prioridades del comité directivo?</a:t>
            </a:r>
            <a:endParaRPr lang="en-US" sz="3300" dirty="0"/>
          </a:p>
          <a:p>
            <a:r>
              <a:rPr lang="es-ES" sz="3300" dirty="0"/>
              <a:t>¿Qué personas son las más adecuadas para estar en el comité directivo</a:t>
            </a:r>
            <a:r>
              <a:rPr lang="en-US" sz="3300" dirty="0"/>
              <a:t>?</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Desarrollar una Visión de Seguridad</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s-ES" sz="2800" dirty="0"/>
              <a:t>¿Cuál es el propósito del PAF</a:t>
            </a:r>
            <a:r>
              <a:rPr lang="en-US" sz="2800" dirty="0"/>
              <a:t>?</a:t>
            </a:r>
          </a:p>
          <a:p>
            <a:r>
              <a:rPr lang="es-ES" sz="2800" dirty="0"/>
              <a:t>¿Cómo debería afectar el PAF al futuro de la organización</a:t>
            </a:r>
            <a:r>
              <a:rPr lang="en-US" sz="2800" dirty="0"/>
              <a:t>?</a:t>
            </a:r>
          </a:p>
          <a:p>
            <a:r>
              <a:rPr lang="es-ES" sz="2800" dirty="0"/>
              <a:t>¿Cuál es el resultado ideal del PAF</a:t>
            </a:r>
            <a:r>
              <a:rPr lang="en-US" sz="2800" dirty="0"/>
              <a:t>?</a:t>
            </a:r>
          </a:p>
          <a:p>
            <a:r>
              <a:rPr lang="es-ES" sz="2800" dirty="0"/>
              <a:t>¿Cuál es el estado actual de fatiga                        dentro de la organización?</a:t>
            </a:r>
            <a:endParaRPr lang="en-US" sz="2800" dirty="0"/>
          </a:p>
          <a:p>
            <a:r>
              <a:rPr lang="es-ES" sz="2800" dirty="0"/>
              <a:t>¿Qué pasos son necesarios para que                            la organización alcance los resultados                 ideales relacionados con la fatiga?</a:t>
            </a:r>
            <a:r>
              <a:rPr lang="en-US" sz="2800" dirty="0"/>
              <a:t> </a:t>
            </a:r>
          </a:p>
        </p:txBody>
      </p:sp>
      <p:pic>
        <p:nvPicPr>
          <p:cNvPr id="20482" name="Picture 2" title="Picture of a straight road"/>
          <p:cNvPicPr>
            <a:picLocks noChangeAspect="1" noChangeArrowheads="1"/>
          </p:cNvPicPr>
          <p:nvPr/>
        </p:nvPicPr>
        <p:blipFill>
          <a:blip r:embed="rId3" cstate="print"/>
          <a:srcRect/>
          <a:stretch>
            <a:fillRect/>
          </a:stretch>
        </p:blipFill>
        <p:spPr bwMode="auto">
          <a:xfrm>
            <a:off x="6477000" y="3200400"/>
            <a:ext cx="2437849" cy="2429068"/>
          </a:xfrm>
          <a:prstGeom prst="rect">
            <a:avLst/>
          </a:prstGeom>
          <a:noFill/>
          <a:ln w="9525">
            <a:solidFill>
              <a:schemeClr val="tx1"/>
            </a:solid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solidFill>
                  <a:schemeClr val="bg1"/>
                </a:solidFill>
              </a:rPr>
              <a:t>Definir</a:t>
            </a:r>
            <a:r>
              <a:rPr lang="en-US" dirty="0">
                <a:solidFill>
                  <a:schemeClr val="bg1"/>
                </a:solidFill>
              </a:rPr>
              <a:t> Roles</a:t>
            </a:r>
          </a:p>
        </p:txBody>
      </p:sp>
      <p:sp>
        <p:nvSpPr>
          <p:cNvPr id="3" name="Content Placeholder 2"/>
          <p:cNvSpPr>
            <a:spLocks noGrp="1"/>
          </p:cNvSpPr>
          <p:nvPr>
            <p:ph idx="1"/>
          </p:nvPr>
        </p:nvSpPr>
        <p:spPr>
          <a:xfrm>
            <a:off x="353324" y="1632857"/>
            <a:ext cx="8229600" cy="4525963"/>
          </a:xfrm>
        </p:spPr>
        <p:txBody>
          <a:bodyPr>
            <a:normAutofit fontScale="85000" lnSpcReduction="10000"/>
          </a:bodyPr>
          <a:lstStyle/>
          <a:p>
            <a:r>
              <a:rPr lang="es-ES" dirty="0"/>
              <a:t>Al definir los roles, considere las fortalezas de cada miembro del comité y por qué han sido seleccionados para estar en el comité directivo</a:t>
            </a:r>
            <a:endParaRPr lang="en-US" dirty="0"/>
          </a:p>
          <a:p>
            <a:pPr lvl="1"/>
            <a:r>
              <a:rPr lang="es-ES" dirty="0"/>
              <a:t>¿Quién tiene más conocimiento de las mejores prácticas actuales de PAF</a:t>
            </a:r>
            <a:r>
              <a:rPr lang="en-US" dirty="0"/>
              <a:t>?</a:t>
            </a:r>
          </a:p>
          <a:p>
            <a:pPr lvl="1"/>
            <a:r>
              <a:rPr lang="es-ES" dirty="0"/>
              <a:t>¿Quién puede obtener la                                     retroalimentación más completa de los                   conductores?</a:t>
            </a:r>
            <a:endParaRPr lang="en-US" dirty="0"/>
          </a:p>
          <a:p>
            <a:pPr lvl="1"/>
            <a:r>
              <a:rPr lang="es-ES" dirty="0"/>
              <a:t>¿Quién tiene conocimiento de los                      principios y procedimientos de capacitación y educación</a:t>
            </a:r>
            <a:r>
              <a:rPr lang="en-US" dirty="0"/>
              <a:t>?</a:t>
            </a:r>
          </a:p>
          <a:p>
            <a:pPr lvl="1"/>
            <a:r>
              <a:rPr lang="es-ES" dirty="0"/>
              <a:t>¿Quién tiene conocimiento de                          administración y finanzas del programa</a:t>
            </a:r>
            <a:r>
              <a:rPr lang="en-US" dirty="0"/>
              <a:t>?</a:t>
            </a:r>
          </a:p>
          <a:p>
            <a:pPr lvl="1"/>
            <a:endParaRPr lang="en-US" dirty="0"/>
          </a:p>
        </p:txBody>
      </p:sp>
      <p:pic>
        <p:nvPicPr>
          <p:cNvPr id="22530" name="Picture 2" title="Figures of people standing on puzzle pieces"/>
          <p:cNvPicPr>
            <a:picLocks noChangeAspect="1" noChangeArrowheads="1"/>
          </p:cNvPicPr>
          <p:nvPr/>
        </p:nvPicPr>
        <p:blipFill>
          <a:blip r:embed="rId3" cstate="print"/>
          <a:srcRect/>
          <a:stretch>
            <a:fillRect/>
          </a:stretch>
        </p:blipFill>
        <p:spPr bwMode="auto">
          <a:xfrm>
            <a:off x="6858000" y="3230563"/>
            <a:ext cx="1932676" cy="2895600"/>
          </a:xfrm>
          <a:prstGeom prst="rect">
            <a:avLst/>
          </a:prstGeom>
          <a:noFill/>
          <a:ln w="9525">
            <a:solidFill>
              <a:schemeClr val="tx1"/>
            </a:solid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Desarrollar</a:t>
            </a:r>
            <a:r>
              <a:rPr lang="en-US" dirty="0">
                <a:solidFill>
                  <a:schemeClr val="bg1"/>
                </a:solidFill>
              </a:rPr>
              <a:t> </a:t>
            </a:r>
            <a:r>
              <a:rPr lang="en-US" dirty="0" err="1">
                <a:solidFill>
                  <a:schemeClr val="bg1"/>
                </a:solidFill>
              </a:rPr>
              <a:t>Rendición</a:t>
            </a:r>
            <a:r>
              <a:rPr lang="en-US" dirty="0">
                <a:solidFill>
                  <a:schemeClr val="bg1"/>
                </a:solidFill>
              </a:rPr>
              <a:t> de </a:t>
            </a:r>
            <a:r>
              <a:rPr lang="en-US" dirty="0" err="1">
                <a:solidFill>
                  <a:schemeClr val="bg1"/>
                </a:solidFill>
              </a:rPr>
              <a:t>Cuentas</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s-ES" sz="2800" dirty="0"/>
              <a:t>Esforzarse por la responsabilidad y rendición de cuentas autodirigida</a:t>
            </a:r>
            <a:endParaRPr lang="en-US" sz="2800" dirty="0"/>
          </a:p>
          <a:p>
            <a:r>
              <a:rPr lang="es-ES" sz="2800" dirty="0"/>
              <a:t>Reconocer y valorar la participación en el PAF</a:t>
            </a:r>
            <a:endParaRPr lang="en-US" sz="2800" dirty="0"/>
          </a:p>
          <a:p>
            <a:r>
              <a:rPr lang="es-ES" sz="2800" dirty="0"/>
              <a:t>Responsabilizar a los empleados por las cosas que están bajo su control</a:t>
            </a:r>
            <a:endParaRPr lang="en-US" sz="2800" dirty="0"/>
          </a:p>
          <a:p>
            <a:r>
              <a:rPr lang="es-ES" sz="2800" dirty="0"/>
              <a:t>Desarrollar objetivos SMART (Específicos,          Motivacionales, Alcanzables, Relevantes,                  Rastreables)</a:t>
            </a:r>
            <a:endParaRPr lang="en-US" sz="2800" dirty="0"/>
          </a:p>
          <a:p>
            <a:r>
              <a:rPr lang="es-ES" sz="2800" dirty="0"/>
              <a:t>Retroalimentación sobre la progresión hacia                              el logro del objetivo</a:t>
            </a:r>
            <a:endParaRPr lang="en-US" sz="2800" dirty="0"/>
          </a:p>
          <a:p>
            <a:r>
              <a:rPr lang="es-ES" sz="2800" dirty="0"/>
              <a:t>“Encontrar hechos” no “encontrar fallas”</a:t>
            </a:r>
            <a:endParaRPr lang="en-US" sz="2800" dirty="0"/>
          </a:p>
          <a:p>
            <a:r>
              <a:rPr lang="es-ES" sz="2800" dirty="0"/>
              <a:t>Centrarse en medidas de proceso en lugar de                        medidas de resultado (descritas en la Lección 5)</a:t>
            </a:r>
            <a:endParaRPr lang="en-US" sz="2800" dirty="0"/>
          </a:p>
          <a:p>
            <a:pPr lvl="1">
              <a:buNone/>
            </a:pPr>
            <a:endParaRPr lang="en-US" dirty="0"/>
          </a:p>
          <a:p>
            <a:pPr lvl="1"/>
            <a:endParaRPr lang="en-US" dirty="0"/>
          </a:p>
        </p:txBody>
      </p:sp>
      <p:pic>
        <p:nvPicPr>
          <p:cNvPr id="23554" name="Picture 2" title="A CMV driver and manager reviewing a laptop computer in front of a CMV"/>
          <p:cNvPicPr>
            <a:picLocks noChangeAspect="1" noChangeArrowheads="1"/>
          </p:cNvPicPr>
          <p:nvPr/>
        </p:nvPicPr>
        <p:blipFill>
          <a:blip r:embed="rId3" cstate="print"/>
          <a:srcRect/>
          <a:stretch>
            <a:fillRect/>
          </a:stretch>
        </p:blipFill>
        <p:spPr bwMode="auto">
          <a:xfrm>
            <a:off x="7086600" y="3099282"/>
            <a:ext cx="1745868" cy="2615718"/>
          </a:xfrm>
          <a:prstGeom prst="rect">
            <a:avLst/>
          </a:prstGeom>
          <a:noFill/>
          <a:ln w="9525">
            <a:solidFill>
              <a:schemeClr val="tx1"/>
            </a:solid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title="Performance meter that shows performance at almost 100%"/>
          <p:cNvPicPr>
            <a:picLocks noChangeAspect="1" noChangeArrowheads="1"/>
          </p:cNvPicPr>
          <p:nvPr/>
        </p:nvPicPr>
        <p:blipFill>
          <a:blip r:embed="rId3" cstate="print"/>
          <a:srcRect/>
          <a:stretch>
            <a:fillRect/>
          </a:stretch>
        </p:blipFill>
        <p:spPr bwMode="auto">
          <a:xfrm>
            <a:off x="6545713" y="3810001"/>
            <a:ext cx="2598287" cy="2590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a:solidFill>
                  <a:schemeClr val="bg1"/>
                </a:solidFill>
              </a:rPr>
              <a:t>Desarrollar</a:t>
            </a:r>
            <a:r>
              <a:rPr lang="en-US" dirty="0">
                <a:solidFill>
                  <a:schemeClr val="bg1"/>
                </a:solidFill>
              </a:rPr>
              <a:t> </a:t>
            </a:r>
            <a:r>
              <a:rPr lang="en-US" dirty="0" err="1">
                <a:solidFill>
                  <a:schemeClr val="bg1"/>
                </a:solidFill>
              </a:rPr>
              <a:t>Medidas</a:t>
            </a:r>
            <a:endParaRPr lang="en-US" dirty="0">
              <a:solidFill>
                <a:schemeClr val="bg1"/>
              </a:solidFill>
            </a:endParaRPr>
          </a:p>
        </p:txBody>
      </p:sp>
      <p:sp>
        <p:nvSpPr>
          <p:cNvPr id="3" name="Content Placeholder 2"/>
          <p:cNvSpPr>
            <a:spLocks noGrp="1"/>
          </p:cNvSpPr>
          <p:nvPr>
            <p:ph idx="1"/>
          </p:nvPr>
        </p:nvSpPr>
        <p:spPr>
          <a:xfrm>
            <a:off x="304800" y="1600200"/>
            <a:ext cx="8229600" cy="4525963"/>
          </a:xfrm>
        </p:spPr>
        <p:txBody>
          <a:bodyPr>
            <a:normAutofit lnSpcReduction="10000"/>
          </a:bodyPr>
          <a:lstStyle/>
          <a:p>
            <a:r>
              <a:rPr lang="es-ES" sz="2800" dirty="0"/>
              <a:t>Desarrollar medidas que permitan que los empleados rindan cuentas</a:t>
            </a:r>
            <a:endParaRPr lang="en-US" sz="2800" dirty="0"/>
          </a:p>
          <a:p>
            <a:r>
              <a:rPr lang="es-ES" sz="2800" dirty="0"/>
              <a:t>Medidas de proceso y no medidas de resultado</a:t>
            </a:r>
            <a:endParaRPr lang="en-US" sz="2800" dirty="0"/>
          </a:p>
          <a:p>
            <a:r>
              <a:rPr lang="es-ES" sz="2800" dirty="0"/>
              <a:t>Concéntrese en comportamientos específicos que se puedan definir y rastrear fácilmente y que estén relacionados con objetivos individuales y grupales</a:t>
            </a:r>
            <a:endParaRPr lang="en-US" sz="2800" dirty="0"/>
          </a:p>
          <a:p>
            <a:pPr lvl="1"/>
            <a:r>
              <a:rPr lang="es-ES" sz="2600" dirty="0"/>
              <a:t>Para las metas grupales, se deben                  desarrollar medidas de desempeño grupal</a:t>
            </a:r>
            <a:endParaRPr lang="en-US" sz="2600" dirty="0"/>
          </a:p>
          <a:p>
            <a:pPr lvl="1"/>
            <a:r>
              <a:rPr lang="es-ES" sz="2600" dirty="0"/>
              <a:t>Para metas individuales, se deben                     desarrollar medidas de desempeño                    personal</a:t>
            </a:r>
            <a:endParaRPr lang="en-US" sz="2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Desarrollar Políticas para el Reconocimiento</a:t>
            </a:r>
            <a:endParaRPr lang="en-US" dirty="0">
              <a:solidFill>
                <a:schemeClr val="bg1"/>
              </a:solidFill>
            </a:endParaRPr>
          </a:p>
        </p:txBody>
      </p:sp>
      <p:sp>
        <p:nvSpPr>
          <p:cNvPr id="3" name="Content Placeholder 2"/>
          <p:cNvSpPr>
            <a:spLocks noGrp="1"/>
          </p:cNvSpPr>
          <p:nvPr>
            <p:ph idx="1"/>
          </p:nvPr>
        </p:nvSpPr>
        <p:spPr>
          <a:xfrm>
            <a:off x="457200" y="1600200"/>
            <a:ext cx="8534400" cy="4525963"/>
          </a:xfrm>
        </p:spPr>
        <p:txBody>
          <a:bodyPr>
            <a:normAutofit fontScale="85000" lnSpcReduction="20000"/>
          </a:bodyPr>
          <a:lstStyle/>
          <a:p>
            <a:r>
              <a:rPr lang="es-MX" dirty="0"/>
              <a:t>Comportamientos específicos</a:t>
            </a:r>
          </a:p>
          <a:p>
            <a:r>
              <a:rPr lang="es-MX" dirty="0"/>
              <a:t>Participación en el desarrollo, implementación y evaluación del PAF</a:t>
            </a:r>
          </a:p>
          <a:p>
            <a:r>
              <a:rPr lang="es-MX" dirty="0"/>
              <a:t>Las políticas de reconocimiento y                          recompensas deben estar bien definidas y                         ser fácilmente comprensibles</a:t>
            </a:r>
          </a:p>
          <a:p>
            <a:r>
              <a:rPr lang="es-MX" dirty="0"/>
              <a:t>Alcanzables, pero motivadoras</a:t>
            </a:r>
          </a:p>
          <a:p>
            <a:r>
              <a:rPr lang="es-MX" dirty="0"/>
              <a:t>Desarrollar políticas para el                                       reconocimiento grupal e individual</a:t>
            </a:r>
          </a:p>
          <a:p>
            <a:r>
              <a:rPr lang="es-MX" dirty="0"/>
              <a:t>El reconocimiento del grupo no debe                                    depender de la(s) falla(s) de un individuo</a:t>
            </a:r>
          </a:p>
          <a:p>
            <a:endParaRPr lang="es-MX" dirty="0"/>
          </a:p>
        </p:txBody>
      </p:sp>
      <p:pic>
        <p:nvPicPr>
          <p:cNvPr id="25602" name="Picture 2" title="Business people applauding"/>
          <p:cNvPicPr>
            <a:picLocks noChangeAspect="1" noChangeArrowheads="1"/>
          </p:cNvPicPr>
          <p:nvPr/>
        </p:nvPicPr>
        <p:blipFill>
          <a:blip r:embed="rId3" cstate="print"/>
          <a:srcRect/>
          <a:stretch>
            <a:fillRect/>
          </a:stretch>
        </p:blipFill>
        <p:spPr bwMode="auto">
          <a:xfrm>
            <a:off x="6893966" y="2590800"/>
            <a:ext cx="1779093" cy="2667000"/>
          </a:xfrm>
          <a:prstGeom prst="rect">
            <a:avLst/>
          </a:prstGeom>
          <a:noFill/>
          <a:ln w="9525">
            <a:solidFill>
              <a:schemeClr val="tx1"/>
            </a:solid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Concientización, Educación y Puesta en Marcha</a:t>
            </a:r>
            <a:endParaRPr lang="en-US" dirty="0">
              <a:solidFill>
                <a:schemeClr val="bg1"/>
              </a:solidFill>
            </a:endParaRP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r>
              <a:rPr lang="es-ES" sz="3000" dirty="0"/>
              <a:t>Todos los empleados deben ser conscientes y educados sobre el propósito, las políticas y los procedimientos involucrados en el PAF</a:t>
            </a:r>
            <a:endParaRPr lang="en-US" sz="3000" dirty="0"/>
          </a:p>
          <a:p>
            <a:r>
              <a:rPr lang="es-ES" sz="3000" dirty="0"/>
              <a:t>La concientización y la educación ayudan a reducir la resistencia al PAF</a:t>
            </a:r>
            <a:endParaRPr lang="en-US" sz="3000" dirty="0"/>
          </a:p>
          <a:p>
            <a:r>
              <a:rPr lang="es-ES" sz="3000" dirty="0"/>
              <a:t>La celebración de reunión(es) de                      lanzamiento ayuda a mostrar su                             apoyo y “aceptación"                                                    con el PAF</a:t>
            </a:r>
            <a:endParaRPr lang="en-US" sz="3000" dirty="0"/>
          </a:p>
          <a:p>
            <a:r>
              <a:rPr lang="es-ES" sz="3000" dirty="0"/>
              <a:t>Asegúrese de que todos los                                empleados entiendan completamente la razón detrás                 del PAF y cómo funciona</a:t>
            </a:r>
            <a:endParaRPr lang="en-US" dirty="0"/>
          </a:p>
          <a:p>
            <a:endParaRPr lang="en-US" dirty="0"/>
          </a:p>
          <a:p>
            <a:endParaRPr lang="en-US" dirty="0"/>
          </a:p>
        </p:txBody>
      </p:sp>
      <p:pic>
        <p:nvPicPr>
          <p:cNvPr id="24578" name="Picture 2" title="Adult training class"/>
          <p:cNvPicPr>
            <a:picLocks noChangeAspect="1" noChangeArrowheads="1"/>
          </p:cNvPicPr>
          <p:nvPr/>
        </p:nvPicPr>
        <p:blipFill>
          <a:blip r:embed="rId3" cstate="print"/>
          <a:srcRect/>
          <a:stretch>
            <a:fillRect/>
          </a:stretch>
        </p:blipFill>
        <p:spPr bwMode="auto">
          <a:xfrm>
            <a:off x="5791200" y="3200400"/>
            <a:ext cx="2952749" cy="1915854"/>
          </a:xfrm>
          <a:prstGeom prst="rect">
            <a:avLst/>
          </a:prstGeom>
          <a:noFill/>
          <a:ln w="9525">
            <a:solidFill>
              <a:schemeClr val="tx1"/>
            </a:solid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Implementar</a:t>
            </a:r>
            <a:r>
              <a:rPr lang="en-US" dirty="0">
                <a:solidFill>
                  <a:schemeClr val="bg1"/>
                </a:solidFill>
              </a:rPr>
              <a:t> </a:t>
            </a:r>
            <a:r>
              <a:rPr lang="en-US" dirty="0" err="1">
                <a:solidFill>
                  <a:schemeClr val="bg1"/>
                </a:solidFill>
              </a:rPr>
              <a:t>el</a:t>
            </a:r>
            <a:r>
              <a:rPr lang="en-US" dirty="0">
                <a:solidFill>
                  <a:schemeClr val="bg1"/>
                </a:solidFill>
              </a:rPr>
              <a:t> PAF</a:t>
            </a:r>
          </a:p>
        </p:txBody>
      </p:sp>
      <p:sp>
        <p:nvSpPr>
          <p:cNvPr id="3" name="Content Placeholder 2"/>
          <p:cNvSpPr>
            <a:spLocks noGrp="1"/>
          </p:cNvSpPr>
          <p:nvPr>
            <p:ph idx="1"/>
          </p:nvPr>
        </p:nvSpPr>
        <p:spPr/>
        <p:txBody>
          <a:bodyPr>
            <a:normAutofit lnSpcReduction="10000"/>
          </a:bodyPr>
          <a:lstStyle/>
          <a:p>
            <a:r>
              <a:rPr lang="es-ES" sz="2800" dirty="0"/>
              <a:t>Después de que se hayan completado todos los pasos anteriores, se debe implementar el PAF</a:t>
            </a:r>
            <a:endParaRPr lang="en-US" sz="2800" dirty="0"/>
          </a:p>
          <a:p>
            <a:r>
              <a:rPr lang="es-ES" sz="2800" dirty="0"/>
              <a:t>Mantenga todas las líneas de                        comunicación abiertas para                            responder cualquier pregunta                relacionada con el PAF</a:t>
            </a:r>
            <a:endParaRPr lang="en-US" sz="2800" dirty="0"/>
          </a:p>
          <a:p>
            <a:r>
              <a:rPr lang="es-ES" sz="2800" dirty="0"/>
              <a:t>Muestre apoyo continuo                            manteniendo un perfil alto en                                 todas las reuniones relacionadas                               con el PAF</a:t>
            </a:r>
            <a:endParaRPr lang="en-US" dirty="0"/>
          </a:p>
        </p:txBody>
      </p:sp>
      <p:pic>
        <p:nvPicPr>
          <p:cNvPr id="27650" name="Picture 2" title="Phone"/>
          <p:cNvPicPr>
            <a:picLocks noChangeAspect="1" noChangeArrowheads="1"/>
          </p:cNvPicPr>
          <p:nvPr/>
        </p:nvPicPr>
        <p:blipFill>
          <a:blip r:embed="rId3" cstate="print"/>
          <a:srcRect/>
          <a:stretch>
            <a:fillRect/>
          </a:stretch>
        </p:blipFill>
        <p:spPr bwMode="auto">
          <a:xfrm>
            <a:off x="6172200" y="2590800"/>
            <a:ext cx="2073230" cy="3106182"/>
          </a:xfrm>
          <a:prstGeom prst="rect">
            <a:avLst/>
          </a:prstGeom>
          <a:noFill/>
          <a:ln w="9525">
            <a:solidFill>
              <a:schemeClr val="tx1"/>
            </a:solid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title="Measuring tape with the word &quot;success&quot; written beside it"/>
          <p:cNvPicPr>
            <a:picLocks noChangeAspect="1" noChangeArrowheads="1"/>
          </p:cNvPicPr>
          <p:nvPr/>
        </p:nvPicPr>
        <p:blipFill>
          <a:blip r:embed="rId3" cstate="print"/>
          <a:srcRect/>
          <a:stretch>
            <a:fillRect/>
          </a:stretch>
        </p:blipFill>
        <p:spPr bwMode="auto">
          <a:xfrm>
            <a:off x="6705600" y="2578100"/>
            <a:ext cx="2284141" cy="339941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a:solidFill>
                  <a:schemeClr val="bg1"/>
                </a:solidFill>
              </a:rPr>
              <a:t>Medir</a:t>
            </a:r>
            <a:r>
              <a:rPr lang="en-US" dirty="0">
                <a:solidFill>
                  <a:schemeClr val="bg1"/>
                </a:solidFill>
              </a:rPr>
              <a:t> </a:t>
            </a:r>
            <a:r>
              <a:rPr lang="en-US" dirty="0" err="1">
                <a:solidFill>
                  <a:schemeClr val="bg1"/>
                </a:solidFill>
              </a:rPr>
              <a:t>el</a:t>
            </a:r>
            <a:r>
              <a:rPr lang="en-US" dirty="0">
                <a:solidFill>
                  <a:schemeClr val="bg1"/>
                </a:solidFill>
              </a:rPr>
              <a:t> </a:t>
            </a:r>
            <a:r>
              <a:rPr lang="en-US" dirty="0" err="1">
                <a:solidFill>
                  <a:schemeClr val="bg1"/>
                </a:solidFill>
              </a:rPr>
              <a:t>Desempeño</a:t>
            </a:r>
            <a:endParaRPr lang="en-US" dirty="0">
              <a:solidFill>
                <a:schemeClr val="bg1"/>
              </a:solidFill>
            </a:endParaRPr>
          </a:p>
        </p:txBody>
      </p:sp>
      <p:sp>
        <p:nvSpPr>
          <p:cNvPr id="3" name="Content Placeholder 2"/>
          <p:cNvSpPr>
            <a:spLocks noGrp="1"/>
          </p:cNvSpPr>
          <p:nvPr>
            <p:ph idx="1"/>
          </p:nvPr>
        </p:nvSpPr>
        <p:spPr>
          <a:xfrm>
            <a:off x="457200" y="1600200"/>
            <a:ext cx="7315200" cy="4525963"/>
          </a:xfrm>
        </p:spPr>
        <p:txBody>
          <a:bodyPr/>
          <a:lstStyle/>
          <a:p>
            <a:r>
              <a:rPr lang="es-ES" sz="3000" dirty="0"/>
              <a:t>La medición continua es fundamental</a:t>
            </a:r>
            <a:endParaRPr lang="en-US" sz="3000" dirty="0"/>
          </a:p>
          <a:p>
            <a:r>
              <a:rPr lang="es-ES" sz="3000" dirty="0"/>
              <a:t>La medición ayuda a medir el impacto del PAF y la aceptación de los empleados</a:t>
            </a:r>
          </a:p>
          <a:p>
            <a:r>
              <a:rPr lang="en-US" sz="3000" dirty="0"/>
              <a:t>Usar </a:t>
            </a:r>
            <a:r>
              <a:rPr lang="en-US" sz="3000" dirty="0" err="1"/>
              <a:t>medidas</a:t>
            </a:r>
            <a:r>
              <a:rPr lang="en-US" sz="3000" dirty="0"/>
              <a:t> </a:t>
            </a:r>
            <a:r>
              <a:rPr lang="en-US" sz="3000" dirty="0" err="1"/>
              <a:t>predefinidas</a:t>
            </a:r>
            <a:r>
              <a:rPr lang="en-US" sz="3000" dirty="0"/>
              <a:t> </a:t>
            </a:r>
            <a:r>
              <a:rPr lang="en-US" sz="3000" dirty="0" err="1"/>
              <a:t>desarrolladas</a:t>
            </a:r>
            <a:r>
              <a:rPr lang="en-US" sz="3000" dirty="0"/>
              <a:t> </a:t>
            </a:r>
            <a:r>
              <a:rPr lang="en-US" sz="3000" dirty="0" err="1"/>
              <a:t>por</a:t>
            </a:r>
            <a:r>
              <a:rPr lang="en-US" sz="3000" dirty="0"/>
              <a:t> </a:t>
            </a:r>
            <a:r>
              <a:rPr lang="en-US" sz="3000" dirty="0" err="1"/>
              <a:t>el</a:t>
            </a:r>
            <a:r>
              <a:rPr lang="en-US" sz="3000" dirty="0"/>
              <a:t> </a:t>
            </a:r>
            <a:r>
              <a:rPr lang="en-US" sz="3000" dirty="0" err="1"/>
              <a:t>comité</a:t>
            </a:r>
            <a:r>
              <a:rPr lang="en-US" sz="3000" dirty="0"/>
              <a:t> </a:t>
            </a:r>
            <a:r>
              <a:rPr lang="en-US" sz="3000" dirty="0" err="1"/>
              <a:t>directivo</a:t>
            </a:r>
            <a:endParaRPr lang="en-US" sz="3000" dirty="0"/>
          </a:p>
          <a:p>
            <a:r>
              <a:rPr lang="en-US" sz="3000" dirty="0" err="1"/>
              <a:t>Utilizar</a:t>
            </a:r>
            <a:r>
              <a:rPr lang="en-US" sz="3000" dirty="0"/>
              <a:t> </a:t>
            </a:r>
            <a:r>
              <a:rPr lang="en-US" sz="3000" dirty="0" err="1"/>
              <a:t>medidas</a:t>
            </a:r>
            <a:r>
              <a:rPr lang="en-US" sz="3000" dirty="0"/>
              <a:t> tanto </a:t>
            </a:r>
            <a:r>
              <a:rPr lang="en-US" sz="3000" dirty="0" err="1"/>
              <a:t>cuantitativas</a:t>
            </a:r>
            <a:r>
              <a:rPr lang="en-US" sz="3000" dirty="0"/>
              <a:t> </a:t>
            </a:r>
            <a:r>
              <a:rPr lang="en-US" sz="3000" dirty="0" err="1"/>
              <a:t>como</a:t>
            </a:r>
            <a:r>
              <a:rPr lang="en-US" sz="3000" dirty="0"/>
              <a:t> </a:t>
            </a:r>
            <a:r>
              <a:rPr lang="en-US" sz="3000" dirty="0" err="1"/>
              <a:t>cualitativas</a:t>
            </a:r>
            <a:r>
              <a:rPr lang="en-US" sz="3000" dirty="0"/>
              <a:t>.</a:t>
            </a:r>
          </a:p>
          <a:p>
            <a:pPr>
              <a:buNone/>
            </a:pP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 dirty="0">
                <a:solidFill>
                  <a:schemeClr val="bg1"/>
                </a:solidFill>
              </a:rPr>
              <a:t>Lección 1: Introducción a la Cultura de Seguridad</a:t>
            </a:r>
            <a:endParaRPr lang="en-US" dirty="0">
              <a:solidFill>
                <a:schemeClr val="bg1"/>
              </a:solidFill>
            </a:endParaRPr>
          </a:p>
        </p:txBody>
      </p:sp>
    </p:spTree>
    <p:extLst>
      <p:ext uri="{BB962C8B-B14F-4D97-AF65-F5344CB8AC3E}">
        <p14:creationId xmlns:p14="http://schemas.microsoft.com/office/powerpoint/2010/main" val="2517707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Apoyar</a:t>
            </a:r>
            <a:r>
              <a:rPr lang="en-US" dirty="0">
                <a:solidFill>
                  <a:schemeClr val="bg1"/>
                </a:solidFill>
              </a:rPr>
              <a:t> al PAF</a:t>
            </a:r>
          </a:p>
        </p:txBody>
      </p:sp>
      <p:sp>
        <p:nvSpPr>
          <p:cNvPr id="3" name="Content Placeholder 2"/>
          <p:cNvSpPr>
            <a:spLocks noGrp="1"/>
          </p:cNvSpPr>
          <p:nvPr>
            <p:ph idx="1"/>
          </p:nvPr>
        </p:nvSpPr>
        <p:spPr/>
        <p:txBody>
          <a:bodyPr>
            <a:noAutofit/>
          </a:bodyPr>
          <a:lstStyle/>
          <a:p>
            <a:r>
              <a:rPr lang="es-ES" sz="2400" dirty="0"/>
              <a:t>Necesidad de mostrar un apoyo continuo al PAF</a:t>
            </a:r>
            <a:endParaRPr lang="en-US" sz="2400" dirty="0"/>
          </a:p>
          <a:p>
            <a:r>
              <a:rPr lang="es-ES" sz="2400" dirty="0"/>
              <a:t>Comunicación formal e informal para recopilar                            comentarios sobre el PAF</a:t>
            </a:r>
            <a:endParaRPr lang="en-US" sz="2400" dirty="0"/>
          </a:p>
          <a:p>
            <a:r>
              <a:rPr lang="es-ES" sz="2400" dirty="0"/>
              <a:t>Cumplir con las reglas predefinidas                                              de recompensa y reconocimiento</a:t>
            </a:r>
            <a:endParaRPr lang="en-US" sz="2400" dirty="0"/>
          </a:p>
          <a:p>
            <a:r>
              <a:rPr lang="es-ES" sz="2400" dirty="0"/>
              <a:t>Visibilidad y participación en todas                                               las reuniones relacionadas con el PAF</a:t>
            </a:r>
            <a:endParaRPr lang="en-US" sz="2400" dirty="0"/>
          </a:p>
          <a:p>
            <a:r>
              <a:rPr lang="es-ES" sz="2400" dirty="0"/>
              <a:t>Escuche activamente toda la retroalimentación y aborde los problemas con el comité directivo</a:t>
            </a:r>
            <a:endParaRPr lang="en-US" sz="2400" dirty="0"/>
          </a:p>
          <a:p>
            <a:r>
              <a:rPr lang="es-ES" sz="2400" dirty="0"/>
              <a:t>Publique gráficos semanales/mensuales que sigan el progreso del PAF</a:t>
            </a:r>
            <a:endParaRPr lang="en-US" sz="2400" dirty="0"/>
          </a:p>
        </p:txBody>
      </p:sp>
      <p:pic>
        <p:nvPicPr>
          <p:cNvPr id="29699" name="Picture 3" title="Businessman helping a woman succeed climbing a mountain"/>
          <p:cNvPicPr>
            <a:picLocks noChangeAspect="1" noChangeArrowheads="1"/>
          </p:cNvPicPr>
          <p:nvPr/>
        </p:nvPicPr>
        <p:blipFill>
          <a:blip r:embed="rId3" cstate="print"/>
          <a:srcRect/>
          <a:stretch>
            <a:fillRect/>
          </a:stretch>
        </p:blipFill>
        <p:spPr bwMode="auto">
          <a:xfrm>
            <a:off x="5715000" y="2513433"/>
            <a:ext cx="2743469" cy="1831134"/>
          </a:xfrm>
          <a:prstGeom prst="rect">
            <a:avLst/>
          </a:prstGeom>
          <a:noFill/>
          <a:ln w="9525">
            <a:solidFill>
              <a:schemeClr val="tx1"/>
            </a:solid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Lección 4</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es-MX" dirty="0"/>
              <a:t>¿Cómo puede la gerencia mostrar el “apoyo activo" al PAF?”? </a:t>
            </a:r>
          </a:p>
          <a:p>
            <a:pPr marL="971550" lvl="1" indent="-514350">
              <a:buFont typeface="+mj-lt"/>
              <a:buAutoNum type="alphaUcPeriod"/>
            </a:pPr>
            <a:r>
              <a:rPr lang="es-MX" dirty="0"/>
              <a:t>Participar activamente en todas las reuniones relativas al PAF</a:t>
            </a:r>
          </a:p>
          <a:p>
            <a:pPr marL="971550" lvl="1" indent="-514350">
              <a:buFont typeface="+mj-lt"/>
              <a:buAutoNum type="alphaUcPeriod"/>
            </a:pPr>
            <a:r>
              <a:rPr lang="es-MX" dirty="0"/>
              <a:t>Evitar falsas promesas</a:t>
            </a:r>
          </a:p>
          <a:p>
            <a:pPr marL="971550" lvl="1" indent="-514350">
              <a:buFont typeface="+mj-lt"/>
              <a:buAutoNum type="alphaUcPeriod"/>
            </a:pPr>
            <a:r>
              <a:rPr lang="es-MX" dirty="0"/>
              <a:t>Proporcionar retroalimentación positiva, elogios y reconocimiento para todos los empleados involucrados en el PAF</a:t>
            </a:r>
          </a:p>
          <a:p>
            <a:pPr marL="971550" lvl="1" indent="-514350">
              <a:buFont typeface="+mj-lt"/>
              <a:buAutoNum type="alphaUcPeriod"/>
            </a:pPr>
            <a:r>
              <a:rPr lang="es-MX" dirty="0"/>
              <a:t>Todo lo anterior</a:t>
            </a:r>
          </a:p>
          <a:p>
            <a:pPr marL="971550" lvl="1" indent="-514350">
              <a:buNone/>
            </a:pPr>
            <a:endParaRPr lang="es-MX" dirty="0"/>
          </a:p>
          <a:p>
            <a:pPr marL="571500" indent="-514350">
              <a:buFont typeface="+mj-lt"/>
              <a:buAutoNum type="arabicPeriod"/>
            </a:pPr>
            <a:r>
              <a:rPr lang="es-MX" dirty="0"/>
              <a:t>¿Por qué es importante realizar una evaluación comparativa de la administración de la fatiga?</a:t>
            </a:r>
          </a:p>
          <a:p>
            <a:pPr marL="971550" lvl="1" indent="-514350">
              <a:buFont typeface="+mj-lt"/>
              <a:buAutoNum type="alphaUcPeriod"/>
            </a:pPr>
            <a:r>
              <a:rPr lang="es-MX" dirty="0"/>
              <a:t>Para identificar a los conductores que practican una mala administración de la fatiga</a:t>
            </a:r>
          </a:p>
          <a:p>
            <a:pPr marL="971550" lvl="1" indent="-514350">
              <a:buFont typeface="+mj-lt"/>
              <a:buAutoNum type="alphaUcPeriod"/>
            </a:pPr>
            <a:r>
              <a:rPr lang="es-MX" dirty="0"/>
              <a:t>Para evaluar el estado general actual de fatiga del conductor</a:t>
            </a:r>
          </a:p>
          <a:p>
            <a:pPr marL="971550" lvl="1" indent="-514350">
              <a:buFont typeface="+mj-lt"/>
              <a:buAutoNum type="alphaUcPeriod"/>
            </a:pPr>
            <a:r>
              <a:rPr lang="es-MX" dirty="0"/>
              <a:t>Sancionar a aquellos empleados que no apoyen la administración de la fatiga</a:t>
            </a:r>
          </a:p>
          <a:p>
            <a:pPr marL="971550" lvl="1" indent="-514350">
              <a:buFont typeface="+mj-lt"/>
              <a:buAutoNum type="alphaUcPeriod"/>
            </a:pPr>
            <a:r>
              <a:rPr lang="es-MX" dirty="0"/>
              <a:t>Generar confianza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4</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startAt="3"/>
            </a:pPr>
            <a:r>
              <a:rPr lang="es-MX"/>
              <a:t>¿Quién debe formar el comité directivo del PAF?</a:t>
            </a:r>
          </a:p>
          <a:p>
            <a:pPr marL="971550" lvl="1" indent="-514350">
              <a:buFont typeface="+mj-lt"/>
              <a:buAutoNum type="alphaUcPeriod"/>
            </a:pPr>
            <a:r>
              <a:rPr lang="es-MX" dirty="0"/>
              <a:t>Solo la gerencia</a:t>
            </a:r>
          </a:p>
          <a:p>
            <a:pPr marL="971550" lvl="1" indent="-514350">
              <a:buFont typeface="+mj-lt"/>
              <a:buAutoNum type="alphaUcPeriod"/>
            </a:pPr>
            <a:r>
              <a:rPr lang="es-MX" dirty="0"/>
              <a:t>Solo los conductores</a:t>
            </a:r>
          </a:p>
          <a:p>
            <a:pPr marL="971550" lvl="1" indent="-514350">
              <a:buFont typeface="+mj-lt"/>
              <a:buAutoNum type="alphaUcPeriod"/>
            </a:pPr>
            <a:r>
              <a:rPr lang="es-MX" dirty="0"/>
              <a:t>Representantes de todos los niveles de la organización afectados por el PAF</a:t>
            </a:r>
          </a:p>
          <a:p>
            <a:pPr marL="971550" lvl="1" indent="-514350">
              <a:buFont typeface="+mj-lt"/>
              <a:buAutoNum type="alphaUcPeriod"/>
            </a:pPr>
            <a:r>
              <a:rPr lang="es-MX" dirty="0"/>
              <a:t>Tanto la dirección como los conductores.</a:t>
            </a:r>
          </a:p>
          <a:p>
            <a:pPr marL="971550" lvl="1" indent="-514350">
              <a:buNone/>
            </a:pPr>
            <a:endParaRPr lang="es-MX" dirty="0"/>
          </a:p>
          <a:p>
            <a:pPr marL="571500" indent="-514350">
              <a:buFont typeface="+mj-lt"/>
              <a:buAutoNum type="arabicPeriod" startAt="3"/>
            </a:pPr>
            <a:r>
              <a:rPr lang="es-MX" dirty="0"/>
              <a:t>¿Qué es una estrategia para desarrollar la responsabilidad y rendición de cuentas?</a:t>
            </a:r>
          </a:p>
          <a:p>
            <a:pPr marL="971550" lvl="1" indent="-514350">
              <a:buFont typeface="+mj-lt"/>
              <a:buAutoNum type="alphaUcPeriod"/>
            </a:pPr>
            <a:r>
              <a:rPr lang="es-MX" dirty="0"/>
              <a:t>Desarrollar metas SMART</a:t>
            </a:r>
          </a:p>
          <a:p>
            <a:pPr marL="971550" lvl="1" indent="-514350">
              <a:buFont typeface="+mj-lt"/>
              <a:buAutoNum type="alphaUcPeriod"/>
            </a:pPr>
            <a:r>
              <a:rPr lang="es-MX" dirty="0"/>
              <a:t>Proporcionar retroalimentación sobre la progresión hacia el logro de las metas</a:t>
            </a:r>
          </a:p>
          <a:p>
            <a:pPr marL="971550" lvl="1" indent="-514350">
              <a:buFont typeface="+mj-lt"/>
              <a:buAutoNum type="alphaUcPeriod"/>
            </a:pPr>
            <a:r>
              <a:rPr lang="es-MX" dirty="0"/>
              <a:t>“Encuentro de hechos” no “encuentro de fallas”</a:t>
            </a:r>
          </a:p>
          <a:p>
            <a:pPr marL="971550" lvl="1" indent="-514350">
              <a:buFont typeface="+mj-lt"/>
              <a:buAutoNum type="alphaUcPeriod"/>
            </a:pPr>
            <a:r>
              <a:rPr lang="es-MX" dirty="0"/>
              <a:t>Todo lo anterior 	</a:t>
            </a:r>
          </a:p>
          <a:p>
            <a:pPr marL="971550" lvl="1" indent="-514350">
              <a:buFont typeface="+mj-lt"/>
              <a:buAutoNum type="alphaUcPeriod"/>
            </a:pPr>
            <a:endParaRPr lang="es-MX" dirty="0"/>
          </a:p>
          <a:p>
            <a:pPr marL="971550" lvl="1" indent="-514350">
              <a:buFont typeface="+mj-lt"/>
              <a:buAutoNum type="alphaUcPeriod"/>
            </a:pPr>
            <a:endParaRPr lang="es-MX"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4</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es-ES" dirty="0"/>
              <a:t>¿Qué tipo de medidas se deben desarrollar</a:t>
            </a:r>
            <a:r>
              <a:rPr lang="en-US" dirty="0"/>
              <a:t>?</a:t>
            </a:r>
          </a:p>
          <a:p>
            <a:pPr marL="971550" lvl="1" indent="-514350">
              <a:buFont typeface="+mj-lt"/>
              <a:buAutoNum type="alphaUcPeriod"/>
            </a:pPr>
            <a:r>
              <a:rPr lang="es-ES" dirty="0"/>
              <a:t>Solo medidas de desempeño individuales</a:t>
            </a:r>
            <a:endParaRPr lang="en-US" dirty="0"/>
          </a:p>
          <a:p>
            <a:pPr marL="971550" lvl="1" indent="-514350">
              <a:buFont typeface="+mj-lt"/>
              <a:buAutoNum type="alphaUcPeriod"/>
            </a:pPr>
            <a:r>
              <a:rPr lang="en-US" dirty="0"/>
              <a:t>Solo </a:t>
            </a:r>
            <a:r>
              <a:rPr lang="en-US" dirty="0" err="1"/>
              <a:t>medidas</a:t>
            </a:r>
            <a:r>
              <a:rPr lang="en-US" dirty="0"/>
              <a:t> de </a:t>
            </a:r>
            <a:r>
              <a:rPr lang="en-US" dirty="0" err="1"/>
              <a:t>desempeño</a:t>
            </a:r>
            <a:r>
              <a:rPr lang="en-US" dirty="0"/>
              <a:t> </a:t>
            </a:r>
            <a:r>
              <a:rPr lang="en-US" dirty="0" err="1"/>
              <a:t>grupal</a:t>
            </a:r>
            <a:endParaRPr lang="en-US" dirty="0"/>
          </a:p>
          <a:p>
            <a:pPr marL="971550" lvl="1" indent="-514350">
              <a:buFont typeface="+mj-lt"/>
              <a:buAutoNum type="alphaUcPeriod"/>
            </a:pPr>
            <a:r>
              <a:rPr lang="en-US" dirty="0" err="1"/>
              <a:t>Medidas</a:t>
            </a:r>
            <a:r>
              <a:rPr lang="en-US" dirty="0"/>
              <a:t> de </a:t>
            </a:r>
            <a:r>
              <a:rPr lang="en-US" dirty="0" err="1"/>
              <a:t>desempeño</a:t>
            </a:r>
            <a:r>
              <a:rPr lang="en-US" dirty="0"/>
              <a:t> tanto </a:t>
            </a:r>
            <a:r>
              <a:rPr lang="en-US" dirty="0" err="1"/>
              <a:t>individuales</a:t>
            </a:r>
            <a:r>
              <a:rPr lang="en-US" dirty="0"/>
              <a:t> </a:t>
            </a:r>
            <a:r>
              <a:rPr lang="en-US" dirty="0" err="1"/>
              <a:t>como</a:t>
            </a:r>
            <a:r>
              <a:rPr lang="en-US" dirty="0"/>
              <a:t> </a:t>
            </a:r>
            <a:r>
              <a:rPr lang="en-US" dirty="0" err="1"/>
              <a:t>grupales</a:t>
            </a:r>
            <a:endParaRPr lang="en-US" dirty="0"/>
          </a:p>
          <a:p>
            <a:pPr marL="971550" lvl="1" indent="-514350">
              <a:buFont typeface="+mj-lt"/>
              <a:buAutoNum type="alphaUcPeriod"/>
            </a:pPr>
            <a:r>
              <a:rPr lang="en-US" dirty="0"/>
              <a:t>Solo </a:t>
            </a:r>
            <a:r>
              <a:rPr lang="en-US" dirty="0" err="1"/>
              <a:t>medidas</a:t>
            </a:r>
            <a:r>
              <a:rPr lang="en-US" dirty="0"/>
              <a:t> de </a:t>
            </a:r>
            <a:r>
              <a:rPr lang="en-US" dirty="0" err="1"/>
              <a:t>resultado</a:t>
            </a:r>
            <a:endParaRPr lang="en-US" dirty="0"/>
          </a:p>
          <a:p>
            <a:pPr marL="971550" lvl="1" indent="-514350">
              <a:buFont typeface="+mj-lt"/>
              <a:buAutoNum type="alphaUcPeriod"/>
            </a:pPr>
            <a:endParaRPr lang="en-US" dirty="0"/>
          </a:p>
          <a:p>
            <a:pPr marL="971550" lvl="1" indent="-514350">
              <a:buFont typeface="+mj-lt"/>
              <a:buAutoNum type="alphaUcPeriod"/>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a:solidFill>
                  <a:schemeClr val="bg1"/>
                </a:solidFill>
              </a:rPr>
              <a:t>Lección 5: Medidas de Desempeño para Medir la Eficacia del PAF</a:t>
            </a:r>
            <a:endParaRPr lang="en-US"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No Puedes Administrar lo que no Puedes Medir</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s-ES" sz="2600" dirty="0"/>
              <a:t>¿Cuál es el nivel de desempeño actual?</a:t>
            </a:r>
            <a:endParaRPr lang="en-US" sz="2600" dirty="0"/>
          </a:p>
          <a:p>
            <a:r>
              <a:rPr lang="es-ES" sz="2600" dirty="0"/>
              <a:t>Para saber si las intervenciones están cambiando el comportamiento, debe medir y dar seguimiento a lo que que desea cambiar.</a:t>
            </a:r>
            <a:endParaRPr lang="en-US" sz="2600" dirty="0"/>
          </a:p>
          <a:p>
            <a:r>
              <a:rPr lang="es-ES" sz="2600" dirty="0"/>
              <a:t>Medir los comportamientos                                         permite monitorearlos y revisarlos</a:t>
            </a:r>
            <a:endParaRPr lang="en-US" sz="2600" dirty="0"/>
          </a:p>
          <a:p>
            <a:r>
              <a:rPr lang="es-ES" sz="2600" dirty="0"/>
              <a:t>Definir operativamente los                            comportamientos para que se les pueda dar seguimiento</a:t>
            </a:r>
            <a:endParaRPr lang="en-US" sz="2600" dirty="0"/>
          </a:p>
          <a:p>
            <a:r>
              <a:rPr lang="es-ES" sz="2600" dirty="0"/>
              <a:t>La medición puede centrarse en el comportamiento específico (medidas de proceso) o en el resultado del comportamiento (medidas de resultado)</a:t>
            </a:r>
            <a:endParaRPr lang="en-US" sz="2600" dirty="0"/>
          </a:p>
          <a:p>
            <a:endParaRPr lang="en-US" dirty="0"/>
          </a:p>
        </p:txBody>
      </p:sp>
      <p:pic>
        <p:nvPicPr>
          <p:cNvPr id="30722" name="Picture 2" title="Measuring tape with the word “success” written beside it"/>
          <p:cNvPicPr>
            <a:picLocks noChangeAspect="1" noChangeArrowheads="1"/>
          </p:cNvPicPr>
          <p:nvPr/>
        </p:nvPicPr>
        <p:blipFill>
          <a:blip r:embed="rId3" cstate="print"/>
          <a:srcRect/>
          <a:stretch>
            <a:fillRect/>
          </a:stretch>
        </p:blipFill>
        <p:spPr bwMode="auto">
          <a:xfrm>
            <a:off x="5867400" y="2819400"/>
            <a:ext cx="2544245" cy="1509585"/>
          </a:xfrm>
          <a:prstGeom prst="rect">
            <a:avLst/>
          </a:prstGeom>
          <a:noFill/>
          <a:ln w="9525">
            <a:solidFill>
              <a:schemeClr val="tx1"/>
            </a:solid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Medidas</a:t>
            </a:r>
            <a:r>
              <a:rPr lang="en-US" dirty="0">
                <a:solidFill>
                  <a:schemeClr val="bg1"/>
                </a:solidFill>
              </a:rPr>
              <a:t> de </a:t>
            </a:r>
            <a:r>
              <a:rPr lang="en-US" dirty="0" err="1">
                <a:solidFill>
                  <a:schemeClr val="bg1"/>
                </a:solidFill>
              </a:rPr>
              <a:t>Proceso</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s-ES" dirty="0"/>
              <a:t>Medidas que se enfocan en la ocurrencia de comportamientos específicos</a:t>
            </a:r>
            <a:r>
              <a:rPr lang="en-US" dirty="0"/>
              <a:t> </a:t>
            </a:r>
          </a:p>
          <a:p>
            <a:r>
              <a:rPr lang="es-ES" dirty="0"/>
              <a:t>Se ha encontrado que las medidas de proceso aumentan la ocurrencia de comportamientos seguros en el transporte</a:t>
            </a:r>
            <a:r>
              <a:rPr lang="en-US" dirty="0"/>
              <a:t> </a:t>
            </a:r>
          </a:p>
          <a:p>
            <a:r>
              <a:rPr lang="es-ES" dirty="0"/>
              <a:t>Medidas de proceso específicas del PAF</a:t>
            </a:r>
            <a:endParaRPr lang="en-US" dirty="0"/>
          </a:p>
          <a:p>
            <a:pPr lvl="1"/>
            <a:r>
              <a:rPr lang="es-ES" dirty="0"/>
              <a:t>Seguir las políticas y los procedimientos</a:t>
            </a:r>
            <a:endParaRPr lang="en-US" dirty="0"/>
          </a:p>
          <a:p>
            <a:pPr lvl="1"/>
            <a:r>
              <a:rPr lang="es-ES" dirty="0"/>
              <a:t>Políticas y procedimientos implementados correctamente</a:t>
            </a:r>
            <a:endParaRPr lang="en-US" dirty="0"/>
          </a:p>
          <a:p>
            <a:pPr lvl="1"/>
            <a:r>
              <a:rPr lang="es-ES" dirty="0"/>
              <a:t>Se ha transmitido información sobre el PAF</a:t>
            </a:r>
            <a:r>
              <a:rPr lang="en-US" dirty="0"/>
              <a:t> </a:t>
            </a:r>
          </a:p>
          <a:p>
            <a:pPr lvl="1"/>
            <a:r>
              <a:rPr lang="es-ES" dirty="0"/>
              <a:t>Percepciones y opiniones subjetivas del PAF</a:t>
            </a:r>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Seguir las Políticas y Procedimientos del PAF</a:t>
            </a:r>
            <a:endParaRPr lang="en-US" dirty="0">
              <a:solidFill>
                <a:schemeClr val="bg1"/>
              </a:solidFill>
            </a:endParaRPr>
          </a:p>
        </p:txBody>
      </p:sp>
      <p:sp>
        <p:nvSpPr>
          <p:cNvPr id="3" name="Content Placeholder 2"/>
          <p:cNvSpPr>
            <a:spLocks noGrp="1"/>
          </p:cNvSpPr>
          <p:nvPr>
            <p:ph idx="1"/>
          </p:nvPr>
        </p:nvSpPr>
        <p:spPr>
          <a:xfrm>
            <a:off x="457200" y="1600200"/>
            <a:ext cx="8229600" cy="4983162"/>
          </a:xfrm>
        </p:spPr>
        <p:txBody>
          <a:bodyPr>
            <a:normAutofit fontScale="70000" lnSpcReduction="20000"/>
          </a:bodyPr>
          <a:lstStyle/>
          <a:p>
            <a:r>
              <a:rPr lang="es-ES" sz="3900" dirty="0"/>
              <a:t>Se deben seguir las políticas y procedimientos de PAF para que el programa tenga éxito</a:t>
            </a:r>
            <a:endParaRPr lang="en-US" sz="3900" dirty="0"/>
          </a:p>
          <a:p>
            <a:r>
              <a:rPr lang="es-ES" sz="3900" dirty="0"/>
              <a:t>Cantidad de tiempo de ejercicio por semana Vs opinión médica de la cantidad de ejercicio                      necesaria</a:t>
            </a:r>
            <a:endParaRPr lang="en-US" sz="3900" dirty="0"/>
          </a:p>
          <a:p>
            <a:r>
              <a:rPr lang="es-ES" sz="3900" dirty="0"/>
              <a:t>Porcentaje de reuniones de seguridad                              a las que asistió</a:t>
            </a:r>
            <a:endParaRPr lang="en-US" sz="3900" dirty="0"/>
          </a:p>
          <a:p>
            <a:r>
              <a:rPr lang="es-ES" sz="3900" dirty="0"/>
              <a:t>Cantidad de retroalimentación de                           fatiga dada/recibida en un tiempo dado</a:t>
            </a:r>
            <a:r>
              <a:rPr lang="en-US" sz="3900" dirty="0"/>
              <a:t> </a:t>
            </a:r>
          </a:p>
          <a:p>
            <a:r>
              <a:rPr lang="es-ES" sz="3900" dirty="0"/>
              <a:t>Porcentaje de tiempo que usa (si es                   necesario) la máquina de presión                           positiva continua en las vías respiratorias                           (CPAP)</a:t>
            </a:r>
            <a:endParaRPr lang="en-US" sz="3900" dirty="0"/>
          </a:p>
          <a:p>
            <a:pPr lvl="1"/>
            <a:endParaRPr lang="en-US" dirty="0"/>
          </a:p>
        </p:txBody>
      </p:sp>
      <p:pic>
        <p:nvPicPr>
          <p:cNvPr id="31746" name="Picture 2" title="Two adults walking on a trail with a dog"/>
          <p:cNvPicPr>
            <a:picLocks noChangeAspect="1" noChangeArrowheads="1"/>
          </p:cNvPicPr>
          <p:nvPr/>
        </p:nvPicPr>
        <p:blipFill>
          <a:blip r:embed="rId3" cstate="print"/>
          <a:srcRect/>
          <a:stretch>
            <a:fillRect/>
          </a:stretch>
        </p:blipFill>
        <p:spPr bwMode="auto">
          <a:xfrm>
            <a:off x="6704626" y="2743200"/>
            <a:ext cx="1982174" cy="2971800"/>
          </a:xfrm>
          <a:prstGeom prst="rect">
            <a:avLst/>
          </a:prstGeom>
          <a:noFill/>
          <a:ln w="9525">
            <a:solidFill>
              <a:schemeClr val="tx1"/>
            </a:solid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Políticas</a:t>
            </a:r>
            <a:r>
              <a:rPr lang="en-US" dirty="0">
                <a:solidFill>
                  <a:schemeClr val="bg1"/>
                </a:solidFill>
              </a:rPr>
              <a:t> y </a:t>
            </a:r>
            <a:r>
              <a:rPr lang="en-US" dirty="0" err="1">
                <a:solidFill>
                  <a:schemeClr val="bg1"/>
                </a:solidFill>
              </a:rPr>
              <a:t>Procedimientos</a:t>
            </a:r>
            <a:r>
              <a:rPr lang="en-US" dirty="0">
                <a:solidFill>
                  <a:schemeClr val="bg1"/>
                </a:solidFill>
              </a:rPr>
              <a:t> del PAF </a:t>
            </a:r>
            <a:r>
              <a:rPr lang="en-US" dirty="0" err="1">
                <a:solidFill>
                  <a:schemeClr val="bg1"/>
                </a:solidFill>
              </a:rPr>
              <a:t>Implementados</a:t>
            </a:r>
            <a:r>
              <a:rPr lang="en-US" dirty="0">
                <a:solidFill>
                  <a:schemeClr val="bg1"/>
                </a:solidFill>
              </a:rPr>
              <a:t> </a:t>
            </a:r>
            <a:r>
              <a:rPr lang="en-US" dirty="0" err="1">
                <a:solidFill>
                  <a:schemeClr val="bg1"/>
                </a:solidFill>
              </a:rPr>
              <a:t>Correctamente</a:t>
            </a:r>
            <a:endParaRPr lang="en-US" dirty="0">
              <a:solidFill>
                <a:schemeClr val="bg1"/>
              </a:solidFill>
            </a:endParaRPr>
          </a:p>
        </p:txBody>
      </p:sp>
      <p:sp>
        <p:nvSpPr>
          <p:cNvPr id="3" name="Content Placeholder 2"/>
          <p:cNvSpPr>
            <a:spLocks noGrp="1"/>
          </p:cNvSpPr>
          <p:nvPr>
            <p:ph idx="1"/>
          </p:nvPr>
        </p:nvSpPr>
        <p:spPr>
          <a:xfrm>
            <a:off x="457200" y="1600200"/>
            <a:ext cx="8229600" cy="4983162"/>
          </a:xfrm>
        </p:spPr>
        <p:txBody>
          <a:bodyPr>
            <a:normAutofit fontScale="77500" lnSpcReduction="20000"/>
          </a:bodyPr>
          <a:lstStyle/>
          <a:p>
            <a:r>
              <a:rPr lang="es-ES" dirty="0"/>
              <a:t>Hay una serie de comportamientos específicos que influyen si las políticas y procedimientos se implementan correctamente</a:t>
            </a:r>
            <a:endParaRPr lang="en-US" dirty="0"/>
          </a:p>
          <a:p>
            <a:r>
              <a:rPr lang="es-ES" dirty="0"/>
              <a:t>El número de preocupaciones abordadas en el desarrollo de políticas y procedimientos del PAF</a:t>
            </a:r>
            <a:endParaRPr lang="en-US" dirty="0"/>
          </a:p>
          <a:p>
            <a:r>
              <a:rPr lang="es-ES" dirty="0"/>
              <a:t>La cantidad de retroalimentación por los                      empleados que indicaron una resistencia a la implementación del PAF</a:t>
            </a:r>
            <a:r>
              <a:rPr lang="en-US" dirty="0"/>
              <a:t> 		</a:t>
            </a:r>
          </a:p>
          <a:p>
            <a:r>
              <a:rPr lang="es-ES" dirty="0"/>
              <a:t>El número de empleados que obtienen                                    el reconocimiento del PAF</a:t>
            </a:r>
            <a:r>
              <a:rPr lang="en-US" dirty="0"/>
              <a:t> </a:t>
            </a:r>
          </a:p>
          <a:p>
            <a:r>
              <a:rPr lang="es-ES" dirty="0"/>
              <a:t>Rastreo GPS de camiones por millas                          recorridas, tiempo de inactividad, tiempo                            del motor apagado, horas de servicio y horas                       de conducción</a:t>
            </a:r>
            <a:r>
              <a:rPr lang="en-US" dirty="0"/>
              <a:t> </a:t>
            </a:r>
          </a:p>
          <a:p>
            <a:pPr lvl="1"/>
            <a:endParaRPr lang="en-US" dirty="0"/>
          </a:p>
          <a:p>
            <a:pPr lvl="1"/>
            <a:endParaRPr lang="en-US" dirty="0"/>
          </a:p>
          <a:p>
            <a:pPr lvl="1"/>
            <a:endParaRPr lang="en-US" dirty="0"/>
          </a:p>
        </p:txBody>
      </p:sp>
      <p:pic>
        <p:nvPicPr>
          <p:cNvPr id="32770" name="Picture 2" title="Business people clapping"/>
          <p:cNvPicPr>
            <a:picLocks noChangeAspect="1" noChangeArrowheads="1"/>
          </p:cNvPicPr>
          <p:nvPr/>
        </p:nvPicPr>
        <p:blipFill>
          <a:blip r:embed="rId3" cstate="print"/>
          <a:srcRect/>
          <a:stretch>
            <a:fillRect/>
          </a:stretch>
        </p:blipFill>
        <p:spPr bwMode="auto">
          <a:xfrm>
            <a:off x="6778989" y="3124200"/>
            <a:ext cx="1924050" cy="2565400"/>
          </a:xfrm>
          <a:prstGeom prst="rect">
            <a:avLst/>
          </a:prstGeom>
          <a:noFill/>
          <a:ln w="9525">
            <a:solidFill>
              <a:schemeClr val="tx1"/>
            </a:solid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La Gerencia ha Transmitido la Información Necesaria</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s-ES" dirty="0"/>
              <a:t>El número de empleados que entienden por qué se implementó el PAF</a:t>
            </a:r>
            <a:endParaRPr lang="en-US" dirty="0"/>
          </a:p>
          <a:p>
            <a:r>
              <a:rPr lang="es-ES" dirty="0"/>
              <a:t>A cuántas reuniones asistió la                         gerencia y discutió el PAF</a:t>
            </a:r>
            <a:endParaRPr lang="en-US" dirty="0"/>
          </a:p>
          <a:p>
            <a:r>
              <a:rPr lang="es-ES" dirty="0"/>
              <a:t>El número de empleados que                      ofrecen retroalimentación sobre                         el PAF</a:t>
            </a:r>
            <a:endParaRPr lang="en-US" dirty="0"/>
          </a:p>
          <a:p>
            <a:r>
              <a:rPr lang="es-ES" dirty="0"/>
              <a:t>El número de reuniones individuales                      con los empleados para discutir el PAF</a:t>
            </a:r>
            <a:endParaRPr lang="en-US" dirty="0"/>
          </a:p>
          <a:p>
            <a:pPr lvl="1"/>
            <a:endParaRPr lang="en-US" dirty="0"/>
          </a:p>
        </p:txBody>
      </p:sp>
      <p:pic>
        <p:nvPicPr>
          <p:cNvPr id="33794" name="Picture 2" title="Hand holding a light bulb"/>
          <p:cNvPicPr>
            <a:picLocks noChangeAspect="1" noChangeArrowheads="1"/>
          </p:cNvPicPr>
          <p:nvPr/>
        </p:nvPicPr>
        <p:blipFill>
          <a:blip r:embed="rId3" cstate="print"/>
          <a:srcRect/>
          <a:stretch>
            <a:fillRect/>
          </a:stretch>
        </p:blipFill>
        <p:spPr bwMode="auto">
          <a:xfrm>
            <a:off x="6934200" y="2133600"/>
            <a:ext cx="1752600" cy="2907414"/>
          </a:xfrm>
          <a:prstGeom prst="rect">
            <a:avLst/>
          </a:prstGeom>
          <a:noFill/>
          <a:ln w="9525">
            <a:solidFill>
              <a:schemeClr val="tx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Introducción</a:t>
            </a:r>
            <a:r>
              <a:rPr lang="en-US" dirty="0">
                <a:solidFill>
                  <a:schemeClr val="bg1"/>
                </a:solidFill>
              </a:rPr>
              <a:t> a la </a:t>
            </a:r>
            <a:r>
              <a:rPr lang="en-US" dirty="0" err="1">
                <a:solidFill>
                  <a:schemeClr val="bg1"/>
                </a:solidFill>
              </a:rPr>
              <a:t>Cultura</a:t>
            </a:r>
            <a:r>
              <a:rPr lang="en-US" dirty="0">
                <a:solidFill>
                  <a:schemeClr val="bg1"/>
                </a:solidFill>
              </a:rPr>
              <a:t> de </a:t>
            </a:r>
            <a:r>
              <a:rPr lang="en-US" dirty="0" err="1">
                <a:solidFill>
                  <a:schemeClr val="bg1"/>
                </a:solidFill>
              </a:rPr>
              <a:t>Seguridad</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s-ES" sz="3300" dirty="0"/>
              <a:t>La definición exacta es muy debatida, sin embargo, las culturas de seguridad más exitosas contienen estas características</a:t>
            </a:r>
            <a:r>
              <a:rPr lang="en-US" sz="3300" dirty="0"/>
              <a:t>:</a:t>
            </a:r>
          </a:p>
          <a:p>
            <a:pPr lvl="1"/>
            <a:r>
              <a:rPr lang="es-ES" sz="3000" dirty="0"/>
              <a:t>Patrón de comportamiento compartido y creencias relacionadas con la seguridad</a:t>
            </a:r>
            <a:endParaRPr lang="en-US" sz="3000" dirty="0"/>
          </a:p>
          <a:p>
            <a:pPr lvl="1"/>
            <a:r>
              <a:rPr lang="es-ES" sz="3000" dirty="0"/>
              <a:t>La seguridad es un valor</a:t>
            </a:r>
          </a:p>
          <a:p>
            <a:pPr lvl="1"/>
            <a:r>
              <a:rPr lang="es-ES" sz="3000" dirty="0"/>
              <a:t>La seguridad es parte de la                                   identidad  de la empresa</a:t>
            </a:r>
            <a:r>
              <a:rPr lang="en-US" sz="3000" dirty="0"/>
              <a:t> </a:t>
            </a:r>
          </a:p>
          <a:p>
            <a:pPr lvl="1"/>
            <a:r>
              <a:rPr lang="es-ES" sz="3000" dirty="0"/>
              <a:t>Responsabilidad compartida por la                                      seguridad</a:t>
            </a:r>
          </a:p>
          <a:p>
            <a:pPr lvl="1"/>
            <a:r>
              <a:rPr lang="es-ES" sz="3000" dirty="0"/>
              <a:t>Compromiso de ayudar a otros a desempeñarse de manera segura</a:t>
            </a:r>
            <a:endParaRPr lang="en-US" sz="3000" dirty="0"/>
          </a:p>
          <a:p>
            <a:pPr lvl="1"/>
            <a:endParaRPr lang="en-US" dirty="0"/>
          </a:p>
          <a:p>
            <a:pPr>
              <a:buNone/>
            </a:pPr>
            <a:endParaRPr lang="en-US" dirty="0"/>
          </a:p>
        </p:txBody>
      </p:sp>
      <p:pic>
        <p:nvPicPr>
          <p:cNvPr id="4099" name="Picture 3" title="Key to Success"/>
          <p:cNvPicPr>
            <a:picLocks noChangeAspect="1" noChangeArrowheads="1"/>
          </p:cNvPicPr>
          <p:nvPr/>
        </p:nvPicPr>
        <p:blipFill>
          <a:blip r:embed="rId3" cstate="print"/>
          <a:srcRect/>
          <a:stretch>
            <a:fillRect/>
          </a:stretch>
        </p:blipFill>
        <p:spPr bwMode="auto">
          <a:xfrm>
            <a:off x="6019800" y="3297443"/>
            <a:ext cx="2733657" cy="1807957"/>
          </a:xfrm>
          <a:prstGeom prst="rect">
            <a:avLst/>
          </a:prstGeom>
          <a:noFill/>
          <a:ln w="9525">
            <a:solidFill>
              <a:schemeClr val="tx1"/>
            </a:solid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Percepciones y Opiniones Subjetivas del PAF</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Autofit/>
          </a:bodyPr>
          <a:lstStyle/>
          <a:p>
            <a:r>
              <a:rPr lang="es-ES" sz="2400" dirty="0"/>
              <a:t>Las percepciones y opiniones subjetivas de los empleados pueden indicar qué tan bien se implementó y desarrolló el PAF</a:t>
            </a:r>
            <a:endParaRPr lang="en-US" sz="2400" dirty="0"/>
          </a:p>
          <a:p>
            <a:r>
              <a:rPr lang="es-ES" sz="2400" dirty="0"/>
              <a:t>Porcentaje de empleados que creen que:</a:t>
            </a:r>
            <a:endParaRPr lang="en-US" sz="2400" dirty="0"/>
          </a:p>
          <a:p>
            <a:pPr lvl="1"/>
            <a:r>
              <a:rPr lang="es-ES" sz="2400" dirty="0"/>
              <a:t>La gerencia apoya al PAF</a:t>
            </a:r>
            <a:endParaRPr lang="en-US" sz="2400" dirty="0"/>
          </a:p>
          <a:p>
            <a:pPr lvl="1"/>
            <a:r>
              <a:rPr lang="es-ES" sz="2400" dirty="0"/>
              <a:t>El PAF es una buena idea</a:t>
            </a:r>
            <a:endParaRPr lang="en-US" sz="2400" dirty="0"/>
          </a:p>
          <a:p>
            <a:pPr lvl="1"/>
            <a:r>
              <a:rPr lang="es-ES" sz="2400" dirty="0"/>
              <a:t>Las políticas y procedimientos en el                                        PAF son justos</a:t>
            </a:r>
            <a:endParaRPr lang="en-US" sz="2400" dirty="0"/>
          </a:p>
          <a:p>
            <a:pPr lvl="1"/>
            <a:r>
              <a:rPr lang="es-ES" sz="2400" dirty="0"/>
              <a:t>Se proporciona reconocimiento por                                           el logro de la meta</a:t>
            </a:r>
            <a:endParaRPr lang="en-US" sz="2400" dirty="0"/>
          </a:p>
          <a:p>
            <a:pPr lvl="1"/>
            <a:r>
              <a:rPr lang="es-ES" sz="2400" dirty="0"/>
              <a:t>Sus preocupaciones fueron consideradas                            durante el desarrollo del PAF</a:t>
            </a:r>
            <a:endParaRPr lang="en-US" sz="2400" dirty="0"/>
          </a:p>
        </p:txBody>
      </p:sp>
      <p:pic>
        <p:nvPicPr>
          <p:cNvPr id="34818" name="Picture 2" title="A person filling out a questionnaire"/>
          <p:cNvPicPr>
            <a:picLocks noChangeAspect="1" noChangeArrowheads="1"/>
          </p:cNvPicPr>
          <p:nvPr/>
        </p:nvPicPr>
        <p:blipFill>
          <a:blip r:embed="rId3" cstate="print"/>
          <a:srcRect/>
          <a:stretch>
            <a:fillRect/>
          </a:stretch>
        </p:blipFill>
        <p:spPr bwMode="auto">
          <a:xfrm>
            <a:off x="6477000" y="2590800"/>
            <a:ext cx="2082676" cy="3122480"/>
          </a:xfrm>
          <a:prstGeom prst="rect">
            <a:avLst/>
          </a:prstGeom>
          <a:noFill/>
          <a:ln w="9525">
            <a:solidFill>
              <a:schemeClr val="tx1"/>
            </a:solid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Medidas</a:t>
            </a:r>
            <a:r>
              <a:rPr lang="en-US" dirty="0">
                <a:solidFill>
                  <a:schemeClr val="bg1"/>
                </a:solidFill>
              </a:rPr>
              <a:t> de </a:t>
            </a:r>
            <a:r>
              <a:rPr lang="en-US" dirty="0" err="1">
                <a:solidFill>
                  <a:schemeClr val="bg1"/>
                </a:solidFill>
              </a:rPr>
              <a:t>Resultado</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err="1"/>
              <a:t>Duración</a:t>
            </a:r>
            <a:r>
              <a:rPr lang="en-US" dirty="0"/>
              <a:t> del </a:t>
            </a:r>
            <a:r>
              <a:rPr lang="en-US" dirty="0" err="1"/>
              <a:t>sueño</a:t>
            </a:r>
            <a:endParaRPr lang="en-US" dirty="0"/>
          </a:p>
          <a:p>
            <a:r>
              <a:rPr lang="en-US" dirty="0"/>
              <a:t>Calidad de </a:t>
            </a:r>
            <a:r>
              <a:rPr lang="en-US" dirty="0" err="1"/>
              <a:t>sueño</a:t>
            </a:r>
            <a:endParaRPr lang="en-US" dirty="0"/>
          </a:p>
          <a:p>
            <a:r>
              <a:rPr lang="en-US" dirty="0"/>
              <a:t>Estado de </a:t>
            </a:r>
            <a:r>
              <a:rPr lang="en-US" dirty="0" err="1"/>
              <a:t>Alerta</a:t>
            </a:r>
            <a:endParaRPr lang="en-US" dirty="0"/>
          </a:p>
          <a:p>
            <a:r>
              <a:rPr lang="en-US" dirty="0" err="1"/>
              <a:t>Satisfacción</a:t>
            </a:r>
            <a:r>
              <a:rPr lang="en-US" dirty="0"/>
              <a:t> </a:t>
            </a:r>
            <a:r>
              <a:rPr lang="en-US" dirty="0" err="1"/>
              <a:t>laboral</a:t>
            </a:r>
            <a:endParaRPr lang="en-US" dirty="0"/>
          </a:p>
          <a:p>
            <a:r>
              <a:rPr lang="en-US" dirty="0" err="1"/>
              <a:t>Lesiones</a:t>
            </a:r>
            <a:endParaRPr lang="en-US" dirty="0"/>
          </a:p>
          <a:p>
            <a:r>
              <a:rPr lang="en-US" dirty="0" err="1"/>
              <a:t>Infracciones</a:t>
            </a:r>
            <a:endParaRPr lang="en-US" dirty="0"/>
          </a:p>
          <a:p>
            <a:r>
              <a:rPr lang="en-US" dirty="0" err="1"/>
              <a:t>Choques</a:t>
            </a:r>
            <a:endParaRPr lang="en-US" dirty="0"/>
          </a:p>
          <a:p>
            <a:r>
              <a:rPr lang="es-ES" dirty="0"/>
              <a:t>Días de baja por enfermedad</a:t>
            </a:r>
            <a:endParaRPr lang="en-US" dirty="0"/>
          </a:p>
          <a:p>
            <a:pPr lvl="1"/>
            <a:endParaRPr lang="en-US" dirty="0"/>
          </a:p>
          <a:p>
            <a:endParaRPr lang="en-US" dirty="0"/>
          </a:p>
        </p:txBody>
      </p:sp>
      <p:pic>
        <p:nvPicPr>
          <p:cNvPr id="4" name="Picture 3" title="Street sign saying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62200"/>
            <a:ext cx="4095750" cy="265747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Duración</a:t>
            </a:r>
            <a:r>
              <a:rPr lang="en-US" dirty="0">
                <a:solidFill>
                  <a:schemeClr val="bg1"/>
                </a:solidFill>
              </a:rPr>
              <a:t> del </a:t>
            </a:r>
            <a:r>
              <a:rPr lang="en-US" dirty="0" err="1">
                <a:solidFill>
                  <a:schemeClr val="bg1"/>
                </a:solidFill>
              </a:rPr>
              <a:t>Sueño</a:t>
            </a:r>
            <a:endParaRPr lang="en-US"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900" dirty="0" err="1"/>
              <a:t>Número</a:t>
            </a:r>
            <a:r>
              <a:rPr lang="en-US" sz="2900" dirty="0"/>
              <a:t> de horas </a:t>
            </a:r>
            <a:r>
              <a:rPr lang="en-US" sz="2900" dirty="0" err="1"/>
              <a:t>dormidas</a:t>
            </a:r>
            <a:r>
              <a:rPr lang="en-US" sz="2900" dirty="0"/>
              <a:t> </a:t>
            </a:r>
            <a:r>
              <a:rPr lang="en-US" sz="2900" dirty="0" err="1"/>
              <a:t>en</a:t>
            </a:r>
            <a:r>
              <a:rPr lang="en-US" sz="2900" dirty="0"/>
              <a:t> un </a:t>
            </a:r>
            <a:r>
              <a:rPr lang="en-US" sz="2900" dirty="0" err="1"/>
              <a:t>período</a:t>
            </a:r>
            <a:r>
              <a:rPr lang="en-US" sz="2900" dirty="0"/>
              <a:t> de </a:t>
            </a:r>
            <a:r>
              <a:rPr lang="en-US" sz="2900" dirty="0" err="1"/>
              <a:t>tiempo</a:t>
            </a:r>
            <a:endParaRPr lang="en-US" sz="2900" dirty="0"/>
          </a:p>
          <a:p>
            <a:r>
              <a:rPr lang="en-US" sz="2900" dirty="0" err="1"/>
              <a:t>Número</a:t>
            </a:r>
            <a:r>
              <a:rPr lang="en-US" sz="2900" dirty="0"/>
              <a:t> de horas </a:t>
            </a:r>
            <a:r>
              <a:rPr lang="en-US" sz="2900" dirty="0" err="1"/>
              <a:t>dormidas</a:t>
            </a:r>
            <a:r>
              <a:rPr lang="en-US" sz="2900" dirty="0"/>
              <a:t> sin                                                    </a:t>
            </a:r>
            <a:r>
              <a:rPr lang="en-US" sz="2900" dirty="0" err="1"/>
              <a:t>despertar</a:t>
            </a:r>
            <a:endParaRPr lang="en-US" sz="2900" dirty="0"/>
          </a:p>
          <a:p>
            <a:r>
              <a:rPr lang="es-ES" sz="2900" dirty="0"/>
              <a:t>La mayor duración del sueño</a:t>
            </a:r>
            <a:endParaRPr lang="en-US" sz="2900" dirty="0"/>
          </a:p>
          <a:p>
            <a:r>
              <a:rPr lang="en-US" sz="2900" dirty="0" err="1"/>
              <a:t>Número</a:t>
            </a:r>
            <a:r>
              <a:rPr lang="en-US" sz="2900" dirty="0"/>
              <a:t> de horas </a:t>
            </a:r>
            <a:r>
              <a:rPr lang="en-US" sz="2900" dirty="0" err="1"/>
              <a:t>dedicadas</a:t>
            </a:r>
            <a:r>
              <a:rPr lang="en-US" sz="2900" dirty="0"/>
              <a:t> a                            </a:t>
            </a:r>
            <a:r>
              <a:rPr lang="en-US" sz="2900" dirty="0" err="1"/>
              <a:t>dormir</a:t>
            </a:r>
            <a:r>
              <a:rPr lang="en-US" sz="2900" dirty="0"/>
              <a:t> </a:t>
            </a:r>
            <a:r>
              <a:rPr lang="en-US" sz="2900" dirty="0" err="1"/>
              <a:t>durante</a:t>
            </a:r>
            <a:r>
              <a:rPr lang="en-US" sz="2900" dirty="0"/>
              <a:t> un </a:t>
            </a:r>
            <a:r>
              <a:rPr lang="en-US" sz="2900" dirty="0" err="1"/>
              <a:t>período</a:t>
            </a:r>
            <a:r>
              <a:rPr lang="en-US" sz="2900" dirty="0"/>
              <a:t> de                                   24 horas</a:t>
            </a:r>
          </a:p>
          <a:p>
            <a:pPr defTabSz="736600"/>
            <a:r>
              <a:rPr lang="es-ES" sz="2900" dirty="0"/>
              <a:t>¿El número de horas dedicadas                                   a dormir cumplió con los requisitos</a:t>
            </a:r>
            <a:r>
              <a:rPr lang="en-US" sz="2900" dirty="0"/>
              <a:t>?</a:t>
            </a:r>
          </a:p>
          <a:p>
            <a:pPr lvl="1"/>
            <a:endParaRPr lang="en-US" dirty="0"/>
          </a:p>
        </p:txBody>
      </p:sp>
      <p:pic>
        <p:nvPicPr>
          <p:cNvPr id="1026" name="Picture 2" title="Man lying in bed covering ears with pillow because alarm clock is going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0"/>
            <a:ext cx="2286000" cy="3426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Calidad de </a:t>
            </a:r>
            <a:r>
              <a:rPr lang="en-US" dirty="0" err="1">
                <a:solidFill>
                  <a:schemeClr val="bg1"/>
                </a:solidFill>
              </a:rPr>
              <a:t>Sueño</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s-ES" dirty="0"/>
              <a:t>La calidad del sueño se puede evaluar tanto a través de herramientas de medición subjetivas (es decir, cuestionarios) como objetivas (es decir, actigrafía)</a:t>
            </a:r>
            <a:r>
              <a:rPr lang="en-US" dirty="0"/>
              <a:t>  </a:t>
            </a:r>
          </a:p>
          <a:p>
            <a:r>
              <a:rPr lang="es-ES" dirty="0"/>
              <a:t>Percepción del conductor de sentirse descansado después de dormir</a:t>
            </a:r>
            <a:endParaRPr lang="en-US" dirty="0"/>
          </a:p>
          <a:p>
            <a:r>
              <a:rPr lang="es-MX" dirty="0"/>
              <a:t>Problemas para respirar mientras duerme</a:t>
            </a:r>
          </a:p>
          <a:p>
            <a:r>
              <a:rPr lang="es-ES" dirty="0"/>
              <a:t>Ronquidos fuertes durante el sueño</a:t>
            </a:r>
            <a:endParaRPr lang="en-US" dirty="0"/>
          </a:p>
          <a:p>
            <a:pPr lvl="1"/>
            <a:r>
              <a:rPr lang="es-ES" dirty="0"/>
              <a:t>¿Con qué frecuencia ronca fuerte el conductor?</a:t>
            </a:r>
            <a:endParaRPr lang="en-US" dirty="0"/>
          </a:p>
          <a:p>
            <a:r>
              <a:rPr lang="es-ES" dirty="0"/>
              <a:t>Porcentaje de tiempo que pasa dormido en la cama</a:t>
            </a:r>
            <a:endParaRPr lang="en-US" dirty="0"/>
          </a:p>
          <a:p>
            <a:r>
              <a:rPr lang="es-ES" dirty="0"/>
              <a:t>Eficiencia y latencia del sueño medidas con actigrafía</a:t>
            </a:r>
            <a:endParaRPr lang="en-US" dirty="0"/>
          </a:p>
          <a:p>
            <a:pPr lvl="1"/>
            <a:endParaRPr lang="en-US" dirty="0"/>
          </a:p>
          <a:p>
            <a:pPr lvl="1"/>
            <a:endParaRPr lang="en-US" dirty="0"/>
          </a:p>
          <a:p>
            <a:pPr lvl="1"/>
            <a:endParaRPr lang="en-US" dirty="0"/>
          </a:p>
        </p:txBody>
      </p:sp>
      <p:pic>
        <p:nvPicPr>
          <p:cNvPr id="2050" name="Picture 2" title="Couple sleeping in bed and woman covering ears because man is sn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996697"/>
            <a:ext cx="2611743" cy="1732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Estado de </a:t>
            </a:r>
            <a:r>
              <a:rPr lang="es-MX" dirty="0">
                <a:solidFill>
                  <a:schemeClr val="bg1"/>
                </a:solidFill>
              </a:rPr>
              <a:t>Alerta</a:t>
            </a:r>
          </a:p>
        </p:txBody>
      </p:sp>
      <p:sp>
        <p:nvSpPr>
          <p:cNvPr id="3" name="Content Placeholder 2"/>
          <p:cNvSpPr>
            <a:spLocks noGrp="1"/>
          </p:cNvSpPr>
          <p:nvPr>
            <p:ph idx="1"/>
          </p:nvPr>
        </p:nvSpPr>
        <p:spPr/>
        <p:txBody>
          <a:bodyPr>
            <a:normAutofit fontScale="77500" lnSpcReduction="20000"/>
          </a:bodyPr>
          <a:lstStyle/>
          <a:p>
            <a:r>
              <a:rPr lang="es-ES" sz="3300" dirty="0"/>
              <a:t>El estado de alerta mientras se está despierto es un indicador de la fatiga y la calidad del sueño</a:t>
            </a:r>
            <a:endParaRPr lang="en-US" sz="3300" dirty="0"/>
          </a:p>
          <a:p>
            <a:r>
              <a:rPr lang="es-ES" sz="3300" dirty="0"/>
              <a:t>Frecuencia con la que el conductor se                  adormece mientras conduce</a:t>
            </a:r>
            <a:endParaRPr lang="en-US" sz="3300" dirty="0"/>
          </a:p>
          <a:p>
            <a:r>
              <a:rPr lang="es-ES" sz="3300" dirty="0"/>
              <a:t>Medidas de desempeño (p. ej., permanecer                  en el carril, falta de control del vehículo, etc.)</a:t>
            </a:r>
            <a:r>
              <a:rPr lang="en-US" sz="3300" dirty="0"/>
              <a:t> </a:t>
            </a:r>
          </a:p>
          <a:p>
            <a:r>
              <a:rPr lang="es-MX" sz="3300" dirty="0"/>
              <a:t>Cabeceo</a:t>
            </a:r>
          </a:p>
          <a:p>
            <a:r>
              <a:rPr lang="es-MX" sz="3300" dirty="0"/>
              <a:t>Movimiento del ojo</a:t>
            </a:r>
          </a:p>
          <a:p>
            <a:r>
              <a:rPr lang="es-ES" sz="3300" dirty="0"/>
              <a:t>Frecuencia de soñar despierto o falta de                 atención</a:t>
            </a:r>
            <a:endParaRPr lang="en-US" sz="3300" dirty="0"/>
          </a:p>
          <a:p>
            <a:r>
              <a:rPr lang="es-ES" sz="3300" dirty="0"/>
              <a:t>Porcentaje de tiempo que el conductor se siente alerta</a:t>
            </a:r>
            <a:endParaRPr lang="en-US" sz="3300" dirty="0"/>
          </a:p>
          <a:p>
            <a:pPr lvl="1"/>
            <a:endParaRPr lang="en-US" dirty="0"/>
          </a:p>
        </p:txBody>
      </p:sp>
      <p:pic>
        <p:nvPicPr>
          <p:cNvPr id="3074" name="Picture 2" title="Tired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2438400"/>
            <a:ext cx="1725612" cy="2587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solidFill>
                  <a:schemeClr val="bg1"/>
                </a:solidFill>
              </a:rPr>
              <a:t>Satisfacción</a:t>
            </a:r>
            <a:r>
              <a:rPr lang="en-US" dirty="0">
                <a:solidFill>
                  <a:schemeClr val="bg1"/>
                </a:solidFill>
              </a:rPr>
              <a:t> Laboral</a:t>
            </a:r>
          </a:p>
        </p:txBody>
      </p:sp>
      <p:sp>
        <p:nvSpPr>
          <p:cNvPr id="3" name="Content Placeholder 2"/>
          <p:cNvSpPr>
            <a:spLocks noGrp="1"/>
          </p:cNvSpPr>
          <p:nvPr>
            <p:ph idx="1"/>
          </p:nvPr>
        </p:nvSpPr>
        <p:spPr/>
        <p:txBody>
          <a:bodyPr>
            <a:normAutofit/>
          </a:bodyPr>
          <a:lstStyle/>
          <a:p>
            <a:r>
              <a:rPr lang="es-ES" sz="3300" dirty="0"/>
              <a:t>Expresiones conductuales de satisfacción (p. ej., sonreír)</a:t>
            </a:r>
            <a:endParaRPr lang="en-US" sz="3300" dirty="0"/>
          </a:p>
          <a:p>
            <a:r>
              <a:rPr lang="es-ES" sz="3300" dirty="0"/>
              <a:t>Satisfacción percibida medida                          a través de un cuestionario</a:t>
            </a:r>
          </a:p>
          <a:p>
            <a:r>
              <a:rPr lang="es-MX" sz="3300" dirty="0"/>
              <a:t>Rotación</a:t>
            </a:r>
          </a:p>
          <a:p>
            <a:r>
              <a:rPr lang="es-ES" sz="3300" dirty="0"/>
              <a:t>Participación en actividades                relacionadas con el PAF</a:t>
            </a:r>
            <a:endParaRPr lang="en-US" sz="3300" dirty="0"/>
          </a:p>
          <a:p>
            <a:r>
              <a:rPr lang="es-ES" sz="3300" dirty="0"/>
              <a:t>Compromiso prometido con el PAF</a:t>
            </a:r>
            <a:endParaRPr lang="en-US" sz="3300" dirty="0"/>
          </a:p>
          <a:p>
            <a:pPr lvl="1"/>
            <a:endParaRPr lang="en-US" dirty="0"/>
          </a:p>
        </p:txBody>
      </p:sp>
      <p:pic>
        <p:nvPicPr>
          <p:cNvPr id="4098" name="Picture 2" title="Six different exp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90071"/>
            <a:ext cx="2501170" cy="2493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Lesiones</a:t>
            </a:r>
            <a:endParaRPr lang="en-US"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s-ES" dirty="0"/>
              <a:t>Las lesiones relacionadas con la fatiga deberían ser un indicador del éxito del PAF</a:t>
            </a:r>
            <a:endParaRPr lang="en-US" dirty="0"/>
          </a:p>
          <a:p>
            <a:r>
              <a:rPr lang="es-ES" dirty="0"/>
              <a:t>Número de lesiones por choques contribuidos por la fatiga</a:t>
            </a:r>
            <a:endParaRPr lang="en-US" dirty="0"/>
          </a:p>
          <a:p>
            <a:r>
              <a:rPr lang="es-ES" dirty="0"/>
              <a:t>Número de otras lesiones relacionadas con la fatiga</a:t>
            </a:r>
            <a:endParaRPr lang="en-US" dirty="0"/>
          </a:p>
          <a:p>
            <a:pPr lvl="1"/>
            <a:r>
              <a:rPr lang="es-ES" dirty="0"/>
              <a:t>Caída/resbalón desde una altura considerable</a:t>
            </a:r>
            <a:endParaRPr lang="en-US" dirty="0"/>
          </a:p>
          <a:p>
            <a:r>
              <a:rPr lang="es-ES" dirty="0"/>
              <a:t>Lesiones/complicaciones relacionadas                                        con la salud asociadas con la fatiga</a:t>
            </a:r>
            <a:endParaRPr lang="en-US" dirty="0"/>
          </a:p>
          <a:p>
            <a:pPr lvl="1"/>
            <a:r>
              <a:rPr lang="es-ES" dirty="0"/>
              <a:t>Enfermedad cardiovascular y deterioro                 del funcionamiento cognitivo</a:t>
            </a:r>
            <a:endParaRPr lang="en-US" dirty="0"/>
          </a:p>
          <a:p>
            <a:r>
              <a:rPr lang="es-ES" dirty="0"/>
              <a:t>Porcentaje de lesiones relacionadas                                         con la fatiga en comparación con                                          lesiones no relacionadas con la fatiga</a:t>
            </a:r>
            <a:endParaRPr lang="en-US" dirty="0"/>
          </a:p>
          <a:p>
            <a:r>
              <a:rPr lang="es-ES" dirty="0"/>
              <a:t>Informes del número de lesiones</a:t>
            </a:r>
            <a:endParaRPr lang="en-US" dirty="0"/>
          </a:p>
        </p:txBody>
      </p:sp>
      <p:pic>
        <p:nvPicPr>
          <p:cNvPr id="5122" name="Picture 2" title="Man falling over boxes in ware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1400"/>
            <a:ext cx="2743200" cy="1820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Infracciones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s-ES" sz="2800" dirty="0"/>
              <a:t>Las infracciones de seguridad deben ser un indicador de la eficacia del PAF</a:t>
            </a:r>
            <a:endParaRPr lang="en-US" sz="2800" dirty="0"/>
          </a:p>
          <a:p>
            <a:r>
              <a:rPr lang="es-ES" sz="2800" dirty="0"/>
              <a:t>Número de infracciones relacionadas con la fatiga</a:t>
            </a:r>
            <a:endParaRPr lang="en-US" sz="2800" dirty="0"/>
          </a:p>
          <a:p>
            <a:pPr lvl="1"/>
            <a:r>
              <a:rPr lang="es-ES" dirty="0"/>
              <a:t>Infracción de horas de servicio (HOS)</a:t>
            </a:r>
            <a:endParaRPr lang="en-US" dirty="0"/>
          </a:p>
          <a:p>
            <a:r>
              <a:rPr lang="pt-BR" sz="2800" dirty="0"/>
              <a:t>Número de horas dedicadas a dormir</a:t>
            </a:r>
            <a:r>
              <a:rPr lang="en-US" sz="2800" dirty="0"/>
              <a:t> </a:t>
            </a:r>
          </a:p>
          <a:p>
            <a:r>
              <a:rPr lang="es-ES" sz="2800" dirty="0"/>
              <a:t>Porcentaje del tiempo usando un                               CPAP (si es necesario)</a:t>
            </a:r>
            <a:endParaRPr lang="en-US" sz="2800" dirty="0"/>
          </a:p>
          <a:p>
            <a:r>
              <a:rPr lang="es-ES" sz="2800" dirty="0"/>
              <a:t>Número de horas de conducción</a:t>
            </a:r>
            <a:endParaRPr lang="en-US" dirty="0"/>
          </a:p>
        </p:txBody>
      </p:sp>
      <p:pic>
        <p:nvPicPr>
          <p:cNvPr id="6146" name="Picture 2" title="Man sleeping with a CP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956" y="4165220"/>
            <a:ext cx="2898844" cy="1923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Choques</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s-ES" sz="2800" dirty="0"/>
              <a:t>Los choques relacionados con la fatiga suelen ser una de las principales razones para implementar el PAF</a:t>
            </a:r>
            <a:endParaRPr lang="en-US" sz="2800" dirty="0"/>
          </a:p>
          <a:p>
            <a:r>
              <a:rPr lang="es-ES" sz="2800" dirty="0"/>
              <a:t>Número de choques en los que el conductor se quedó dormido al volante</a:t>
            </a:r>
            <a:endParaRPr lang="en-US" sz="2800" dirty="0"/>
          </a:p>
          <a:p>
            <a:r>
              <a:rPr lang="es-ES" sz="2800" dirty="0"/>
              <a:t>Número de choques influenciados                             por la somnolencia</a:t>
            </a:r>
            <a:r>
              <a:rPr lang="en-US" sz="2800" dirty="0"/>
              <a:t> </a:t>
            </a:r>
          </a:p>
          <a:p>
            <a:r>
              <a:rPr lang="es-ES" sz="2800" dirty="0"/>
              <a:t>Número de choques resultantes                                   de infracciones  de HDS</a:t>
            </a:r>
            <a:endParaRPr lang="en-US" sz="2800" dirty="0"/>
          </a:p>
          <a:p>
            <a:r>
              <a:rPr lang="es-MX" sz="2800" dirty="0"/>
              <a:t>Número o porcentaje de                                               choques durante los niveles circadianos bajos</a:t>
            </a:r>
          </a:p>
          <a:p>
            <a:pPr lvl="1"/>
            <a:endParaRPr lang="en-US" dirty="0"/>
          </a:p>
        </p:txBody>
      </p:sp>
      <p:pic>
        <p:nvPicPr>
          <p:cNvPr id="5" name="Picture 4" title="Fatigued CMV Dr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452" y="3276600"/>
            <a:ext cx="2784348" cy="185623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Baja </a:t>
            </a:r>
            <a:r>
              <a:rPr lang="en-US" dirty="0" err="1">
                <a:solidFill>
                  <a:schemeClr val="bg1"/>
                </a:solidFill>
              </a:rPr>
              <a:t>por</a:t>
            </a:r>
            <a:r>
              <a:rPr lang="en-US" dirty="0">
                <a:solidFill>
                  <a:schemeClr val="bg1"/>
                </a:solidFill>
              </a:rPr>
              <a:t> </a:t>
            </a:r>
            <a:r>
              <a:rPr lang="en-US" dirty="0" err="1">
                <a:solidFill>
                  <a:schemeClr val="bg1"/>
                </a:solidFill>
              </a:rPr>
              <a:t>Enfermedad</a:t>
            </a:r>
            <a:endParaRPr lang="en-US" dirty="0">
              <a:solidFill>
                <a:schemeClr val="bg1"/>
              </a:solidFill>
            </a:endParaRPr>
          </a:p>
        </p:txBody>
      </p:sp>
      <p:sp>
        <p:nvSpPr>
          <p:cNvPr id="3" name="Content Placeholder 2"/>
          <p:cNvSpPr>
            <a:spLocks noGrp="1"/>
          </p:cNvSpPr>
          <p:nvPr>
            <p:ph idx="1"/>
          </p:nvPr>
        </p:nvSpPr>
        <p:spPr/>
        <p:txBody>
          <a:bodyPr/>
          <a:lstStyle/>
          <a:p>
            <a:r>
              <a:rPr lang="es-ES" dirty="0"/>
              <a:t>La fatiga puede tener importantes consecuencias para la salud de los conductores</a:t>
            </a:r>
          </a:p>
          <a:p>
            <a:r>
              <a:rPr lang="es-ES" dirty="0"/>
              <a:t>Hacer que el conductor falte al trabajo</a:t>
            </a:r>
          </a:p>
          <a:p>
            <a:r>
              <a:rPr lang="es-ES" dirty="0"/>
              <a:t>El número de días de baja por enfermedad relacionados con la fatiga debe proporcionar una indicación de la eficacia del PAF</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Triada</a:t>
            </a:r>
            <a:r>
              <a:rPr lang="en-US" dirty="0">
                <a:solidFill>
                  <a:schemeClr val="bg1"/>
                </a:solidFill>
              </a:rPr>
              <a:t> de </a:t>
            </a:r>
            <a:r>
              <a:rPr lang="en-US" dirty="0" err="1">
                <a:solidFill>
                  <a:schemeClr val="bg1"/>
                </a:solidFill>
              </a:rPr>
              <a:t>Seguridad</a:t>
            </a:r>
            <a:endParaRPr lang="en-US" dirty="0">
              <a:solidFill>
                <a:schemeClr val="bg1"/>
              </a:solidFill>
            </a:endParaRPr>
          </a:p>
        </p:txBody>
      </p:sp>
      <p:grpSp>
        <p:nvGrpSpPr>
          <p:cNvPr id="17" name="Group 16" title="Staff, strategy, systems, structure, style, and skills all combine to create shared values of a safety culture"/>
          <p:cNvGrpSpPr/>
          <p:nvPr/>
        </p:nvGrpSpPr>
        <p:grpSpPr>
          <a:xfrm>
            <a:off x="734425" y="1524000"/>
            <a:ext cx="7495175" cy="5029200"/>
            <a:chOff x="700143" y="1589430"/>
            <a:chExt cx="7848600" cy="5456187"/>
          </a:xfrm>
        </p:grpSpPr>
        <p:grpSp>
          <p:nvGrpSpPr>
            <p:cNvPr id="8" name="Group 7"/>
            <p:cNvGrpSpPr/>
            <p:nvPr/>
          </p:nvGrpSpPr>
          <p:grpSpPr>
            <a:xfrm>
              <a:off x="700143" y="1589430"/>
              <a:ext cx="7848600" cy="5456187"/>
              <a:chOff x="700143" y="1376837"/>
              <a:chExt cx="7848600" cy="5456187"/>
            </a:xfrm>
          </p:grpSpPr>
          <p:graphicFrame>
            <p:nvGraphicFramePr>
              <p:cNvPr id="9" name="Diagram 8"/>
              <p:cNvGraphicFramePr/>
              <p:nvPr>
                <p:extLst>
                  <p:ext uri="{D42A27DB-BD31-4B8C-83A1-F6EECF244321}">
                    <p14:modId xmlns:p14="http://schemas.microsoft.com/office/powerpoint/2010/main" val="1813127049"/>
                  </p:ext>
                </p:extLst>
              </p:nvPr>
            </p:nvGraphicFramePr>
            <p:xfrm>
              <a:off x="700143" y="1376837"/>
              <a:ext cx="7848600" cy="545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12"/>
              <p:cNvGrpSpPr/>
              <p:nvPr/>
            </p:nvGrpSpPr>
            <p:grpSpPr>
              <a:xfrm rot="16870311">
                <a:off x="5975241" y="2673569"/>
                <a:ext cx="580557" cy="1988488"/>
                <a:chOff x="1896380" y="1445833"/>
                <a:chExt cx="580557" cy="1988488"/>
              </a:xfrm>
              <a:scene3d>
                <a:camera prst="orthographicFront"/>
                <a:lightRig rig="flat" dir="t"/>
              </a:scene3d>
            </p:grpSpPr>
            <p:sp>
              <p:nvSpPr>
                <p:cNvPr id="12" name="Left-Right Arrow 11"/>
                <p:cNvSpPr/>
                <p:nvPr/>
              </p:nvSpPr>
              <p:spPr>
                <a:xfrm rot="18326392">
                  <a:off x="1205068" y="2162452"/>
                  <a:ext cx="1988488" cy="555250"/>
                </a:xfrm>
                <a:prstGeom prst="leftRightArrow">
                  <a:avLst/>
                </a:prstGeom>
                <a:solidFill>
                  <a:schemeClr val="tx1"/>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13" name="Left-Right Arrow 4"/>
                <p:cNvSpPr/>
                <p:nvPr/>
              </p:nvSpPr>
              <p:spPr>
                <a:xfrm rot="18326392">
                  <a:off x="1151998" y="2299495"/>
                  <a:ext cx="1821913" cy="33314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p:txBody>
            </p:sp>
          </p:grpSp>
        </p:grpSp>
        <p:grpSp>
          <p:nvGrpSpPr>
            <p:cNvPr id="14" name="Group 13"/>
            <p:cNvGrpSpPr/>
            <p:nvPr/>
          </p:nvGrpSpPr>
          <p:grpSpPr>
            <a:xfrm rot="7320111">
              <a:off x="4368708" y="3895173"/>
              <a:ext cx="527899" cy="326058"/>
              <a:chOff x="2852394" y="3286313"/>
              <a:chExt cx="517269" cy="452310"/>
            </a:xfrm>
            <a:scene3d>
              <a:camera prst="orthographicFront"/>
              <a:lightRig rig="flat" dir="t"/>
            </a:scene3d>
          </p:grpSpPr>
          <p:sp>
            <p:nvSpPr>
              <p:cNvPr id="15" name="Up Arrow 14"/>
              <p:cNvSpPr/>
              <p:nvPr/>
            </p:nvSpPr>
            <p:spPr>
              <a:xfrm rot="3449389">
                <a:off x="2912323" y="3281283"/>
                <a:ext cx="397411" cy="517269"/>
              </a:xfrm>
              <a:prstGeom prst="upDownArrow">
                <a:avLst/>
              </a:prstGeom>
              <a:solidFill>
                <a:schemeClr val="accent1">
                  <a:lumMod val="60000"/>
                  <a:lumOff val="40000"/>
                </a:schemeClr>
              </a:solidFill>
              <a:effectLst>
                <a:outerShdw blurRad="50800" dist="38100" dir="5400000" algn="t" rotWithShape="0">
                  <a:prstClr val="black">
                    <a:alpha val="40000"/>
                  </a:prstClr>
                </a:outerShdw>
              </a:effectLst>
              <a:sp3d z="-80000" prstMaterial="plastic">
                <a:bevelT w="50800" h="50800"/>
                <a:bevelB w="25400" h="25400" prst="angle"/>
              </a:sp3d>
            </p:spPr>
            <p:style>
              <a:lnRef idx="0">
                <a:schemeClr val="lt1">
                  <a:hueOff val="0"/>
                  <a:satOff val="0"/>
                  <a:lumOff val="0"/>
                  <a:alphaOff val="0"/>
                </a:schemeClr>
              </a:lnRef>
              <a:fillRef idx="3">
                <a:scrgbClr r="0" g="0" b="0"/>
              </a:fillRef>
              <a:effectRef idx="2">
                <a:scrgbClr r="0" g="0" b="0"/>
              </a:effectRef>
              <a:fontRef idx="minor">
                <a:schemeClr val="lt1"/>
              </a:fontRef>
            </p:style>
            <p:txBody>
              <a:bodyPr/>
              <a:lstStyle/>
              <a:p>
                <a:endParaRPr lang="en-US"/>
              </a:p>
            </p:txBody>
          </p:sp>
          <p:sp>
            <p:nvSpPr>
              <p:cNvPr id="16" name="Up Arrow 4"/>
              <p:cNvSpPr/>
              <p:nvPr/>
            </p:nvSpPr>
            <p:spPr>
              <a:xfrm rot="3449389">
                <a:off x="3010406" y="3301368"/>
                <a:ext cx="310497" cy="280387"/>
              </a:xfrm>
              <a:prstGeom prst="upDownArrow">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p:txBody>
          </p:sp>
        </p:gr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bg1"/>
                </a:solidFill>
              </a:rPr>
              <a:t>Cuestionario de la Lección: Lección 5</a:t>
            </a:r>
            <a:endParaRPr lang="en-US" dirty="0">
              <a:solidFill>
                <a:schemeClr val="bg1"/>
              </a:solidFill>
            </a:endParaRPr>
          </a:p>
        </p:txBody>
      </p:sp>
      <p:sp>
        <p:nvSpPr>
          <p:cNvPr id="4" name="Content Placeholder 3"/>
          <p:cNvSpPr>
            <a:spLocks noGrp="1"/>
          </p:cNvSpPr>
          <p:nvPr>
            <p:ph idx="1"/>
          </p:nvPr>
        </p:nvSpPr>
        <p:spPr>
          <a:xfrm>
            <a:off x="457200" y="1600200"/>
            <a:ext cx="8229600" cy="5257800"/>
          </a:xfrm>
        </p:spPr>
        <p:txBody>
          <a:bodyPr>
            <a:normAutofit fontScale="47500" lnSpcReduction="20000"/>
          </a:bodyPr>
          <a:lstStyle/>
          <a:p>
            <a:pPr marL="514350" lvl="0" indent="-514350">
              <a:buFont typeface="+mj-lt"/>
              <a:buAutoNum type="arabicPeriod"/>
            </a:pPr>
            <a:r>
              <a:rPr lang="es-ES" sz="4500" dirty="0"/>
              <a:t>¿Por qué es importante medir el desempeño</a:t>
            </a:r>
            <a:r>
              <a:rPr lang="en-US" sz="4500" dirty="0"/>
              <a:t>?</a:t>
            </a:r>
          </a:p>
          <a:p>
            <a:pPr marL="971550" lvl="1" indent="-514350">
              <a:buFont typeface="+mj-lt"/>
              <a:buAutoNum type="alphaUcPeriod"/>
            </a:pPr>
            <a:r>
              <a:rPr lang="es-ES" sz="4500" dirty="0"/>
              <a:t>Para determinar cuál es el nivel actual de fatiga</a:t>
            </a:r>
            <a:endParaRPr lang="en-US" sz="4500" dirty="0"/>
          </a:p>
          <a:p>
            <a:pPr marL="971550" lvl="1" indent="-514350">
              <a:buFont typeface="+mj-lt"/>
              <a:buAutoNum type="alphaUcPeriod"/>
            </a:pPr>
            <a:r>
              <a:rPr lang="es-ES" sz="4500" dirty="0"/>
              <a:t>Para saber si el PAF está funcionando</a:t>
            </a:r>
            <a:endParaRPr lang="en-US" sz="4500" dirty="0"/>
          </a:p>
          <a:p>
            <a:pPr marL="971550" lvl="1" indent="-514350">
              <a:buFont typeface="+mj-lt"/>
              <a:buAutoNum type="alphaUcPeriod"/>
            </a:pPr>
            <a:r>
              <a:rPr lang="es-ES" sz="4500" dirty="0"/>
              <a:t>Para monitorear y rastrear comportamientos relacionados con la fatiga</a:t>
            </a:r>
            <a:endParaRPr lang="en-US" sz="4500" dirty="0"/>
          </a:p>
          <a:p>
            <a:pPr marL="971550" lvl="1" indent="-514350">
              <a:buFont typeface="+mj-lt"/>
              <a:buAutoNum type="alphaUcPeriod"/>
            </a:pPr>
            <a:r>
              <a:rPr lang="en-US" sz="4500" dirty="0"/>
              <a:t>Todo lo anterior</a:t>
            </a:r>
          </a:p>
          <a:p>
            <a:pPr marL="971550" lvl="1" indent="-514350">
              <a:buNone/>
            </a:pPr>
            <a:endParaRPr lang="en-US" sz="4500" dirty="0"/>
          </a:p>
          <a:p>
            <a:pPr marL="571500" indent="-514350">
              <a:buFont typeface="+mj-lt"/>
              <a:buAutoNum type="arabicPeriod"/>
            </a:pPr>
            <a:r>
              <a:rPr lang="es-ES" sz="4500" dirty="0"/>
              <a:t>¿Cuál de las siguientes afirmaciones es verdadera?</a:t>
            </a:r>
            <a:endParaRPr lang="en-US" sz="4500" dirty="0"/>
          </a:p>
          <a:p>
            <a:pPr marL="971550" lvl="1" indent="-514350">
              <a:buFont typeface="+mj-lt"/>
              <a:buAutoNum type="alphaUcPeriod"/>
            </a:pPr>
            <a:r>
              <a:rPr lang="es-ES" sz="4500" dirty="0"/>
              <a:t>Las medidas de proceso se centran en el resultado de una serie de comportamientos</a:t>
            </a:r>
            <a:endParaRPr lang="en-US" sz="4500" dirty="0"/>
          </a:p>
          <a:p>
            <a:pPr marL="971550" lvl="1" indent="-514350">
              <a:buFont typeface="+mj-lt"/>
              <a:buAutoNum type="alphaUcPeriod"/>
            </a:pPr>
            <a:r>
              <a:rPr lang="es-ES" sz="4500" dirty="0"/>
              <a:t>Las medidas de resultado se centran en la ocurrencia de comportamientos específicos</a:t>
            </a:r>
            <a:endParaRPr lang="en-US" sz="4500" dirty="0"/>
          </a:p>
          <a:p>
            <a:pPr marL="971550" lvl="1" indent="-514350">
              <a:buFont typeface="+mj-lt"/>
              <a:buAutoNum type="alphaUcPeriod"/>
            </a:pPr>
            <a:r>
              <a:rPr lang="es-ES" sz="4500" dirty="0"/>
              <a:t>Las medidas de proceso se enfocan en la ocurrencia de comportamientos específico.</a:t>
            </a:r>
            <a:endParaRPr lang="en-US" sz="4500" dirty="0"/>
          </a:p>
          <a:p>
            <a:pPr marL="971550" lvl="1" indent="-514350">
              <a:buFont typeface="+mj-lt"/>
              <a:buAutoNum type="alphaUcPeriod"/>
            </a:pPr>
            <a:r>
              <a:rPr lang="es-ES" sz="4500" dirty="0"/>
              <a:t>Las medidas de resultado siempre están completamente bajo el control del conductor</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5</a:t>
            </a:r>
            <a:endParaRPr lang="en-US" dirty="0">
              <a:solidFill>
                <a:schemeClr val="bg1"/>
              </a:solidFill>
            </a:endParaRPr>
          </a:p>
        </p:txBody>
      </p:sp>
      <p:sp>
        <p:nvSpPr>
          <p:cNvPr id="4" name="Content Placeholder 3"/>
          <p:cNvSpPr>
            <a:spLocks noGrp="1"/>
          </p:cNvSpPr>
          <p:nvPr>
            <p:ph idx="1"/>
          </p:nvPr>
        </p:nvSpPr>
        <p:spPr/>
        <p:txBody>
          <a:bodyPr>
            <a:normAutofit fontScale="77500" lnSpcReduction="20000"/>
          </a:bodyPr>
          <a:lstStyle/>
          <a:p>
            <a:pPr marL="514350" lvl="0" indent="-514350">
              <a:buFont typeface="+mj-lt"/>
              <a:buAutoNum type="arabicPeriod" startAt="3"/>
            </a:pPr>
            <a:r>
              <a:rPr lang="es-ES" dirty="0"/>
              <a:t>¿Qué es una medida de proceso para evaluar qué tan bien se están siguiendo las políticas y procedimientos del PAF?</a:t>
            </a:r>
            <a:endParaRPr lang="en-US" dirty="0"/>
          </a:p>
          <a:p>
            <a:pPr marL="971550" lvl="1" indent="-514350">
              <a:buFont typeface="+mj-lt"/>
              <a:buAutoNum type="alphaUcPeriod"/>
            </a:pPr>
            <a:r>
              <a:rPr lang="es-ES" dirty="0"/>
              <a:t>La cantidad de tiempo de ejercicio por semana versus la cantidad de ejercicio prescrito por el médico</a:t>
            </a:r>
            <a:endParaRPr lang="en-US" dirty="0"/>
          </a:p>
          <a:p>
            <a:pPr marL="971550" lvl="1" indent="-514350">
              <a:buFont typeface="+mj-lt"/>
              <a:buAutoNum type="alphaUcPeriod"/>
            </a:pPr>
            <a:r>
              <a:rPr lang="es-ES" dirty="0"/>
              <a:t>Porcentaje de tiempo que pasa dormido en la cama</a:t>
            </a:r>
            <a:endParaRPr lang="en-US" dirty="0"/>
          </a:p>
          <a:p>
            <a:pPr marL="971550" lvl="1" indent="-514350">
              <a:buFont typeface="+mj-lt"/>
              <a:buAutoNum type="alphaUcPeriod"/>
            </a:pPr>
            <a:r>
              <a:rPr lang="es-MX" dirty="0"/>
              <a:t>Número de horas dedicadas a dormir durante un período de 24 horas</a:t>
            </a:r>
          </a:p>
          <a:p>
            <a:pPr marL="971550" lvl="1" indent="-514350">
              <a:buFont typeface="+mj-lt"/>
              <a:buAutoNum type="alphaUcPeriod"/>
            </a:pPr>
            <a:r>
              <a:rPr lang="es-ES" dirty="0"/>
              <a:t>Porcentaje de tiempo que el conductor se siente alerta</a:t>
            </a:r>
            <a:endParaRPr lang="en-US" dirty="0"/>
          </a:p>
          <a:p>
            <a:pPr marL="571500" indent="-514350">
              <a:buFont typeface="+mj-lt"/>
              <a:buAutoNum type="arabicPeriod" startAt="3"/>
            </a:pPr>
            <a:r>
              <a:rPr lang="es-ES" dirty="0"/>
              <a:t>¿Qué tipo de medida son los choques y las lesiones?</a:t>
            </a:r>
            <a:r>
              <a:rPr lang="en-US" dirty="0"/>
              <a:t> </a:t>
            </a:r>
          </a:p>
          <a:p>
            <a:pPr marL="971550" lvl="1" indent="-514350">
              <a:buFont typeface="+mj-lt"/>
              <a:buAutoNum type="alphaUcPeriod"/>
            </a:pPr>
            <a:r>
              <a:rPr lang="es-MX" dirty="0"/>
              <a:t>Proceso</a:t>
            </a:r>
          </a:p>
          <a:p>
            <a:pPr marL="971550" lvl="1" indent="-514350">
              <a:buFont typeface="+mj-lt"/>
              <a:buAutoNum type="alphaUcPeriod"/>
            </a:pPr>
            <a:r>
              <a:rPr lang="es-MX" dirty="0"/>
              <a:t>Resultado</a:t>
            </a:r>
          </a:p>
          <a:p>
            <a:pPr marL="971550" lvl="1" indent="-514350">
              <a:buFont typeface="+mj-lt"/>
              <a:buAutoNum type="alphaUcPeriod"/>
            </a:pPr>
            <a:r>
              <a:rPr lang="es-MX" dirty="0"/>
              <a:t>Subjetivo </a:t>
            </a:r>
          </a:p>
          <a:p>
            <a:pPr marL="971550" lvl="1" indent="-514350">
              <a:buFont typeface="+mj-lt"/>
              <a:buAutoNum type="alphaUcPeriod"/>
            </a:pPr>
            <a:r>
              <a:rPr lang="es-MX" dirty="0"/>
              <a:t>Calidad</a:t>
            </a:r>
          </a:p>
          <a:p>
            <a:pPr marL="971550" lvl="1" indent="-514350">
              <a:buFont typeface="+mj-lt"/>
              <a:buAutoNum type="alphaUcPeriod"/>
            </a:pPr>
            <a:endParaRPr lang="en-US" dirty="0"/>
          </a:p>
          <a:p>
            <a:pPr marL="971550" lvl="1" indent="-514350">
              <a:buFont typeface="+mj-lt"/>
              <a:buAutoNum type="alphaUcPeriod"/>
            </a:pPr>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a:solidFill>
                  <a:schemeClr val="bg1"/>
                </a:solidFill>
              </a:rPr>
              <a:t>Cuestionario de la Lección</a:t>
            </a:r>
            <a:r>
              <a:rPr lang="en-US" dirty="0">
                <a:solidFill>
                  <a:schemeClr val="bg1"/>
                </a:solidFill>
              </a:rPr>
              <a:t>: </a:t>
            </a:r>
            <a:r>
              <a:rPr lang="es-ES" dirty="0">
                <a:solidFill>
                  <a:schemeClr val="bg1"/>
                </a:solidFill>
              </a:rPr>
              <a:t>Continuación de la Lección 5</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es-ES" dirty="0"/>
              <a:t>¿Cuál de las siguientes es una medida de resultado para el estado de alerta?</a:t>
            </a:r>
            <a:endParaRPr lang="en-US" dirty="0"/>
          </a:p>
          <a:p>
            <a:pPr marL="971550" lvl="1" indent="-514350">
              <a:buFont typeface="+mj-lt"/>
              <a:buAutoNum type="alphaUcPeriod"/>
            </a:pPr>
            <a:r>
              <a:rPr lang="en-US" dirty="0"/>
              <a:t>El </a:t>
            </a:r>
            <a:r>
              <a:rPr lang="es-MX" dirty="0"/>
              <a:t>número de horas dedicadas a dormir durante un período </a:t>
            </a:r>
            <a:r>
              <a:rPr lang="en-US" dirty="0"/>
              <a:t>de 24 horas</a:t>
            </a:r>
          </a:p>
          <a:p>
            <a:pPr marL="971550" lvl="1" indent="-514350">
              <a:buFont typeface="+mj-lt"/>
              <a:buAutoNum type="alphaUcPeriod"/>
            </a:pPr>
            <a:r>
              <a:rPr lang="es-ES" dirty="0"/>
              <a:t>El número de infracciones relacionadas con la fatiga</a:t>
            </a:r>
            <a:endParaRPr lang="en-US" dirty="0"/>
          </a:p>
          <a:p>
            <a:pPr marL="971550" lvl="1" indent="-514350">
              <a:buFont typeface="+mj-lt"/>
              <a:buAutoNum type="alphaUcPeriod"/>
            </a:pPr>
            <a:r>
              <a:rPr lang="es-ES" dirty="0"/>
              <a:t>¿Con qué frecuencia ronca fuerte el conductor?</a:t>
            </a:r>
            <a:endParaRPr lang="en-US" dirty="0"/>
          </a:p>
          <a:p>
            <a:pPr marL="971550" lvl="1" indent="-514350">
              <a:buFont typeface="+mj-lt"/>
              <a:buAutoNum type="alphaUcPeriod"/>
            </a:pPr>
            <a:r>
              <a:rPr lang="es-ES" dirty="0"/>
              <a:t>Frecuencia con la que el conductor se adormece mientras conduce</a:t>
            </a:r>
            <a:endParaRPr lang="en-US" dirty="0"/>
          </a:p>
          <a:p>
            <a:pPr marL="971550" lvl="1" indent="-514350">
              <a:buFont typeface="+mj-lt"/>
              <a:buAutoNum type="alphaUcPeriod"/>
            </a:pPr>
            <a:endParaRPr lang="en-US" dirty="0"/>
          </a:p>
          <a:p>
            <a:pPr marL="971550" lvl="1" indent="-514350">
              <a:buFont typeface="+mj-lt"/>
              <a:buAutoNum type="alphaUcPeriod"/>
            </a:pPr>
            <a:endParaRPr lang="en-US" dirty="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bg1"/>
                </a:solidFill>
              </a:rPr>
              <a:t>Conclusión</a:t>
            </a:r>
            <a:r>
              <a:rPr lang="en-US" dirty="0">
                <a:solidFill>
                  <a:schemeClr val="bg1"/>
                </a:solidFill>
              </a:rPr>
              <a:t>: </a:t>
            </a:r>
            <a:r>
              <a:rPr lang="en-US" dirty="0" err="1">
                <a:solidFill>
                  <a:schemeClr val="bg1"/>
                </a:solidFill>
              </a:rPr>
              <a:t>Revisión</a:t>
            </a:r>
            <a:r>
              <a:rPr lang="en-US" dirty="0">
                <a:solidFill>
                  <a:schemeClr val="bg1"/>
                </a:solidFill>
              </a:rPr>
              <a:t> y </a:t>
            </a:r>
            <a:r>
              <a:rPr lang="en-US" dirty="0" err="1">
                <a:solidFill>
                  <a:schemeClr val="bg1"/>
                </a:solidFill>
              </a:rPr>
              <a:t>Resumen</a:t>
            </a:r>
            <a:endParaRPr lang="en-US" dirty="0">
              <a:solidFill>
                <a:schemeClr val="bg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600" dirty="0">
                <a:solidFill>
                  <a:schemeClr val="bg1"/>
                </a:solidFill>
              </a:rPr>
              <a:t>La Cultura de Seguridad está Fuertemente Influenciada por la Alta Dirección</a:t>
            </a:r>
            <a:endParaRPr lang="en-US" sz="3600" dirty="0">
              <a:solidFill>
                <a:schemeClr val="bg1"/>
              </a:solidFill>
            </a:endParaRPr>
          </a:p>
        </p:txBody>
      </p:sp>
      <p:sp>
        <p:nvSpPr>
          <p:cNvPr id="3" name="Content Placeholder 2"/>
          <p:cNvSpPr>
            <a:spLocks noGrp="1"/>
          </p:cNvSpPr>
          <p:nvPr>
            <p:ph idx="1"/>
          </p:nvPr>
        </p:nvSpPr>
        <p:spPr/>
        <p:txBody>
          <a:bodyPr>
            <a:normAutofit fontScale="92500"/>
          </a:bodyPr>
          <a:lstStyle/>
          <a:p>
            <a:r>
              <a:rPr lang="es-ES" sz="3000" dirty="0"/>
              <a:t>El “apoyo activo" del nivel más alto es fundamental</a:t>
            </a:r>
            <a:endParaRPr lang="en-US" sz="3000" dirty="0"/>
          </a:p>
          <a:p>
            <a:r>
              <a:rPr lang="es-ES" sz="3000" dirty="0"/>
              <a:t>En tiempos de cambio se busca a la alta dirección</a:t>
            </a:r>
            <a:endParaRPr lang="en-US" sz="3000" dirty="0"/>
          </a:p>
          <a:p>
            <a:r>
              <a:rPr lang="es-ES" sz="3000" dirty="0"/>
              <a:t>La visibilidad y participación de los                      niveles altos en todas las reuniones          relacionadas con PAF es imprescindible</a:t>
            </a:r>
            <a:endParaRPr lang="en-US" sz="3000" dirty="0"/>
          </a:p>
          <a:p>
            <a:r>
              <a:rPr lang="es-ES" sz="3000" dirty="0"/>
              <a:t>Comunicación continua con todos                              los  niveles de la organización</a:t>
            </a:r>
            <a:endParaRPr lang="en-US" sz="3000" dirty="0"/>
          </a:p>
          <a:p>
            <a:pPr lvl="1"/>
            <a:r>
              <a:rPr lang="es-ES" sz="3000" dirty="0"/>
              <a:t>Especialmente con los más                                      afectados por el PAF</a:t>
            </a:r>
            <a:endParaRPr lang="en-US" sz="3000" dirty="0"/>
          </a:p>
          <a:p>
            <a:endParaRPr lang="en-US" dirty="0"/>
          </a:p>
        </p:txBody>
      </p:sp>
      <p:pic>
        <p:nvPicPr>
          <p:cNvPr id="8194" name="Picture 2" title="Open office door with manager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971800"/>
            <a:ext cx="1938337" cy="2905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title="The words “Good”, “Better”, and “Best” in a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65" y="3897340"/>
            <a:ext cx="3053535" cy="1852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s-ES" sz="3000" dirty="0">
                <a:solidFill>
                  <a:schemeClr val="bg1"/>
                </a:solidFill>
              </a:rPr>
              <a:t>La Cultura de Seguridad se Define como el Valor Perdurable en cada Nivel de la Organización</a:t>
            </a:r>
            <a:endParaRPr lang="en-US" sz="3000"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s-ES" sz="4100" dirty="0"/>
              <a:t>La administración de la fatiga debe ser un </a:t>
            </a:r>
            <a:r>
              <a:rPr lang="es-ES" sz="4100" i="1" dirty="0"/>
              <a:t>valor</a:t>
            </a:r>
            <a:r>
              <a:rPr lang="es-ES" sz="4100" dirty="0"/>
              <a:t>, no una </a:t>
            </a:r>
            <a:r>
              <a:rPr lang="es-ES" sz="4100" i="1" dirty="0"/>
              <a:t>prioridad</a:t>
            </a:r>
            <a:endParaRPr lang="en-US" sz="4100" i="1" dirty="0"/>
          </a:p>
          <a:p>
            <a:pPr lvl="1"/>
            <a:r>
              <a:rPr lang="es-ES" sz="3600" dirty="0"/>
              <a:t>La fatiga del conductor no se ve comprometida por la productividad</a:t>
            </a:r>
            <a:r>
              <a:rPr lang="en-US" sz="3600" dirty="0"/>
              <a:t> </a:t>
            </a:r>
          </a:p>
          <a:p>
            <a:pPr lvl="1"/>
            <a:r>
              <a:rPr lang="es-ES" sz="3600" dirty="0"/>
              <a:t>La administración de la fatiga está involucrada en todos los programas y está relacionada con todas las actividades en el lugar de trabajo</a:t>
            </a:r>
            <a:endParaRPr lang="en-US" sz="3600" dirty="0"/>
          </a:p>
          <a:p>
            <a:r>
              <a:rPr lang="es-ES" sz="4100" dirty="0"/>
              <a:t>Las culturas de seguridad positivas              empoderan a los empleados para                      trabajar de manera segura</a:t>
            </a:r>
            <a:r>
              <a:rPr lang="en-US" sz="4100" dirty="0"/>
              <a:t> </a:t>
            </a:r>
          </a:p>
          <a:p>
            <a:r>
              <a:rPr lang="es-ES" sz="4100" dirty="0"/>
              <a:t>Rendición de cuentas para si mismo y                                 para otros</a:t>
            </a:r>
            <a:endParaRPr lang="en-US" sz="2800" dirty="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200" dirty="0">
                <a:solidFill>
                  <a:schemeClr val="bg1"/>
                </a:solidFill>
              </a:rPr>
              <a:t>La Cultura se Desarrolla Durante un Período de Tiempo y no se Puede Crear Instantáneamente</a:t>
            </a:r>
            <a:endParaRPr lang="en-US" sz="3200" dirty="0">
              <a:solidFill>
                <a:schemeClr val="bg1"/>
              </a:solidFill>
            </a:endParaRPr>
          </a:p>
        </p:txBody>
      </p:sp>
      <p:sp>
        <p:nvSpPr>
          <p:cNvPr id="3" name="Content Placeholder 2"/>
          <p:cNvSpPr>
            <a:spLocks noGrp="1"/>
          </p:cNvSpPr>
          <p:nvPr>
            <p:ph idx="1"/>
          </p:nvPr>
        </p:nvSpPr>
        <p:spPr/>
        <p:txBody>
          <a:bodyPr>
            <a:normAutofit/>
          </a:bodyPr>
          <a:lstStyle/>
          <a:p>
            <a:r>
              <a:rPr lang="es-ES" sz="2800" dirty="0"/>
              <a:t>No se debe esperar un cambio inmediato</a:t>
            </a:r>
            <a:endParaRPr lang="en-US" sz="2800" dirty="0"/>
          </a:p>
          <a:p>
            <a:pPr lvl="1"/>
            <a:r>
              <a:rPr lang="es-ES" sz="2400" dirty="0"/>
              <a:t>El cambio de cultura lleva tiempo</a:t>
            </a:r>
            <a:endParaRPr lang="en-US" sz="2400" dirty="0"/>
          </a:p>
          <a:p>
            <a:pPr lvl="1"/>
            <a:r>
              <a:rPr lang="es-ES" sz="2400" dirty="0"/>
              <a:t>La resistencia al cambio no es instantánea</a:t>
            </a:r>
            <a:endParaRPr lang="en-US" sz="2400" dirty="0"/>
          </a:p>
          <a:p>
            <a:pPr lvl="1"/>
            <a:r>
              <a:rPr lang="es-ES" sz="2400" dirty="0"/>
              <a:t>El proceso de cambio es fluido</a:t>
            </a:r>
            <a:endParaRPr lang="en-US" sz="2400" dirty="0"/>
          </a:p>
          <a:p>
            <a:pPr lvl="1"/>
            <a:r>
              <a:rPr lang="es-ES" sz="2400" dirty="0"/>
              <a:t>La evaluación de los datos es fundamental</a:t>
            </a:r>
            <a:endParaRPr lang="en-US" sz="2400" dirty="0"/>
          </a:p>
          <a:p>
            <a:pPr lvl="2"/>
            <a:r>
              <a:rPr lang="es-MX" dirty="0"/>
              <a:t>Áreas para refinar, eliminar y agregar</a:t>
            </a:r>
          </a:p>
          <a:p>
            <a:r>
              <a:rPr lang="es-MX" sz="2800" dirty="0"/>
              <a:t>El cambio requiere que los empleado</a:t>
            </a:r>
            <a:r>
              <a:rPr lang="es-ES" sz="2800" dirty="0"/>
              <a:t>s                        apoyen "comprometidamente" el PAF, y la aceptación lleva tiempo</a:t>
            </a:r>
            <a:endParaRPr lang="en-US" sz="2800" dirty="0"/>
          </a:p>
          <a:p>
            <a:pPr marL="457200" lvl="1" indent="0">
              <a:buNone/>
            </a:pPr>
            <a:endParaRPr lang="en-US" dirty="0"/>
          </a:p>
          <a:p>
            <a:endParaRPr lang="en-US" dirty="0"/>
          </a:p>
        </p:txBody>
      </p:sp>
      <p:pic>
        <p:nvPicPr>
          <p:cNvPr id="10242" name="Picture 2" title="Road that the double yellow line has just been painted by hand representing the need for persev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257" y="2209800"/>
            <a:ext cx="1871845" cy="2351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Cambio Continuo de la </a:t>
            </a:r>
            <a:r>
              <a:rPr lang="en-US" dirty="0" err="1">
                <a:solidFill>
                  <a:schemeClr val="bg1"/>
                </a:solidFill>
              </a:rPr>
              <a:t>Cultura</a:t>
            </a:r>
            <a:r>
              <a:rPr lang="en-US" dirty="0">
                <a:solidFill>
                  <a:schemeClr val="bg1"/>
                </a:solidFill>
              </a:rPr>
              <a:t> de </a:t>
            </a:r>
            <a:r>
              <a:rPr lang="en-US" dirty="0" err="1">
                <a:solidFill>
                  <a:schemeClr val="bg1"/>
                </a:solidFill>
              </a:rPr>
              <a:t>Seguridad</a:t>
            </a:r>
            <a:endParaRPr lang="en-US" dirty="0">
              <a:solidFill>
                <a:schemeClr val="bg1"/>
              </a:solidFill>
            </a:endParaRPr>
          </a:p>
        </p:txBody>
      </p:sp>
      <p:sp>
        <p:nvSpPr>
          <p:cNvPr id="3" name="Content Placeholder 2"/>
          <p:cNvSpPr>
            <a:spLocks noGrp="1"/>
          </p:cNvSpPr>
          <p:nvPr>
            <p:ph idx="1"/>
          </p:nvPr>
        </p:nvSpPr>
        <p:spPr/>
        <p:txBody>
          <a:bodyPr/>
          <a:lstStyle/>
          <a:p>
            <a:r>
              <a:rPr lang="en-US" sz="2800" dirty="0"/>
              <a:t>Continue to show support and recognition for participation in the PAF</a:t>
            </a:r>
          </a:p>
          <a:p>
            <a:r>
              <a:rPr lang="es-ES" sz="2800" dirty="0"/>
              <a:t>Continuar mostrando apoyo y reconocimiento por la participación en el PAF</a:t>
            </a:r>
            <a:endParaRPr lang="en-US" sz="2800" dirty="0"/>
          </a:p>
          <a:p>
            <a:pPr lvl="1"/>
            <a:r>
              <a:rPr lang="es-ES" sz="2400" dirty="0"/>
              <a:t>Celebre las "pequeñas victorias" en el desarrollo, la implementación y el logro de metas grupales e individuales del PAF</a:t>
            </a:r>
            <a:endParaRPr lang="en-US" sz="2400" dirty="0"/>
          </a:p>
          <a:p>
            <a:pPr lvl="1"/>
            <a:r>
              <a:rPr lang="es-ES" sz="2400" dirty="0"/>
              <a:t>Celebre a los voluntarios de PAF</a:t>
            </a:r>
            <a:endParaRPr lang="en-US" sz="2400" dirty="0"/>
          </a:p>
          <a:p>
            <a:pPr lvl="1"/>
            <a:r>
              <a:rPr lang="es-ES" sz="2400" dirty="0"/>
              <a:t>No se concentre en los fracasos o las deficiencias, el éxito llegará con el tiempo con una cultura de seguridad positiva</a:t>
            </a:r>
            <a:endParaRPr lang="en-US" sz="2400" dirty="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chemeClr val="bg1"/>
                </a:solidFill>
              </a:rPr>
              <a:t>Examen del Curso: Módulo 2</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Cultura</a:t>
            </a:r>
            <a:r>
              <a:rPr lang="en-US" dirty="0">
                <a:solidFill>
                  <a:schemeClr val="bg1"/>
                </a:solidFill>
              </a:rPr>
              <a:t> de </a:t>
            </a:r>
            <a:r>
              <a:rPr lang="en-US" dirty="0" err="1">
                <a:solidFill>
                  <a:schemeClr val="bg1"/>
                </a:solidFill>
              </a:rPr>
              <a:t>Seguridad</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s-ES" dirty="0"/>
              <a:t>Cultura de seguridad y lesiones/choques</a:t>
            </a:r>
            <a:endParaRPr lang="en-US" dirty="0"/>
          </a:p>
          <a:p>
            <a:r>
              <a:rPr lang="es-ES" dirty="0"/>
              <a:t>Los choques suelen ser el resultado de un comportamiento arriesgado</a:t>
            </a:r>
            <a:endParaRPr lang="en-US" dirty="0"/>
          </a:p>
          <a:p>
            <a:pPr lvl="1"/>
            <a:r>
              <a:rPr lang="es-ES" dirty="0"/>
              <a:t>Los comportamientos de los conductores están influenciados por factores ambientales y personales</a:t>
            </a:r>
            <a:endParaRPr lang="en-US" dirty="0"/>
          </a:p>
          <a:p>
            <a:pPr lvl="1"/>
            <a:r>
              <a:rPr lang="es-ES" dirty="0"/>
              <a:t>Las culturas de seguridad positivas intentan cambiar los factores que ocurren antes y después de la ocurrencia del comportamiento arriesgado</a:t>
            </a:r>
            <a:endParaRPr lang="en-US" dirty="0"/>
          </a:p>
          <a:p>
            <a:r>
              <a:rPr lang="es-ES" dirty="0"/>
              <a:t>La cultura de seguridad positiva es necesaria antes de implementar un PAF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7edb7c-2aa0-4872-9062-ea8fed2ded76" xsi:nil="true"/>
    <lcf76f155ced4ddcb4097134ff3c332f xmlns="fccb8565-6977-422c-9899-ed0c196b9eef">
      <Terms xmlns="http://schemas.microsoft.com/office/infopath/2007/PartnerControls"/>
    </lcf76f155ced4ddcb4097134ff3c332f>
    <_ip_UnifiedCompliancePolicyUIAction xmlns="http://schemas.microsoft.com/sharepoint/v3" xsi:nil="true"/>
    <Date xmlns="fccb8565-6977-422c-9899-ed0c196b9eef" xsi:nil="true"/>
    <_ip_UnifiedCompliancePolicyProperties xmlns="http://schemas.microsoft.com/sharepoint/v3" xsi:nil="true"/>
    <_Flow_SignoffStatus xmlns="fccb8565-6977-422c-9899-ed0c196b9eef" xsi:nil="true"/>
    <SharedWithUsers xmlns="6d7edb7c-2aa0-4872-9062-ea8fed2ded76">
      <UserInfo>
        <DisplayName/>
        <AccountId xsi:nil="true"/>
        <AccountType/>
      </UserInfo>
    </SharedWithUsers>
    <MediaLengthInSeconds xmlns="fccb8565-6977-422c-9899-ed0c196b9e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9087D98170674D86C797BC8D2687D8" ma:contentTypeVersion="26" ma:contentTypeDescription="Create a new document." ma:contentTypeScope="" ma:versionID="ab7031676d244530c51392347f00a5ef">
  <xsd:schema xmlns:xsd="http://www.w3.org/2001/XMLSchema" xmlns:xs="http://www.w3.org/2001/XMLSchema" xmlns:p="http://schemas.microsoft.com/office/2006/metadata/properties" xmlns:ns1="http://schemas.microsoft.com/sharepoint/v3" xmlns:ns2="6d7edb7c-2aa0-4872-9062-ea8fed2ded76" xmlns:ns3="fccb8565-6977-422c-9899-ed0c196b9eef" targetNamespace="http://schemas.microsoft.com/office/2006/metadata/properties" ma:root="true" ma:fieldsID="84c86ecbc62e987fec7715f3e16cc00c" ns1:_="" ns2:_="" ns3:_="">
    <xsd:import namespace="http://schemas.microsoft.com/sharepoint/v3"/>
    <xsd:import namespace="6d7edb7c-2aa0-4872-9062-ea8fed2ded76"/>
    <xsd:import namespace="fccb8565-6977-422c-9899-ed0c196b9ee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Date"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edb7c-2aa0-4872-9062-ea8fed2ded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8b7e68f4-7830-4368-bc19-6e5d4434ed2e}" ma:internalName="TaxCatchAll" ma:showField="CatchAllData" ma:web="6d7edb7c-2aa0-4872-9062-ea8fed2ded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cb8565-6977-422c-9899-ed0c196b9ee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d2c2c43-07a7-44cc-95bb-614938b62a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0AF0-546C-4D1E-87B9-84109B168F56}">
  <ds:schemaRefs>
    <ds:schemaRef ds:uri="http://purl.org/dc/dcmitype/"/>
    <ds:schemaRef ds:uri="http://www.w3.org/XML/1998/namespace"/>
    <ds:schemaRef ds:uri="http://schemas.microsoft.com/office/2006/documentManagement/types"/>
    <ds:schemaRef ds:uri="http://schemas.microsoft.com/sharepoint/v3"/>
    <ds:schemaRef ds:uri="fccb8565-6977-422c-9899-ed0c196b9eef"/>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6d7edb7c-2aa0-4872-9062-ea8fed2ded76"/>
  </ds:schemaRefs>
</ds:datastoreItem>
</file>

<file path=customXml/itemProps2.xml><?xml version="1.0" encoding="utf-8"?>
<ds:datastoreItem xmlns:ds="http://schemas.openxmlformats.org/officeDocument/2006/customXml" ds:itemID="{1CA82DDC-F697-4D05-AF2F-BAFC6EF53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7edb7c-2aa0-4872-9062-ea8fed2ded76"/>
    <ds:schemaRef ds:uri="fccb8565-6977-422c-9899-ed0c196b9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89F42-2CB7-4E9C-A97C-3CC7478C3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95279</TotalTime>
  <Words>26897</Words>
  <Application>Microsoft Office PowerPoint</Application>
  <PresentationFormat>On-screen Show (4:3)</PresentationFormat>
  <Paragraphs>1420</Paragraphs>
  <Slides>88</Slides>
  <Notes>88</Notes>
  <HiddenSlides>0</HiddenSlides>
  <MMClips>2</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Lista de Abreviaturas y Siglas </vt:lpstr>
      <vt:lpstr>Módulo 2 Descripción General</vt:lpstr>
      <vt:lpstr>Objetivos del Módulo (1 de 2)</vt:lpstr>
      <vt:lpstr>Objetivos del Módulo (2 de 2)</vt:lpstr>
      <vt:lpstr>Lección 1: Introducción a la Cultura de Seguridad</vt:lpstr>
      <vt:lpstr>Introducción a la Cultura de Seguridad</vt:lpstr>
      <vt:lpstr>Triada de Seguridad</vt:lpstr>
      <vt:lpstr>Cultura de Seguridad</vt:lpstr>
      <vt:lpstr>Fatiga y Cultura de Seguridad</vt:lpstr>
      <vt:lpstr>Sistemas de Administración de Riesgos de Fatiga</vt:lpstr>
      <vt:lpstr>Componentes de los Sistemas de Administración de Riesgos de Fatiga </vt:lpstr>
      <vt:lpstr>Cuestionario de la Lección: Lección 1</vt:lpstr>
      <vt:lpstr>Cuestionario de la Lección: Continuación de la Lección 1</vt:lpstr>
      <vt:lpstr>Cuestionario de la Lección: Continuación de la Lección 1</vt:lpstr>
      <vt:lpstr>Lección 2: Responsabilidades Corporativas y Roles en la Implementación del PAF</vt:lpstr>
      <vt:lpstr>Responsabilidad Compartida para la Administración de la Fatiga</vt:lpstr>
      <vt:lpstr>Compromiso de la Gerencia con la Administración de la Fatiga</vt:lpstr>
      <vt:lpstr>Priorización de la Fatiga del Conductor sobre la Producción</vt:lpstr>
      <vt:lpstr>Mantener un Alto Perfil para la Seguridad y Fatiga en las Reuniones</vt:lpstr>
      <vt:lpstr>Asistencia Personal de Gerentes en Reuniones de Fatiga</vt:lpstr>
      <vt:lpstr>Reuniones Cara a Cara con Empleados que Presentan la Fatiga como Tema</vt:lpstr>
      <vt:lpstr>Descripciones de Trabajo que Incluyan Contratos de Seguridad/Fatiga</vt:lpstr>
      <vt:lpstr>Liderazgo de Fatiga</vt:lpstr>
      <vt:lpstr>Comunicación Sobre Problemas de Fatiga</vt:lpstr>
      <vt:lpstr>Cuestionario de la Lección: Lección 2</vt:lpstr>
      <vt:lpstr>Cuestionario de la Lección: Continuación de la Lección 2</vt:lpstr>
      <vt:lpstr>Cuestionario de la Lección: Continuación de la Lección 2</vt:lpstr>
      <vt:lpstr>Lección 3: Estrategias para Involucrar y Empoderar al Personal y Generar Compromiso en el PAF</vt:lpstr>
      <vt:lpstr>Empoderamiento</vt:lpstr>
      <vt:lpstr>Importancia del Empoderamiento</vt:lpstr>
      <vt:lpstr>Aumento de las Percepciones de Empoderamiento</vt:lpstr>
      <vt:lpstr>Aumento del Empoderamiento</vt:lpstr>
      <vt:lpstr>Empoderamiento y Resistencia al Cambio</vt:lpstr>
      <vt:lpstr>Delegación de la Responsabilidad por Fatiga</vt:lpstr>
      <vt:lpstr>Fomentar el Compromiso con la Organización</vt:lpstr>
      <vt:lpstr>Beneficios del Compromiso Oganizacional</vt:lpstr>
      <vt:lpstr>Aumento del Compromiso Organizacional</vt:lpstr>
      <vt:lpstr>Cuestionario de la Lección: Lección 3</vt:lpstr>
      <vt:lpstr>Cuestionario de la Lección: Continuación de la Lección 3</vt:lpstr>
      <vt:lpstr>Cuestionario de la Lección: Continuación de la Lección 3</vt:lpstr>
      <vt:lpstr>Lección 4: Guía Paso a Paso para el Cambio de Cultura Corporativa</vt:lpstr>
      <vt:lpstr>Cambio de Cultura Corporativa</vt:lpstr>
      <vt:lpstr>Cambio de Cultura Corporativa</vt:lpstr>
      <vt:lpstr>“Apoyo Activo” de la Alta Dirección</vt:lpstr>
      <vt:lpstr>Generar Confianza</vt:lpstr>
      <vt:lpstr>Realizar Evaluación Comparativa</vt:lpstr>
      <vt:lpstr>Capacitación y Educación Gerencial</vt:lpstr>
      <vt:lpstr>Capacitación a los Gerentes </vt:lpstr>
      <vt:lpstr>Comité Directivo</vt:lpstr>
      <vt:lpstr>Conformar el Comité Directivo</vt:lpstr>
      <vt:lpstr>Desarrollar una Visión de Seguridad</vt:lpstr>
      <vt:lpstr>Definir Roles</vt:lpstr>
      <vt:lpstr>Desarrollar Rendición de Cuentas</vt:lpstr>
      <vt:lpstr>Desarrollar Medidas</vt:lpstr>
      <vt:lpstr>Desarrollar Políticas para el Reconocimiento</vt:lpstr>
      <vt:lpstr>Concientización, Educación y Puesta en Marcha</vt:lpstr>
      <vt:lpstr>Implementar el PAF</vt:lpstr>
      <vt:lpstr>Medir el Desempeño</vt:lpstr>
      <vt:lpstr>Apoyar al PAF</vt:lpstr>
      <vt:lpstr>Cuestionario de la Lección: Lección 4</vt:lpstr>
      <vt:lpstr>Cuestionario de la Lección: Continuación de la Lección 4</vt:lpstr>
      <vt:lpstr>Cuestionario de la Lección: Continuación de la Lección 4</vt:lpstr>
      <vt:lpstr>Lección 5: Medidas de Desempeño para Medir la Eficacia del PAF</vt:lpstr>
      <vt:lpstr>No Puedes Administrar lo que no Puedes Medir</vt:lpstr>
      <vt:lpstr>Medidas de Proceso</vt:lpstr>
      <vt:lpstr>Seguir las Políticas y Procedimientos del PAF</vt:lpstr>
      <vt:lpstr>Políticas y Procedimientos del PAF Implementados Correctamente</vt:lpstr>
      <vt:lpstr>La Gerencia ha Transmitido la Información Necesaria</vt:lpstr>
      <vt:lpstr>Percepciones y Opiniones Subjetivas del PAF</vt:lpstr>
      <vt:lpstr>Medidas de Resultado</vt:lpstr>
      <vt:lpstr>Duración del Sueño</vt:lpstr>
      <vt:lpstr>Calidad de Sueño</vt:lpstr>
      <vt:lpstr>Estado de Alerta</vt:lpstr>
      <vt:lpstr>Satisfacción Laboral</vt:lpstr>
      <vt:lpstr>Lesiones</vt:lpstr>
      <vt:lpstr>Infracciones</vt:lpstr>
      <vt:lpstr>Choques</vt:lpstr>
      <vt:lpstr>Baja por Enfermedad</vt:lpstr>
      <vt:lpstr>Cuestionario de la Lección: Lección 5</vt:lpstr>
      <vt:lpstr>Cuestionario de la Lección: Continuación de la Lección 5</vt:lpstr>
      <vt:lpstr>Cuestionario de la Lección: Continuación de la Lección 5</vt:lpstr>
      <vt:lpstr>Conclusión: Revisión y Resumen</vt:lpstr>
      <vt:lpstr>La Cultura de Seguridad está Fuertemente Influenciada por la Alta Dirección</vt:lpstr>
      <vt:lpstr>La Cultura de Seguridad se Define como el Valor Perdurable en cada Nivel de la Organización</vt:lpstr>
      <vt:lpstr>La Cultura se Desarrolla Durante un Período de Tiempo y no se Puede Crear Instantáneamente</vt:lpstr>
      <vt:lpstr>Cambio Continuo de la Cultura de Seguridad</vt:lpstr>
      <vt:lpstr>Examen del Curso: Módulo 2</vt:lpstr>
    </vt:vector>
  </TitlesOfParts>
  <Company>VTTI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rodolfo.giacoman@cvsa.org</dc:creator>
  <cp:lastModifiedBy>Marco T</cp:lastModifiedBy>
  <cp:revision>2238</cp:revision>
  <dcterms:created xsi:type="dcterms:W3CDTF">2011-09-05T14:50:09Z</dcterms:created>
  <dcterms:modified xsi:type="dcterms:W3CDTF">2025-04-10T19:59:53Z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0x0101004F9087D98170674D86C797BC8D2687D8</vt:lpwstr>
  </property>
  <property fmtid="{D5CDD505-2E9C-101B-9397-08002B2CF9AE}" pid="3" name="Order">
    <vt:r8>750400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_SourceUrl">
    <vt:lpwstr/>
  </property>
  <property fmtid="{D5CDD505-2E9C-101B-9397-08002B2CF9AE}" pid="9" name="_SharedFileIndex">
    <vt:lpwstr/>
  </property>
</Properties>
</file>