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258" r:id="rId6"/>
    <p:sldId id="309" r:id="rId7"/>
    <p:sldId id="259" r:id="rId8"/>
    <p:sldId id="282" r:id="rId9"/>
    <p:sldId id="305" r:id="rId10"/>
    <p:sldId id="260" r:id="rId11"/>
    <p:sldId id="283" r:id="rId12"/>
    <p:sldId id="303" r:id="rId13"/>
    <p:sldId id="299" r:id="rId14"/>
    <p:sldId id="263" r:id="rId15"/>
    <p:sldId id="284" r:id="rId16"/>
    <p:sldId id="300" r:id="rId17"/>
    <p:sldId id="306" r:id="rId18"/>
    <p:sldId id="265" r:id="rId19"/>
    <p:sldId id="266" r:id="rId20"/>
    <p:sldId id="267" r:id="rId21"/>
    <p:sldId id="268" r:id="rId22"/>
    <p:sldId id="285" r:id="rId23"/>
    <p:sldId id="307" r:id="rId24"/>
    <p:sldId id="301" r:id="rId25"/>
    <p:sldId id="272" r:id="rId26"/>
    <p:sldId id="273" r:id="rId27"/>
    <p:sldId id="274" r:id="rId28"/>
    <p:sldId id="275" r:id="rId29"/>
    <p:sldId id="276" r:id="rId30"/>
    <p:sldId id="277" r:id="rId31"/>
    <p:sldId id="278" r:id="rId32"/>
    <p:sldId id="279" r:id="rId33"/>
    <p:sldId id="280" r:id="rId34"/>
    <p:sldId id="31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ickman" initials="JH" lastIdx="14" clrIdx="0"/>
  <p:cmAuthor id="1" name="mcs2319" initials="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CFE1"/>
    <a:srgbClr val="BD1E3E"/>
    <a:srgbClr val="3E2974"/>
    <a:srgbClr val="00C85A"/>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7513" autoAdjust="0"/>
  </p:normalViewPr>
  <p:slideViewPr>
    <p:cSldViewPr>
      <p:cViewPr>
        <p:scale>
          <a:sx n="100" d="100"/>
          <a:sy n="100" d="100"/>
        </p:scale>
        <p:origin x="874" y="-754"/>
      </p:cViewPr>
      <p:guideLst>
        <p:guide orient="horz" pos="2160"/>
        <p:guide pos="2880"/>
      </p:guideLst>
    </p:cSldViewPr>
  </p:slideViewPr>
  <p:outlineViewPr>
    <p:cViewPr>
      <p:scale>
        <a:sx n="33" d="100"/>
        <a:sy n="33" d="100"/>
      </p:scale>
      <p:origin x="0" y="-2106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5FF8448B-A94B-45D5-A0DE-8333A2EEE614}">
      <dgm:prSet phldrT="[Text]"/>
      <dgm:spPr/>
      <dgm:t>
        <a:bodyPr/>
        <a:lstStyle/>
        <a:p>
          <a:r>
            <a:rPr lang="en-US" b="1" dirty="0" err="1"/>
            <a:t>Administracción</a:t>
          </a:r>
          <a:r>
            <a:rPr lang="en-US" b="1" dirty="0"/>
            <a:t> de la </a:t>
          </a:r>
          <a:r>
            <a:rPr lang="en-US" b="1" dirty="0" err="1"/>
            <a:t>Fatiga</a:t>
          </a:r>
          <a:endParaRPr lang="en-US"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a:t>Autoridad</a:t>
          </a:r>
          <a:r>
            <a:rPr lang="en-US" b="1" dirty="0"/>
            <a:t> </a:t>
          </a:r>
          <a:r>
            <a:rPr lang="en-US" b="1" dirty="0" err="1"/>
            <a:t>Normativa</a:t>
          </a:r>
          <a:endParaRPr lang="en-US" b="1" dirty="0"/>
        </a:p>
      </dgm:t>
    </dgm:pt>
    <dgm:pt modelId="{943FC3FD-CB84-4BAB-A2C8-05D7B920500D}" type="parTrans" cxnId="{48ADC33C-2522-4CFA-B241-EB3A04B5B658}">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pPr/>
      <dgm:t>
        <a:bodyPr/>
        <a:lstStyle/>
        <a:p>
          <a:r>
            <a:rPr lang="es-MX" b="1" dirty="0"/>
            <a:t>Programación y Administración</a:t>
          </a:r>
          <a:endParaRPr lang="en-US" b="1" dirty="0"/>
        </a:p>
      </dgm:t>
    </dgm:pt>
    <dgm:pt modelId="{9CA0DC9A-F53C-4F63-851F-BE1AAFB70381}" type="parTrans" cxnId="{E1D0F764-1E08-493B-A9C8-C6D538CA3F3D}">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a:t>Conductores</a:t>
          </a:r>
          <a:endParaRPr lang="en-US" b="1" dirty="0"/>
        </a:p>
      </dgm:t>
    </dgm:pt>
    <dgm:pt modelId="{C84B3AE5-9E56-40FD-B7FD-25A512060398}" type="parTrans" cxnId="{C5656F56-19DA-4305-AA03-2679781BCD09}">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pt>
    <dgm:pt modelId="{26DE3F94-1740-4EAE-B4FA-2BC17126F58F}" type="pres">
      <dgm:prSet presAssocID="{5FF8448B-A94B-45D5-A0DE-8333A2EEE614}" presName="centerShape" presStyleLbl="node0" presStyleIdx="0" presStyleCnt="1" custScaleX="135785" custScaleY="118134"/>
      <dgm:spPr/>
    </dgm:pt>
    <dgm:pt modelId="{20D10F18-1457-4EB7-958E-15EF45D6801A}" type="pres">
      <dgm:prSet presAssocID="{943FC3FD-CB84-4BAB-A2C8-05D7B920500D}" presName="parTrans" presStyleLbl="bgSibTrans2D1" presStyleIdx="0" presStyleCnt="3"/>
      <dgm:spPr/>
    </dgm:pt>
    <dgm:pt modelId="{CB861433-09A8-4B9F-B43C-F2705FD29CA4}" type="pres">
      <dgm:prSet presAssocID="{391FC4F1-5F06-48D2-AC35-216856A2C175}" presName="node" presStyleLbl="node1" presStyleIdx="0" presStyleCnt="3">
        <dgm:presLayoutVars>
          <dgm:bulletEnabled val="1"/>
        </dgm:presLayoutVars>
      </dgm:prSet>
      <dgm:spPr/>
    </dgm:pt>
    <dgm:pt modelId="{FE3D06A3-056E-479E-ACD6-2F10748BBA51}" type="pres">
      <dgm:prSet presAssocID="{9CA0DC9A-F53C-4F63-851F-BE1AAFB70381}" presName="parTrans" presStyleLbl="bgSibTrans2D1" presStyleIdx="1" presStyleCnt="3"/>
      <dgm:spPr/>
    </dgm:pt>
    <dgm:pt modelId="{CAE65301-9131-410E-B558-0D223DE990D2}" type="pres">
      <dgm:prSet presAssocID="{121EC8C3-7BCA-4514-963A-A73DC6695B29}" presName="node" presStyleLbl="node1" presStyleIdx="1" presStyleCnt="3">
        <dgm:presLayoutVars>
          <dgm:bulletEnabled val="1"/>
        </dgm:presLayoutVars>
      </dgm:prSet>
      <dgm:spPr/>
    </dgm:pt>
    <dgm:pt modelId="{9EA7BA6B-D1FC-4DC1-958E-1A25B5A0904F}" type="pres">
      <dgm:prSet presAssocID="{C84B3AE5-9E56-40FD-B7FD-25A512060398}" presName="parTrans" presStyleLbl="bgSibTrans2D1" presStyleIdx="2" presStyleCnt="3"/>
      <dgm:spPr/>
    </dgm:pt>
    <dgm:pt modelId="{4FC5F6AC-60D5-4E49-8B55-4CB82BD9528B}" type="pres">
      <dgm:prSet presAssocID="{1201BB82-CEA4-499B-A1DB-43A4516B9A98}" presName="node" presStyleLbl="node1" presStyleIdx="2" presStyleCnt="3" custRadScaleRad="101743" custRadScaleInc="2426">
        <dgm:presLayoutVars>
          <dgm:bulletEnabled val="1"/>
        </dgm:presLayoutVars>
      </dgm:prSet>
      <dgm:spPr/>
    </dgm:pt>
  </dgm:ptLst>
  <dgm:cxnLst>
    <dgm:cxn modelId="{EBDE102A-F1A1-408A-87B4-6587AFC96192}" type="presOf" srcId="{121EC8C3-7BCA-4514-963A-A73DC6695B29}" destId="{CAE65301-9131-410E-B558-0D223DE990D2}" srcOrd="0" destOrd="0" presId="urn:microsoft.com/office/officeart/2005/8/layout/radial4"/>
    <dgm:cxn modelId="{E2BA1934-A78E-4C17-9F41-0385DF70B47F}" type="presOf" srcId="{9E6A6ACA-856F-43FA-B830-B114A9B25D24}" destId="{0B1153D3-FCE2-40AD-BB0C-06CB6DA91ECD}" srcOrd="0" destOrd="0" presId="urn:microsoft.com/office/officeart/2005/8/layout/radial4"/>
    <dgm:cxn modelId="{48ADC33C-2522-4CFA-B241-EB3A04B5B658}" srcId="{5FF8448B-A94B-45D5-A0DE-8333A2EEE614}" destId="{391FC4F1-5F06-48D2-AC35-216856A2C175}" srcOrd="0" destOrd="0" parTransId="{943FC3FD-CB84-4BAB-A2C8-05D7B920500D}" sibTransId="{989DB77A-D310-4C73-ADE0-C6B2D8B026C5}"/>
    <dgm:cxn modelId="{84F4F83E-5ED4-4FCA-BAB5-C90F59A208D5}" srcId="{9E6A6ACA-856F-43FA-B830-B114A9B25D24}" destId="{5FF8448B-A94B-45D5-A0DE-8333A2EEE614}" srcOrd="0" destOrd="0" parTransId="{F07DA5F1-4474-46CC-B16A-947A9187531E}" sibTransId="{B1A1DEB3-0BFF-4466-B447-1760A671E312}"/>
    <dgm:cxn modelId="{E1D0F764-1E08-493B-A9C8-C6D538CA3F3D}" srcId="{5FF8448B-A94B-45D5-A0DE-8333A2EEE614}" destId="{121EC8C3-7BCA-4514-963A-A73DC6695B29}" srcOrd="1" destOrd="0" parTransId="{9CA0DC9A-F53C-4F63-851F-BE1AAFB70381}" sibTransId="{39DB612D-3208-46D3-9A38-DFA0F93C0E0F}"/>
    <dgm:cxn modelId="{027C6C46-FA51-45A1-873C-56534AC0BBA1}" type="presOf" srcId="{1201BB82-CEA4-499B-A1DB-43A4516B9A98}" destId="{4FC5F6AC-60D5-4E49-8B55-4CB82BD9528B}" srcOrd="0" destOrd="0" presId="urn:microsoft.com/office/officeart/2005/8/layout/radial4"/>
    <dgm:cxn modelId="{BCC93649-AB3F-4FCF-9271-C4B7FBDEB5C3}" type="presOf" srcId="{5FF8448B-A94B-45D5-A0DE-8333A2EEE614}" destId="{26DE3F94-1740-4EAE-B4FA-2BC17126F58F}" srcOrd="0" destOrd="0" presId="urn:microsoft.com/office/officeart/2005/8/layout/radial4"/>
    <dgm:cxn modelId="{C5656F56-19DA-4305-AA03-2679781BCD09}" srcId="{5FF8448B-A94B-45D5-A0DE-8333A2EEE614}" destId="{1201BB82-CEA4-499B-A1DB-43A4516B9A98}" srcOrd="2" destOrd="0" parTransId="{C84B3AE5-9E56-40FD-B7FD-25A512060398}" sibTransId="{EE76342B-69F0-4AAF-8431-153598A0CA02}"/>
    <dgm:cxn modelId="{AD4E029B-86AE-4E08-A7FF-A09EB1BDD184}" type="presOf" srcId="{C84B3AE5-9E56-40FD-B7FD-25A512060398}" destId="{9EA7BA6B-D1FC-4DC1-958E-1A25B5A0904F}" srcOrd="0" destOrd="0" presId="urn:microsoft.com/office/officeart/2005/8/layout/radial4"/>
    <dgm:cxn modelId="{CAB874AD-3801-4781-9010-D15826BC4BBA}" type="presOf" srcId="{391FC4F1-5F06-48D2-AC35-216856A2C175}" destId="{CB861433-09A8-4B9F-B43C-F2705FD29CA4}" srcOrd="0" destOrd="0" presId="urn:microsoft.com/office/officeart/2005/8/layout/radial4"/>
    <dgm:cxn modelId="{4BDB90D5-0F06-4C9A-B919-4B999638C511}" type="presOf" srcId="{9CA0DC9A-F53C-4F63-851F-BE1AAFB70381}" destId="{FE3D06A3-056E-479E-ACD6-2F10748BBA51}" srcOrd="0" destOrd="0" presId="urn:microsoft.com/office/officeart/2005/8/layout/radial4"/>
    <dgm:cxn modelId="{A82F36FF-C10C-48DD-BC46-24010E80DF57}" type="presOf" srcId="{943FC3FD-CB84-4BAB-A2C8-05D7B920500D}" destId="{20D10F18-1457-4EB7-958E-15EF45D6801A}" srcOrd="0" destOrd="0" presId="urn:microsoft.com/office/officeart/2005/8/layout/radial4"/>
    <dgm:cxn modelId="{29E6F68B-0862-4A35-8757-91B28DA28E58}" type="presParOf" srcId="{0B1153D3-FCE2-40AD-BB0C-06CB6DA91ECD}" destId="{26DE3F94-1740-4EAE-B4FA-2BC17126F58F}" srcOrd="0" destOrd="0" presId="urn:microsoft.com/office/officeart/2005/8/layout/radial4"/>
    <dgm:cxn modelId="{889C47CB-5715-4BC1-81C5-58D017F3BDAA}" type="presParOf" srcId="{0B1153D3-FCE2-40AD-BB0C-06CB6DA91ECD}" destId="{20D10F18-1457-4EB7-958E-15EF45D6801A}" srcOrd="1" destOrd="0" presId="urn:microsoft.com/office/officeart/2005/8/layout/radial4"/>
    <dgm:cxn modelId="{5E055CA0-2EE7-4DC9-9A11-D7521F06F9B6}" type="presParOf" srcId="{0B1153D3-FCE2-40AD-BB0C-06CB6DA91ECD}" destId="{CB861433-09A8-4B9F-B43C-F2705FD29CA4}" srcOrd="2" destOrd="0" presId="urn:microsoft.com/office/officeart/2005/8/layout/radial4"/>
    <dgm:cxn modelId="{55A780A9-3F56-4106-AE2A-40C61F60EC32}" type="presParOf" srcId="{0B1153D3-FCE2-40AD-BB0C-06CB6DA91ECD}" destId="{FE3D06A3-056E-479E-ACD6-2F10748BBA51}" srcOrd="3" destOrd="0" presId="urn:microsoft.com/office/officeart/2005/8/layout/radial4"/>
    <dgm:cxn modelId="{BFCC4EC5-6A68-430A-AE44-3201B31F21E7}" type="presParOf" srcId="{0B1153D3-FCE2-40AD-BB0C-06CB6DA91ECD}" destId="{CAE65301-9131-410E-B558-0D223DE990D2}" srcOrd="4" destOrd="0" presId="urn:microsoft.com/office/officeart/2005/8/layout/radial4"/>
    <dgm:cxn modelId="{A9BFC724-2EF6-40FC-B85F-BE6975147F2C}" type="presParOf" srcId="{0B1153D3-FCE2-40AD-BB0C-06CB6DA91ECD}" destId="{9EA7BA6B-D1FC-4DC1-958E-1A25B5A0904F}" srcOrd="5" destOrd="0" presId="urn:microsoft.com/office/officeart/2005/8/layout/radial4"/>
    <dgm:cxn modelId="{5B574F2B-FF0A-4323-BCA4-38F1D22B5346}"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3F94-1740-4EAE-B4FA-2BC17126F58F}">
      <dsp:nvSpPr>
        <dsp:cNvPr id="0" name=""/>
        <dsp:cNvSpPr/>
      </dsp:nvSpPr>
      <dsp:spPr>
        <a:xfrm>
          <a:off x="740228" y="1202586"/>
          <a:ext cx="1110342" cy="96600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err="1"/>
            <a:t>Administracción</a:t>
          </a:r>
          <a:r>
            <a:rPr lang="en-US" sz="900" b="1" kern="1200" dirty="0"/>
            <a:t> de la </a:t>
          </a:r>
          <a:r>
            <a:rPr lang="en-US" sz="900" b="1" kern="1200" dirty="0" err="1"/>
            <a:t>Fatiga</a:t>
          </a:r>
          <a:endParaRPr lang="en-US" sz="900" b="1" kern="1200" dirty="0"/>
        </a:p>
      </dsp:txBody>
      <dsp:txXfrm>
        <a:off x="902834" y="1344054"/>
        <a:ext cx="785130" cy="683070"/>
      </dsp:txXfrm>
    </dsp:sp>
    <dsp:sp modelId="{20D10F18-1457-4EB7-958E-15EF45D6801A}">
      <dsp:nvSpPr>
        <dsp:cNvPr id="0" name=""/>
        <dsp:cNvSpPr/>
      </dsp:nvSpPr>
      <dsp:spPr>
        <a:xfrm rot="12900000">
          <a:off x="340886" y="1091628"/>
          <a:ext cx="545330" cy="233050"/>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dsp:spPr>
      <dsp:style>
        <a:lnRef idx="1">
          <a:schemeClr val="dk1"/>
        </a:lnRef>
        <a:fillRef idx="2">
          <a:schemeClr val="dk1"/>
        </a:fillRef>
        <a:effectRef idx="1">
          <a:schemeClr val="dk1"/>
        </a:effectRef>
        <a:fontRef idx="minor">
          <a:schemeClr val="dk1"/>
        </a:fontRef>
      </dsp:style>
    </dsp:sp>
    <dsp:sp modelId="{CB861433-09A8-4B9F-B43C-F2705FD29CA4}">
      <dsp:nvSpPr>
        <dsp:cNvPr id="0" name=""/>
        <dsp:cNvSpPr/>
      </dsp:nvSpPr>
      <dsp:spPr>
        <a:xfrm>
          <a:off x="1779" y="741025"/>
          <a:ext cx="776835" cy="621468"/>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35000"/>
            </a:spcAft>
            <a:buNone/>
          </a:pPr>
          <a:r>
            <a:rPr lang="en-US" sz="800" b="1" kern="1200" dirty="0" err="1"/>
            <a:t>Autoridad</a:t>
          </a:r>
          <a:r>
            <a:rPr lang="en-US" sz="800" b="1" kern="1200" dirty="0"/>
            <a:t> </a:t>
          </a:r>
          <a:r>
            <a:rPr lang="en-US" sz="800" b="1" kern="1200" dirty="0" err="1"/>
            <a:t>Normativa</a:t>
          </a:r>
          <a:endParaRPr lang="en-US" sz="800" b="1" kern="1200" dirty="0"/>
        </a:p>
      </dsp:txBody>
      <dsp:txXfrm>
        <a:off x="19981" y="759227"/>
        <a:ext cx="740431" cy="585064"/>
      </dsp:txXfrm>
    </dsp:sp>
    <dsp:sp modelId="{FE3D06A3-056E-479E-ACD6-2F10748BBA51}">
      <dsp:nvSpPr>
        <dsp:cNvPr id="0" name=""/>
        <dsp:cNvSpPr/>
      </dsp:nvSpPr>
      <dsp:spPr>
        <a:xfrm rot="16200000">
          <a:off x="1001483" y="757932"/>
          <a:ext cx="587832" cy="233050"/>
        </a:xfrm>
        <a:prstGeom prst="leftArrow">
          <a:avLst>
            <a:gd name="adj1" fmla="val 60000"/>
            <a:gd name="adj2" fmla="val 5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AE65301-9131-410E-B558-0D223DE990D2}">
      <dsp:nvSpPr>
        <dsp:cNvPr id="0" name=""/>
        <dsp:cNvSpPr/>
      </dsp:nvSpPr>
      <dsp:spPr>
        <a:xfrm>
          <a:off x="906982" y="269806"/>
          <a:ext cx="776835" cy="621468"/>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35000"/>
            </a:spcAft>
            <a:buNone/>
          </a:pPr>
          <a:r>
            <a:rPr lang="es-MX" sz="800" b="1" kern="1200" dirty="0"/>
            <a:t>Programación y Administración</a:t>
          </a:r>
          <a:endParaRPr lang="en-US" sz="800" b="1" kern="1200" dirty="0"/>
        </a:p>
      </dsp:txBody>
      <dsp:txXfrm>
        <a:off x="925184" y="288008"/>
        <a:ext cx="740431" cy="585064"/>
      </dsp:txXfrm>
    </dsp:sp>
    <dsp:sp modelId="{9EA7BA6B-D1FC-4DC1-958E-1A25B5A0904F}">
      <dsp:nvSpPr>
        <dsp:cNvPr id="0" name=""/>
        <dsp:cNvSpPr/>
      </dsp:nvSpPr>
      <dsp:spPr>
        <a:xfrm rot="19535353">
          <a:off x="1710307" y="1100163"/>
          <a:ext cx="539258" cy="233050"/>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dsp:spPr>
      <dsp:style>
        <a:lnRef idx="1">
          <a:schemeClr val="dk1"/>
        </a:lnRef>
        <a:fillRef idx="2">
          <a:schemeClr val="dk1"/>
        </a:fillRef>
        <a:effectRef idx="1">
          <a:schemeClr val="dk1"/>
        </a:effectRef>
        <a:fontRef idx="minor">
          <a:schemeClr val="dk1"/>
        </a:fontRef>
      </dsp:style>
    </dsp:sp>
    <dsp:sp modelId="{4FC5F6AC-60D5-4E49-8B55-4CB82BD9528B}">
      <dsp:nvSpPr>
        <dsp:cNvPr id="0" name=""/>
        <dsp:cNvSpPr/>
      </dsp:nvSpPr>
      <dsp:spPr>
        <a:xfrm>
          <a:off x="1813964" y="753581"/>
          <a:ext cx="776835" cy="621468"/>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35000"/>
            </a:spcAft>
            <a:buNone/>
          </a:pPr>
          <a:r>
            <a:rPr lang="en-US" sz="800" b="1" kern="1200" dirty="0" err="1"/>
            <a:t>Conductores</a:t>
          </a:r>
          <a:endParaRPr lang="en-US" sz="800" b="1" kern="1200" dirty="0"/>
        </a:p>
      </dsp:txBody>
      <dsp:txXfrm>
        <a:off x="1832166" y="771783"/>
        <a:ext cx="740431" cy="58506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E85322-F88C-4F3A-A995-9866E2475CC8}" type="datetimeFigureOut">
              <a:rPr lang="en-US" smtClean="0"/>
              <a:pPr/>
              <a:t>4/10/2025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96693D-AA16-4215-A2EE-6E9B5908C3A5}" type="slidenum">
              <a:rPr lang="en-US" smtClean="0"/>
              <a:pPr/>
              <a:t>‹#›</a:t>
            </a:fld>
            <a:endParaRPr lang="en-US"/>
          </a:p>
        </p:txBody>
      </p:sp>
    </p:spTree>
    <p:extLst>
      <p:ext uri="{BB962C8B-B14F-4D97-AF65-F5344CB8AC3E}">
        <p14:creationId xmlns:p14="http://schemas.microsoft.com/office/powerpoint/2010/main" val="1089764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baseline="0" dirty="0"/>
              <a:t>Narración</a:t>
            </a:r>
            <a:r>
              <a:rPr lang="es-ES" b="0"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s-ES" b="0" baseline="0" dirty="0"/>
              <a:t>“Bienvenido al Programa de Administración de la Fatiga de América del Norte (PAFAN), Introducción y Descripción General. Gracias por tomarse el tiempo para aprender más sobre la fatiga y sus efectos en los conductores. El PAFAN se desarrolló a través de la colaboración entre las empresas autotransportistas , la industria de seguros y el gobierno, y se basa en una importante investigación en tiempo real en el entorno operativo de las empresas de autotransporte. La administración de la fatiga es esencial para los conductores de camiones de carga y autobuses, tanto por su seguridad como por su salud a largo plazo”.</a:t>
            </a: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1</a:t>
            </a:fld>
            <a:endParaRPr lang="en-US"/>
          </a:p>
        </p:txBody>
      </p:sp>
    </p:spTree>
    <p:extLst>
      <p:ext uri="{BB962C8B-B14F-4D97-AF65-F5344CB8AC3E}">
        <p14:creationId xmlns:p14="http://schemas.microsoft.com/office/powerpoint/2010/main" val="1106972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err="1"/>
              <a:t>Narración</a:t>
            </a:r>
            <a:r>
              <a:rPr lang="en-US" b="1" dirty="0"/>
              <a:t>:</a:t>
            </a:r>
          </a:p>
          <a:p>
            <a:r>
              <a:rPr lang="es-ES" baseline="0" dirty="0">
                <a:solidFill>
                  <a:srgbClr val="002060"/>
                </a:solidFill>
              </a:rPr>
              <a:t>“Otra característica importante de la fatiga del conductor es la pérdida del estado de alerta, la atención a la tarea de conducir y su vigilancia al volante. Incluso una ligera disminución en el estado de alerta y vigilancia puede significar la diferencia entre la vida o la muerte en un choque. Cuando los conductores están fatigados, es posible que no reconozcan un peligro lo suficientemente rápido como para tomar medidas evasivas. Otras características de la fatiga incluyen un campo de visión reducido, un aumento de pensamientos incoherentes y aburrimiento, pérdida de motivación, reacciones lentas y respuestas deficientes.</a:t>
            </a:r>
            <a:endParaRPr lang="en-US" baseline="0" dirty="0">
              <a:solidFill>
                <a:srgbClr val="002060"/>
              </a:solidFill>
            </a:endParaRPr>
          </a:p>
          <a:p>
            <a:endParaRPr lang="en-US" baseline="0" dirty="0">
              <a:solidFill>
                <a:srgbClr val="002060"/>
              </a:solidFill>
            </a:endParaRPr>
          </a:p>
          <a:p>
            <a:r>
              <a:rPr lang="es-ES" baseline="0" dirty="0"/>
              <a:t>La fatiga también puede causar problemas de juicio que pueden afectar negativamente las prácticas seguras de conducción, problemas de memoria y microsueños. Los microsueños son pérdidas breves e intermitentes de la conciencia. Usted "se queda dormido" durante pocos segundos. Los microsueños se vuelven más largos, más frecuentes y más peligrosos con mayor fatiga. Tenga en cuenta, sin embargo, que la fatiga tiene poco efecto en tareas puramente físicas como caminar o levantar objetos”.</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dirty="0"/>
              <a:t>Si bien la fatiga mental tiene poco efecto en el desempeño de tareas puramente físicas, la fatiga afecta muchas cosas críticas para conducir, como el juicio y el campo de visión. Estas características generales de la fatiga pueden hacer que el conductor realice acciones inseguras, y estas acciones inseguras pueden provocar lesiones”.</a:t>
            </a:r>
            <a:endParaRPr lang="en-US" dirty="0"/>
          </a:p>
          <a:p>
            <a:pPr lvl="0">
              <a:buFont typeface="Arial" pitchFamily="34" charset="0"/>
              <a:buNone/>
            </a:pPr>
            <a:endParaRPr lang="en-US" dirty="0"/>
          </a:p>
          <a:p>
            <a:pPr marL="0" indent="0">
              <a:buFont typeface="Arial" pitchFamily="34" charset="0"/>
              <a:buNone/>
            </a:pPr>
            <a:r>
              <a:rPr lang="en-US" baseline="0" dirty="0"/>
              <a:t>______________________________________</a:t>
            </a:r>
          </a:p>
          <a:p>
            <a:r>
              <a:rPr lang="en-US" dirty="0"/>
              <a:t>Puntos clave</a:t>
            </a:r>
            <a:r>
              <a:rPr lang="en-US" baseline="0" dirty="0"/>
              <a:t>:</a:t>
            </a:r>
          </a:p>
          <a:p>
            <a:pPr marL="171450" lvl="0" indent="-171450">
              <a:buFont typeface="Arial" pitchFamily="34" charset="0"/>
              <a:buChar char="•"/>
            </a:pPr>
            <a:r>
              <a:rPr lang="es-ES" baseline="0" dirty="0">
                <a:solidFill>
                  <a:schemeClr val="tx1"/>
                </a:solidFill>
              </a:rPr>
              <a:t>Una característica importante de la fatiga del conductor es la pérdida del estado de alerta, la atención a la tarea de la conducción y la vigilancia. Incluso una ligera disminución en el estado de alerta y vigilancia puede significar la diferencia entre la vida o la muerte en un choque. Cuando los conductores están fatigados, es posible que no reconozcan un peligro lo suficientemente rápido como para tomar acciones evasivas.</a:t>
            </a:r>
            <a:endParaRPr lang="en-US" baseline="0" dirty="0">
              <a:solidFill>
                <a:schemeClr val="tx1"/>
              </a:solidFill>
            </a:endParaRPr>
          </a:p>
          <a:p>
            <a:pPr marL="171450" indent="-171450">
              <a:buFont typeface="Arial" pitchFamily="34" charset="0"/>
              <a:buChar char="•"/>
            </a:pPr>
            <a:r>
              <a:rPr lang="es-ES" dirty="0"/>
              <a:t>Si bien la fatiga tiene poco efecto en las tareas puramente físicas, la fatiga afecta el juicio, lo que puede hacer que el conductor tome atajos innecesarios.</a:t>
            </a:r>
            <a:r>
              <a:rPr lang="en-US" baseline="0" dirty="0"/>
              <a:t> </a:t>
            </a:r>
            <a:r>
              <a:rPr lang="es-ES" baseline="0" dirty="0"/>
              <a:t>Estos atajos pueden provocar lesiones.</a:t>
            </a:r>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i="0" kern="1200" baseline="0" dirty="0" err="1">
                <a:solidFill>
                  <a:schemeClr val="tx1"/>
                </a:solidFill>
                <a:latin typeface="+mn-lt"/>
                <a:ea typeface="+mn-ea"/>
                <a:cs typeface="+mn-cs"/>
              </a:rPr>
              <a:t>Narración</a:t>
            </a:r>
            <a:r>
              <a:rPr lang="en-US" sz="1200" b="1" i="0" kern="1200" baseline="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latin typeface="+mn-lt"/>
                <a:ea typeface="+mn-ea"/>
                <a:cs typeface="+mn-cs"/>
              </a:rPr>
              <a:t>“Ahora que sabe qué es la fatiga, es importante discutir cómo la fatiga afecta las operaciones de vehículos del autotransporte (VDA). Varios estudios han demostrado que la fatiga juega un papel en los choques de vehículos grandes. Por ejemplo, en 1990, la Junta Nacional de Seguridad en el Transporte estudió 182 choques fatales para el conductor de camiones grandes. Sus investigaciones a profundidad revelaron que la fatiga es la causa principal del 31 % de estos choques. Investigaciones más recientes han encontrado que en el cuatro por ciento de los choques de vehículos pesados, los conductores se quedaron dormidos al volante. Además, el estudio de causalidad de choques en camiones grandes encontró que la fatiga del conductor era un factor asociado en el 13 por ciento de los choques de vehículos pesados que resultaron en lesiones o muertes.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latin typeface="+mn-lt"/>
                <a:ea typeface="+mn-ea"/>
                <a:cs typeface="+mn-cs"/>
              </a:rPr>
              <a:t>Varias razones pueden explicar por qué la fatiga del conductor puede contribuir a un choque de VDA. En primer lugar, los conductores de VDA pueden no dormir lo suficiente. En segundo lugar, los conductores pueden tener una enfermedad del sueño como la apnea obstructiva del sueño. En tercer lugar, es posible que algunos conductores no siempre realicen el mismo turno, cambiando entre turnos diurnos y nocturnos. Esto puede alterar el ritmo circadiano normal del conductor. Finalmente, algunas operaciones pueden inadvertidamente alentar la conducción con  fatiga a través de sus políticas. Teniendo en cuenta que los requisitos de regulación diarios y semanales de las Horas de Servicios (HDS) brindan a los conductores la oportunidad de dormir lo que necesitan, el PAF brinda orientación y apoyo adicionales para lograr el descanso que necesitan”.</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C96693D-AA16-4215-A2EE-6E9B5908C3A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Narración:</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t>“La fatiga no solo puede contribuir a los choques de VDA sino que una serie de problemas de salud pueden estar relacionados, al menos en parte, con la privación crónica del sueño. Estos incluyen: interrupción del ritmo circadiano normal, aumento de la presión arterial, aumento del riesgo de enfermedad cardíaca, problemas gastrointestinales, aumento del consumo de calorías, aumento de peso, diabetes tipo II y disminución de la función del sistema inmunológico”.</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______________________________________</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Fuente principal:  Saltzman and </a:t>
            </a:r>
            <a:r>
              <a:rPr lang="en-US" dirty="0" err="1"/>
              <a:t>Belzer</a:t>
            </a:r>
            <a:r>
              <a:rPr lang="en-US" dirty="0"/>
              <a:t>, 2007.</a:t>
            </a:r>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u="sng" baseline="0" dirty="0"/>
              <a:t>Narración:</a:t>
            </a:r>
          </a:p>
          <a:p>
            <a:r>
              <a:rPr lang="es-ES" baseline="0" dirty="0"/>
              <a:t>“Problemas adicionales de salud y bienestar asociados con la privación crónica del sueño: los conductores son más propensos a fumar y consumir alcohol, mayor irritabilidad, mayores posibilidades de depresión, mayores posibilidades de problemas en las relaciones, deterioro de afecciones psiquiátricas como la ansiedad, disminución de la calidad de vida, y un aumento en el número de días de enfermedad.</a:t>
            </a:r>
            <a:endParaRPr lang="en-US" baseline="0" dirty="0"/>
          </a:p>
          <a:p>
            <a:r>
              <a:rPr lang="en-US" baseline="0" dirty="0"/>
              <a:t> </a:t>
            </a:r>
          </a:p>
          <a:p>
            <a:r>
              <a:rPr lang="es-ES" baseline="0" dirty="0"/>
              <a:t>Al centrarse en la privación del sueño, este PAF aborda muchos aspectos de estas implicaciones para la salud y el bienestar en numerosos módulos”.</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Narración:</a:t>
            </a:r>
          </a:p>
          <a:p>
            <a:r>
              <a:rPr lang="es-ES" dirty="0"/>
              <a:t>"A continuación, vamos a echar un vistazo más de cerca al </a:t>
            </a:r>
            <a:r>
              <a:rPr lang="en-US" dirty="0">
                <a:solidFill>
                  <a:schemeClr val="bg1"/>
                </a:solidFill>
              </a:rPr>
              <a:t>Programa de Administración de la </a:t>
            </a:r>
            <a:r>
              <a:rPr lang="en-US" dirty="0" err="1">
                <a:solidFill>
                  <a:schemeClr val="bg1"/>
                </a:solidFill>
              </a:rPr>
              <a:t>Fatiga</a:t>
            </a:r>
            <a:r>
              <a:rPr lang="en-US" dirty="0">
                <a:solidFill>
                  <a:schemeClr val="bg1"/>
                </a:solidFill>
              </a:rPr>
              <a:t> (</a:t>
            </a:r>
            <a:r>
              <a:rPr lang="es-ES" dirty="0"/>
              <a:t>PAF)".</a:t>
            </a:r>
            <a:endParaRPr lang="en-US" dirty="0"/>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14</a:t>
            </a:fld>
            <a:endParaRPr lang="en-US"/>
          </a:p>
        </p:txBody>
      </p:sp>
    </p:spTree>
    <p:extLst>
      <p:ext uri="{BB962C8B-B14F-4D97-AF65-F5344CB8AC3E}">
        <p14:creationId xmlns:p14="http://schemas.microsoft.com/office/powerpoint/2010/main" val="1356858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s-ES" sz="1200" b="1" kern="1200" dirty="0">
                <a:solidFill>
                  <a:schemeClr val="tx1"/>
                </a:solidFill>
                <a:effectLst/>
                <a:latin typeface="+mn-lt"/>
                <a:ea typeface="+mn-ea"/>
                <a:cs typeface="+mn-cs"/>
              </a:rPr>
              <a:t>Narración:</a:t>
            </a:r>
          </a:p>
          <a:p>
            <a:r>
              <a:rPr lang="es-ES" sz="1200" kern="1200" dirty="0">
                <a:solidFill>
                  <a:schemeClr val="tx1"/>
                </a:solidFill>
                <a:effectLst/>
                <a:latin typeface="+mn-lt"/>
                <a:ea typeface="+mn-ea"/>
                <a:cs typeface="+mn-cs"/>
              </a:rPr>
              <a:t>“La fatiga del conductor de VDA es un problema grave que afecta a todos los automovilistas en la carretera. Una forma de responder a la fatiga del conductor es a través de las reglas de HDS. Los reglamentos de las HDS brindan a los conductores la oportunidad de descansar/dormir lo que necesitan; sin embargo, el PAF proporciona herramientas y técnicas adicionales que los conductores pueden necesitar para hacer el mejor uso del descanso/sueño bajo los reglamentos de las HDS. Con esto en mente, el PAF aborda el problema de la fatiga del conductor con un enfoque integral que incluye: (1) información sobre cómo desarrollar una cultura de seguridad corporativa que facilite la reducción de la fatiga del conductor, (2) educación y capacitación sobre la administración de la fatiga para conductores, sus familias, ejecutivos y gerentes de los transportistas, expedidores y destinatarios, y despachadores, (3) información sobre detección y tratamiento de las enfermedades del sueño, e (4) información sobre programación de horarios viajes y de conductores.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Debido a que la fatiga del conductor es un problema muy complejo, es fundamental la colaboración entre los conductores, las familias de los conductores, la gerencia, los despachadores y los clientes. Con esta colaboración, la fatiga del conductor se puede abordar desde todos los ángulos para lograr el mayor éxito.</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s-ES" baseline="0" dirty="0"/>
              <a:t>Este PAF se aplica a todas las operaciones de VDA independientemente del tipo de industria y el tamaño de flota. Los beneficios de este PAF se pueden lograr siempre que el PAF se implemente adecuadamente y se adapte a su organización específica”.</a:t>
            </a:r>
            <a:endParaRPr lang="en-US" baseline="0" dirty="0"/>
          </a:p>
          <a:p>
            <a:endParaRPr lang="en-US" baseline="0" dirty="0"/>
          </a:p>
          <a:p>
            <a:pPr marL="0" indent="0">
              <a:buFont typeface="Arial" pitchFamily="34" charset="0"/>
              <a:buNone/>
            </a:pPr>
            <a:r>
              <a:rPr lang="en-US" baseline="0" dirty="0"/>
              <a:t>______________________________________</a:t>
            </a:r>
          </a:p>
          <a:p>
            <a:r>
              <a:rPr lang="en-US" dirty="0"/>
              <a:t>Puntos Clave:</a:t>
            </a:r>
          </a:p>
          <a:p>
            <a:pPr marL="171450" indent="-171450">
              <a:buFont typeface="Arial" pitchFamily="34" charset="0"/>
              <a:buChar char="•"/>
            </a:pPr>
            <a:r>
              <a:rPr lang="es-ES" dirty="0"/>
              <a:t>La fatiga es un problema grave para todos los automovilistas en la carretera.</a:t>
            </a:r>
            <a:r>
              <a:rPr lang="en-US" baseline="0" dirty="0"/>
              <a:t> </a:t>
            </a:r>
          </a:p>
          <a:p>
            <a:pPr marL="171450" indent="-171450">
              <a:buFont typeface="Arial" pitchFamily="34" charset="0"/>
              <a:buChar char="•"/>
            </a:pPr>
            <a:r>
              <a:rPr lang="es-ES" baseline="0" dirty="0"/>
              <a:t>Un medio para responder a la fatiga del conductor son las reglas de horas de servicio (HDS). Investigaciones han demostrado que otros factores están involucrados en la fatiga y que no existe una solución simple para reducir la fatiga del conductor y mejorar el desempeño de la seguridad.</a:t>
            </a:r>
            <a:endParaRPr lang="en-US" baseline="0" dirty="0"/>
          </a:p>
          <a:p>
            <a:pPr marL="171450" indent="-171450">
              <a:buFont typeface="Arial" pitchFamily="34" charset="0"/>
              <a:buChar char="•"/>
            </a:pPr>
            <a:r>
              <a:rPr lang="es-ES" baseline="0" dirty="0"/>
              <a:t>El PAF aborda el problema de la fatiga del conductor con un enfoque integral que incluye</a:t>
            </a:r>
            <a:r>
              <a:rPr lang="en-US" baseline="0" dirty="0"/>
              <a:t>:</a:t>
            </a:r>
          </a:p>
          <a:p>
            <a:pPr marL="628650" lvl="1" indent="-171450">
              <a:buFont typeface="Arial" pitchFamily="34" charset="0"/>
              <a:buChar char="•"/>
            </a:pPr>
            <a:r>
              <a:rPr lang="es-ES" baseline="0" dirty="0"/>
              <a:t>Desarrollar una cultura de seguridad corporativa que facilite la reducción de la fatiga del conductor</a:t>
            </a:r>
            <a:endParaRPr lang="en-US" baseline="0" dirty="0"/>
          </a:p>
          <a:p>
            <a:pPr marL="628650" lvl="1" indent="-171450">
              <a:buFont typeface="Arial" pitchFamily="34" charset="0"/>
              <a:buChar char="•"/>
            </a:pPr>
            <a:r>
              <a:rPr lang="es-ES" baseline="0" dirty="0"/>
              <a:t>Educación y capacitación de conductores, familias de conductores, ejecutivos y gerentes de los transportistas, expedidores y destinatarios, y despachadores</a:t>
            </a:r>
            <a:endParaRPr lang="en-US" baseline="0" dirty="0"/>
          </a:p>
          <a:p>
            <a:pPr marL="628650" lvl="1" indent="-171450">
              <a:buFont typeface="Arial" pitchFamily="34" charset="0"/>
              <a:buChar char="•"/>
            </a:pPr>
            <a:r>
              <a:rPr lang="es-ES" baseline="0" dirty="0"/>
              <a:t>Programación de Conductores y horarios de viajes</a:t>
            </a:r>
            <a:endParaRPr lang="en-US" baseline="0" dirty="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baseline="0" dirty="0"/>
              <a:t>Detección y tratamiento de enfermedades del sueño</a:t>
            </a:r>
            <a:endParaRPr lang="en-US" baseline="0" dirty="0"/>
          </a:p>
          <a:p>
            <a:pPr lvl="1">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err="1"/>
              <a:t>Narración</a:t>
            </a:r>
            <a:r>
              <a:rPr lang="en-US" b="1" dirty="0"/>
              <a:t>:</a:t>
            </a:r>
            <a:r>
              <a:rPr lang="en-US" b="1" baseline="0" dirty="0"/>
              <a:t> </a:t>
            </a:r>
          </a:p>
          <a:p>
            <a:r>
              <a:rPr lang="es-ES" sz="1200" kern="1200" dirty="0">
                <a:solidFill>
                  <a:schemeClr val="tx1"/>
                </a:solidFill>
                <a:effectLst/>
                <a:latin typeface="+mn-lt"/>
                <a:ea typeface="+mn-ea"/>
                <a:cs typeface="+mn-cs"/>
              </a:rPr>
              <a:t>“Hay tres áreas en las que este PAF puede beneficiar a su organización si se implementa con éxito: seguridad, salud y bienestar del conductor así como financieramente. En términos de seguridad, la información incluida en el PAF ayudará a reducir los riesgos relacionados con la fatiga, como la AOS. El FMP también mejorará el estado de alerta del conductor y su capacidad para tomar decisiones rápidas y precisas en la carretera. Por lo tanto, el PAF ayudará a reducir la fatiga del conductor y puede reducir la cantidad de choques relacionados con la fatiga.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En términos de salud y bienestar del conductor, el PAF ayudará a aumentar la satisfacción laboral y de vida de los conductores. Los conductores experimentarán menos complicaciones de salud, como menor incidencia de hipertensión. Además, es probable que los conductores muestren una mejor administración del peso.</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s-ES" b="0" baseline="0" dirty="0"/>
              <a:t>Financieramente, el PAF reducirá la exposición legal de su organización a través de una reducción en los choques relacionados con la fatiga. Su organización experimentará menores costos de atención médica y de choques. El ausentismo de los conductores también se reducirá porque son más saludables y felices”.</a:t>
            </a:r>
            <a:endParaRPr lang="en-US" b="0" baseline="0" dirty="0"/>
          </a:p>
          <a:p>
            <a:pPr marL="0" indent="0">
              <a:buFont typeface="Arial" pitchFamily="34" charset="0"/>
              <a:buNone/>
            </a:pPr>
            <a:r>
              <a:rPr lang="en-US" baseline="0" dirty="0"/>
              <a:t>______________________________________</a:t>
            </a:r>
            <a:endParaRPr lang="en-US" dirty="0"/>
          </a:p>
          <a:p>
            <a:r>
              <a:rPr lang="en-US" dirty="0" err="1"/>
              <a:t>Fourie</a:t>
            </a:r>
            <a:r>
              <a:rPr lang="en-US" dirty="0"/>
              <a:t>, C., Holmes, A., &amp; Bourgeois-</a:t>
            </a:r>
            <a:r>
              <a:rPr lang="en-US" dirty="0" err="1"/>
              <a:t>Bougrine</a:t>
            </a:r>
            <a:r>
              <a:rPr lang="en-US" dirty="0"/>
              <a:t>,</a:t>
            </a:r>
            <a:r>
              <a:rPr lang="en-US" baseline="0" dirty="0"/>
              <a:t> S. (2010). </a:t>
            </a:r>
            <a:r>
              <a:rPr lang="en-US" i="1" baseline="0" dirty="0"/>
              <a:t>Road Safety Research Report No. 110. Fatigue Risk Management Systems: A Review of the Literature. </a:t>
            </a:r>
            <a:r>
              <a:rPr lang="en-US" i="0" baseline="0" dirty="0"/>
              <a:t>London: Department of Transport. </a:t>
            </a:r>
            <a:endParaRPr lang="en-US" i="1"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s-ES" b="1" baseline="0" dirty="0"/>
              <a:t>Narración:</a:t>
            </a:r>
          </a:p>
          <a:p>
            <a:r>
              <a:rPr lang="es-ES" b="0" baseline="0" dirty="0"/>
              <a:t>“La información incluida en el PAF está organizada en una serie de módulos de aprendizaje que cubren diferentes temas relacionados con la fatiga, como la educación del conductor y la programación de horarios de viajes. Algunos módulos presentan la misma información pero de una manera ligeramente diferente para varias audiencias diferentes. Algunos módulos están dirigidos a la gerencia del autotransportista, mientras que otros están dirigidos a los conductores. Hay tres opciones de instrucción diferentes para el PAF. La primera opción es una presentación de PowerPoint dirigida por un instructor. Este método de instrucción se basa en un capacitador para exponer la presentación de PowerPoint del PAF a los estudiantes. Por lo general, se utiliza un capacitador de VDA para dirigir este método. La segunda opción de instrucción es un curso no interactivo basado en la web. Este método es la misma presentación de PowerPoint del PAF que la versión dirigida por un instructor, pero se encuentra en línea con una narración en voz alta completa. Este método es a su propio ritmo y no está dirigido por un instructor. Por lo general, este método lo utilizan los “Hombres-Camión” o las pequeñas operaciones de VDA. La tercera opción de instrucción es un curso interactivo basado en la web con una narración en voz alta completa. Este método también es a su propio ritmo y se encuentra en línea, pero está diseñado para ser interactivo. Este método puede ser utilizado por cualquier persona con acceso a Internet.</a:t>
            </a: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S" b="0" baseline="0" dirty="0"/>
              <a:t>El PAF incorpora cuestionarios periódicos sobre el material del curso y pruebas de las lecciones.</a:t>
            </a:r>
            <a:endParaRPr lang="en-US" b="0" baseline="0" dirty="0"/>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baseline="0" dirty="0"/>
              <a:t>Narración:</a:t>
            </a:r>
          </a:p>
          <a:p>
            <a:r>
              <a:rPr lang="es-ES" b="0" baseline="0" dirty="0"/>
              <a:t>“Para facilitar la implementación de un PAF  integral, se desarrolló un manual paso a paso para su uso por la gerencia del transportista, que incluye: el presidente/Director General, gerentes de seguridad, gerentes de flota, gerentes de logística y gerentes de transporte. El manual es una guía de referencia práctica y fácil de entender para implementar el PAF.”</a:t>
            </a:r>
            <a:endParaRPr lang="en-US" b="0" baseline="0" dirty="0"/>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Narración:</a:t>
            </a:r>
          </a:p>
          <a:p>
            <a:r>
              <a:rPr lang="es-ES" dirty="0"/>
              <a:t>“El manual de implementación hablará de la definición y los beneficios del PAF y detallará los siguientes temas: la importancia de la cultura de seguridad de una organización para determinar el éxito del PAF, los roles y responsabilidades de diferentes personas en un PAF exitoso, diferentes medidas de desempeño y recompensas en el PAF, la administración de riesgos y el PAF, una guía paso a paso para el cambio de cultura corporativa, métodos para seleccionar capacitadores para impartir el PAF y una guía paso a paso sobre cómo desarrollar e implementar un programa de detección y tratamiento de enfermedades del sueño.”</a:t>
            </a:r>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19</a:t>
            </a:fld>
            <a:endParaRPr lang="en-US"/>
          </a:p>
        </p:txBody>
      </p:sp>
    </p:spTree>
    <p:extLst>
      <p:ext uri="{BB962C8B-B14F-4D97-AF65-F5344CB8AC3E}">
        <p14:creationId xmlns:p14="http://schemas.microsoft.com/office/powerpoint/2010/main" val="141959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baseline="0" dirty="0"/>
              <a:t>Narración:</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“Este módulo proporciona una descripción general del Programa de Administración de la Fatiga de América del Norte. Esta descripción general comenzará con una breve introducción a la fatiga, que incluye: una descripción de las características de la fatiga, las implicaciones de la fatiga para la salud y el bienestar, los beneficios de usar un programa de administración de la fatiga (o PAF) y una descripción general del PAF. Luego habrá una breve descripción general del manual de implementación que acompaña al PAF. Finalmente, se describirá un resumen de los temas principales de cada uno de los nueve módulos del PAF”.</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indent="0">
              <a:buFont typeface="Arial" pitchFamily="34" charset="0"/>
              <a:buNone/>
            </a:pPr>
            <a:r>
              <a:rPr lang="en-US" baseline="0" dirty="0"/>
              <a:t>______________________________________</a:t>
            </a:r>
            <a:endParaRPr lang="en-US" dirty="0"/>
          </a:p>
          <a:p>
            <a:pPr marL="0" indent="0">
              <a:buFont typeface="Arial" pitchFamily="34" charset="0"/>
              <a:buNone/>
            </a:pPr>
            <a:r>
              <a:rPr lang="en-US" baseline="0" dirty="0"/>
              <a:t>Puntos clave:</a:t>
            </a:r>
          </a:p>
          <a:p>
            <a:pPr marL="171450" indent="-171450">
              <a:buFont typeface="Arial" pitchFamily="34" charset="0"/>
              <a:buChar char="•"/>
            </a:pPr>
            <a:r>
              <a:rPr lang="es-ES" dirty="0"/>
              <a:t>Introducción para incluir la definición de fatiga, las características de la fatiga, las implicaciones de la fatiga para la salud y el bienestar, los beneficios de un PAF y una descripción general del PAF</a:t>
            </a:r>
          </a:p>
          <a:p>
            <a:pPr marL="171450" indent="-171450">
              <a:buFont typeface="Arial" pitchFamily="34" charset="0"/>
              <a:buChar char="•"/>
            </a:pPr>
            <a:r>
              <a:rPr lang="es-ES" dirty="0"/>
              <a:t>La descripción general del manual de implementación hablará sobre propósito del manual de implementación y una breve descripción general.</a:t>
            </a:r>
          </a:p>
          <a:p>
            <a:pPr marL="171450" indent="-171450">
              <a:buFont typeface="Arial" pitchFamily="34" charset="0"/>
              <a:buChar char="•"/>
            </a:pPr>
            <a:r>
              <a:rPr lang="es-ES" dirty="0"/>
              <a:t>Los resúmenes de los módulos hablarán sobre los principales temas incluidos</a:t>
            </a:r>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Narración:</a:t>
            </a:r>
          </a:p>
          <a:p>
            <a:r>
              <a:rPr lang="es-ES" dirty="0"/>
              <a:t>“A continuación, veremos más de cerca los módulos que componen el PAF”</a:t>
            </a:r>
            <a:endParaRPr lang="en-US" dirty="0"/>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20</a:t>
            </a:fld>
            <a:endParaRPr lang="en-US"/>
          </a:p>
        </p:txBody>
      </p:sp>
    </p:spTree>
    <p:extLst>
      <p:ext uri="{BB962C8B-B14F-4D97-AF65-F5344CB8AC3E}">
        <p14:creationId xmlns:p14="http://schemas.microsoft.com/office/powerpoint/2010/main" val="1940356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baseline="0" dirty="0"/>
              <a:t>Narración:</a:t>
            </a:r>
          </a:p>
          <a:p>
            <a:r>
              <a:rPr lang="es-ES" baseline="0" dirty="0"/>
              <a:t>“El PAF incluye un total de 10 módulos diferentes, incluyendo esta descripción general, que están dirigidos a audiencias específicas. Estos temas incluyen: una descripción general de la cultura de seguridad y las prácticas gerenciales necesarias para un PAF exitoso, educación y capacitación en administración de la fatiga, detección y tratamiento de las enfermedades del sueño, programación de horarios y herramientas del conductor, y tecnologías de monitoreo y administración de la fatiga. El PAF está diseñado para 9 horas y 15 minutos de instrucción para la gerencia del transportista, 4 horas y 15 minutos de instrucción para los conductores, 45 minutos de instrucción para las familias de los conductores, 30 minutos de instrucción para expedidores y destinatarios de la carga, y 1 hora de instrucción para los despachadores. Además de los Módulos 3 y 8, el Módulo 9 es un módulo avanzado para los conductores si están interesados”.</a:t>
            </a:r>
            <a:endParaRPr lang="en-US" baseline="0" dirty="0"/>
          </a:p>
          <a:p>
            <a:endParaRPr lang="en-US" baseline="0" dirty="0"/>
          </a:p>
          <a:p>
            <a:pPr marL="0" indent="0">
              <a:buFont typeface="Arial" pitchFamily="34" charset="0"/>
              <a:buNone/>
            </a:pPr>
            <a:r>
              <a:rPr lang="en-US" baseline="0" dirty="0"/>
              <a:t>______________________________________</a:t>
            </a:r>
          </a:p>
          <a:p>
            <a:r>
              <a:rPr lang="es-ES" baseline="0" dirty="0"/>
              <a:t>*El Módulo 9 es un módulo avanzado para los conductores si están interesados</a:t>
            </a:r>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s-ES" b="1" dirty="0"/>
              <a:t>Narración:</a:t>
            </a:r>
          </a:p>
          <a:p>
            <a:pPr>
              <a:buFont typeface="Arial" pitchFamily="34" charset="0"/>
              <a:buNone/>
            </a:pPr>
            <a:r>
              <a:rPr lang="es-ES" dirty="0"/>
              <a:t>“El Módulo 2 está diseñado para dar a conocer el tema de la cultura de seguridad y las prácticas gerenciales relacionadas con el PAF a los ejecutivos y gerentes de los transportistas. Su objetivo es que la gerencia del transportista comprenda cómo se pueden usar varios componentes de la cultura de seguridad para implementar y mantener un PAF exitoso. En este módulo se incluye una introducción a la cultura de seguridad y los principios asociados con culturas de seguridad exitosas. Luego, el módulo describe las responsabilidades corporativas y los roles en la implementación del PAF y las estrategias utilizadas para involucrar y empoderar al personal para generar un compromiso sostenible en el PAF. Finalmente, este módulo brinda una descripción general del proceso de cambio de cultura organizacional y ejemplos de medidas de desempeño necesarias para medir la efectividad del PAF”.</a:t>
            </a:r>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baseline="0" dirty="0"/>
              <a:t>Narración:</a:t>
            </a:r>
          </a:p>
          <a:p>
            <a:r>
              <a:rPr lang="es-ES" baseline="0" dirty="0"/>
              <a:t>“El Módulo 3 es el primer módulo dirigido específicamente a los conductores. Su objetivo general es enseñar a los conductores conceptos y estrategias críticos de administración de la fatiga. Este módulo brinda a los conductores una introducción a la fatiga y la somnolencia, junto con una plática sobre la importancia del sueño, el estado de alerta y el bienestar. En este módulo también se incluye una introducción a las  enfermedades del sueño, estrategias para el manejo efectivo de la fatiga y reglas de HDS”.</a:t>
            </a:r>
            <a:endParaRPr lang="en-US" baseline="0" dirty="0"/>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23</a:t>
            </a:fld>
            <a:endParaRPr lang="en-US"/>
          </a:p>
        </p:txBody>
      </p:sp>
    </p:spTree>
    <p:extLst>
      <p:ext uri="{BB962C8B-B14F-4D97-AF65-F5344CB8AC3E}">
        <p14:creationId xmlns:p14="http://schemas.microsoft.com/office/powerpoint/2010/main" val="1659718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kern="1200" baseline="0" dirty="0">
                <a:solidFill>
                  <a:schemeClr val="tx1"/>
                </a:solidFill>
                <a:latin typeface="+mn-lt"/>
                <a:ea typeface="+mn-ea"/>
                <a:cs typeface="+mn-cs"/>
              </a:rPr>
              <a:t>Narración:</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kern="1200" baseline="0" dirty="0">
                <a:solidFill>
                  <a:schemeClr val="tx1"/>
                </a:solidFill>
                <a:latin typeface="+mn-lt"/>
                <a:ea typeface="+mn-ea"/>
                <a:cs typeface="+mn-cs"/>
              </a:rPr>
              <a:t>“El Módulo 4 está dirigido a las familias de los conductores y está diseñado para mejorar el apoyo en el hogar para la cantidad y calidad del sueño del conductor y el bienestar general. A las familias de los conductores se les presenta brevemente una introducción a las enfermedades del sueño y se imparten diversas estrategias para mejorar el sueño y el estado de alerta de los conductores”.</a:t>
            </a:r>
            <a:endParaRPr lang="en-US" sz="1200" b="0" i="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baseline="0" dirty="0"/>
              <a:t>Narración:</a:t>
            </a:r>
          </a:p>
          <a:p>
            <a:r>
              <a:rPr lang="es-ES" baseline="0" dirty="0"/>
              <a:t>“El Módulo 5 está diseñado para gerentes de seguridad de transportistas y capacitadores de conductores en la organización. El objetivo de este módulo es preparar a los capacitadores para enseñar de manera efectiva los Módulos 3 y 4. En este módulo se incluye una introducción al rol del capacitador en el éxito del PAF, descripciones de las actividades y responsabilidades del capacitador, una revisión de la estructura de capacitación del PAF y características incluidas en el PAF, y un descripción de los principios y estrategias para una instrucción eficaz”.</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dirty="0"/>
              <a:t>Narración:</a:t>
            </a:r>
          </a:p>
          <a:p>
            <a:r>
              <a:rPr lang="es-ES" dirty="0"/>
              <a:t>“El objetivo del Módulo 6 es enseñar a los expedidores y destinatarios cómo pueden ayudar a reducir la fatiga del conductor apoyando el descanso del conductor y el cumplimiento de las HDS. En cierto sentido, la estrategia principal de este módulo es hacer que los expedidores y los destinatarios se sientan “socios” en la administración de la fatiga y parte de las “familias de trabajo” de los conductores. A los expedidores y destinatarios se les presentan las pautas y estándares de la industria asociados con la fatiga del conductor. Este módulo también describe el concepto de la “Cadena de responsabilidad” e implicaciones . Finalmente, este módulo proporciona las mejores prácticas para reducir la fatiga del conductor que son aplicables a los expedidores y destinatarios, como la disponibilidad y el acceso al estacionamiento”.</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baseline="0" dirty="0"/>
              <a:t>Narración:</a:t>
            </a:r>
          </a:p>
          <a:p>
            <a:r>
              <a:rPr lang="es-ES" baseline="0" dirty="0"/>
              <a:t>“El objetivo del Módulo 7 es brindar educación, capacitación y materiales a los ejecutivos y a la gerencia de los transportistas para que puedan desarrollar e implementar un programa de enfermedades del sueño dinámico, innovador y efectivo para su flota como parte del PAF. Este módulo brinda a la gerencia una introducción a las enfermedades del sueño, incluida una discusión sobre la prevención y el tratamiento de la AOS. El módulo también describe la responsabilidad corporativa y los roles en la identificación, el tratamiento y administración de las enfermedades del sueño de los conductores, y cómo la gerencia puede desarrollar e implementar un programa de administración de las </a:t>
            </a:r>
            <a:r>
              <a:rPr lang="es-ES" baseline="0" dirty="0" err="1"/>
              <a:t>enfermedade</a:t>
            </a:r>
            <a:r>
              <a:rPr lang="es-ES" baseline="0" dirty="0"/>
              <a:t> del sueño. Finalmente, el módulo proporciona estrategias para brindar apoyo y aliento a los conductores”.</a:t>
            </a:r>
            <a:endParaRPr lang="en-US" baseline="0" dirty="0"/>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Narración:</a:t>
            </a:r>
          </a:p>
          <a:p>
            <a:r>
              <a:rPr lang="es-ES" dirty="0"/>
              <a:t>“El objetivo del Módulo 8 es proporcionar a los conductores información educativa, materiales y herramientas sobre las enfermedades del sueño, los programas de enfermedades del sueño en las operaciones de VDA y las recomendaciones generales para los conductores que participan en un programa de enfermedades del sueño implementado para la flota. Este módulo brinda a los conductores una introducción a las enfermedades del sueño, señales, síntomas e implicaciones de la AOS, e información relacionada con la detección, las pruebas y el tratamiento de las enfermedades del sueño. A los conductores también se les presenta información sobre el cumplimiento con el tratamiento de AOS y estrategias para trabajar con los gerentes para que el PAF sea exitoso”.</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28</a:t>
            </a:fld>
            <a:endParaRPr lang="en-US"/>
          </a:p>
        </p:txBody>
      </p:sp>
    </p:spTree>
    <p:extLst>
      <p:ext uri="{BB962C8B-B14F-4D97-AF65-F5344CB8AC3E}">
        <p14:creationId xmlns:p14="http://schemas.microsoft.com/office/powerpoint/2010/main" val="1768320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baseline="0" dirty="0"/>
              <a:t>Narración:</a:t>
            </a:r>
          </a:p>
          <a:p>
            <a:r>
              <a:rPr lang="es-ES" baseline="0" dirty="0"/>
              <a:t>“El Módulo 9 está diseñado para proporcionar a los despachadores y gerentes las mejores prácticas para desarrollar e implementar una programación de horarios de conductores práctica, dinámica y efectiva. Este módulo también se considera un módulo avanzado para los conductores si tienen interés en completarlo. Este módulo comienza con una breve introducción a la fatiga y su efecto en los conductores de VDA. Luego, los despachadores reciben información sobre cómo la programación de horarios del conductor impacta la fatiga, las limitaciones de las regulaciones actuales de trabajo/descanso y por qué existe una responsabilidad compartida para minimizar la fatiga en la programación de los horarios. Finalmente, el Módulo 9 describe estrategias para implementar herramientas de programación de horarios, desafíos que se enfrentan al programar los horarios de los conductores y casos de estudio que detallan las mejores prácticas”.</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baseline="0" dirty="0"/>
              <a:t>Narración:</a:t>
            </a:r>
          </a:p>
          <a:p>
            <a:r>
              <a:rPr lang="es-ES" baseline="0" dirty="0"/>
              <a:t>“Esta es una lista de abreviaturas y siglas o acrónimos que aparecen a lo largo de este módulo. Puede imprimir esta página para su referencia durante todo el módulo.“</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Narración:</a:t>
            </a:r>
          </a:p>
          <a:p>
            <a:r>
              <a:rPr lang="es-ES" dirty="0"/>
              <a:t>“El módulo final está diseñado para educar a los ejecutivos de los transportistas, directores de transporte y gerentes de seguridad para que comprendan mejor cómo las tecnologías de monitoreo y de administración de la fatiga, también conocidas como </a:t>
            </a:r>
            <a:r>
              <a:rPr lang="es-ES" dirty="0" err="1"/>
              <a:t>TAFs</a:t>
            </a:r>
            <a:r>
              <a:rPr lang="es-ES" dirty="0"/>
              <a:t>, se pueden utilizar como parte de un PAF general. Este módulo proporciona a la gerencia una introducción a las TAF, una descripción y conceptos de las </a:t>
            </a:r>
            <a:r>
              <a:rPr lang="es-ES" dirty="0" err="1"/>
              <a:t>TAFs</a:t>
            </a:r>
            <a:r>
              <a:rPr lang="es-ES" dirty="0"/>
              <a:t> a nivel de la oficina administrativa y </a:t>
            </a:r>
            <a:r>
              <a:rPr lang="es-ES" dirty="0" err="1"/>
              <a:t>TAFs</a:t>
            </a:r>
            <a:r>
              <a:rPr lang="es-ES" dirty="0"/>
              <a:t> a nivel del conductor, y </a:t>
            </a:r>
            <a:r>
              <a:rPr lang="es-ES" dirty="0" err="1"/>
              <a:t>TAFs</a:t>
            </a:r>
            <a:r>
              <a:rPr lang="es-ES" dirty="0"/>
              <a:t> actuales disponibles en el mercado. También se incluyen en este módulo las estrategias de implementación y las pautas operativas para implementar las TAF. Finalmente, se presenta una guía para evaluar nuevas </a:t>
            </a:r>
            <a:r>
              <a:rPr lang="es-ES" dirty="0" err="1"/>
              <a:t>TAFs</a:t>
            </a:r>
            <a:r>
              <a:rPr lang="es-ES" dirty="0"/>
              <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30</a:t>
            </a:fld>
            <a:endParaRPr lang="en-US"/>
          </a:p>
        </p:txBody>
      </p:sp>
    </p:spTree>
    <p:extLst>
      <p:ext uri="{BB962C8B-B14F-4D97-AF65-F5344CB8AC3E}">
        <p14:creationId xmlns:p14="http://schemas.microsoft.com/office/powerpoint/2010/main" val="971184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dirty="0"/>
              <a:t>Narración:</a:t>
            </a:r>
          </a:p>
          <a:p>
            <a:r>
              <a:rPr lang="es-ES" dirty="0"/>
              <a:t>“Como revisión, este es un enfoque integral para reducir la fatiga del conductor y sus implicaciones. Se han desarrollado módulos para apuntar a todas las partes que contribuyen a la fatiga del conductor, incluidos: conductores, gerencia del transportista, familias de los conductores, despachadores y expedidores y destinatarios o receptores. Completar el PAF aumentará la conciencia sobre la fatiga del conductor y reducirá de manera efectiva los resultados asociados con ella”.</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indent="0">
              <a:buFont typeface="Arial" pitchFamily="34" charset="0"/>
              <a:buNone/>
            </a:pPr>
            <a:r>
              <a:rPr lang="en-US" baseline="0" dirty="0"/>
              <a:t>______________________________________</a:t>
            </a:r>
          </a:p>
          <a:p>
            <a:r>
              <a:rPr lang="es-ES" dirty="0"/>
              <a:t>*El Módulo 9 es un módulo avanzado para conductores si están interesados</a:t>
            </a:r>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31</a:t>
            </a:fld>
            <a:endParaRPr lang="en-US"/>
          </a:p>
        </p:txBody>
      </p:sp>
    </p:spTree>
    <p:extLst>
      <p:ext uri="{BB962C8B-B14F-4D97-AF65-F5344CB8AC3E}">
        <p14:creationId xmlns:p14="http://schemas.microsoft.com/office/powerpoint/2010/main" val="571632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err="1"/>
              <a:t>Narración</a:t>
            </a:r>
            <a:r>
              <a:rPr lang="en-US" baseline="0" dirty="0"/>
              <a:t>:</a:t>
            </a:r>
          </a:p>
          <a:p>
            <a:r>
              <a:rPr lang="es-ES" baseline="0" dirty="0"/>
              <a:t>“Después de este módulo de descripción general, podrá: definir qué es el programa de administración de la fatiga (PAF), identificar por qué la administración de la fatiga es importante en las operaciones de vehículos de autotransporte (o VDA), identificar los principales beneficios de implementar el PAF, identificar la importancia del proceso de cambio de la cultura corporativa, la programación de los conductores, la capacitación en la administración de la fatiga y la detección y el tratamiento de la apnea del sueño, identificar los elementos principales del PAF, identificar el contenido del manual de implementación e identificar los temas principales que se cubren en cada uno de los nueve módulos incluidos en este PAF.”</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4</a:t>
            </a:fld>
            <a:endParaRPr lang="en-US"/>
          </a:p>
        </p:txBody>
      </p:sp>
    </p:spTree>
    <p:extLst>
      <p:ext uri="{BB962C8B-B14F-4D97-AF65-F5344CB8AC3E}">
        <p14:creationId xmlns:p14="http://schemas.microsoft.com/office/powerpoint/2010/main" val="2039281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None/>
            </a:pPr>
            <a:r>
              <a:rPr lang="en-US" b="1" baseline="0" dirty="0" err="1"/>
              <a:t>Narración</a:t>
            </a:r>
            <a:r>
              <a:rPr lang="en-US" b="1" dirty="0"/>
              <a:t>:</a:t>
            </a:r>
          </a:p>
          <a:p>
            <a:pPr marL="228600" indent="-228600">
              <a:buFont typeface="+mj-lt"/>
              <a:buNone/>
            </a:pPr>
            <a:r>
              <a:rPr lang="es-ES" dirty="0"/>
              <a:t>“Además, podrá: identificar cómo el PAF evalúa su aprendizaje en cada módulo, identificar qué módulos están diseñados para conductores e identificar qué módulos están diseñados para ejecutivos y gerentes del transportista</a:t>
            </a:r>
            <a:endParaRPr lang="en-US" dirty="0"/>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5</a:t>
            </a:fld>
            <a:endParaRPr lang="en-US"/>
          </a:p>
        </p:txBody>
      </p:sp>
    </p:spTree>
    <p:extLst>
      <p:ext uri="{BB962C8B-B14F-4D97-AF65-F5344CB8AC3E}">
        <p14:creationId xmlns:p14="http://schemas.microsoft.com/office/powerpoint/2010/main" val="1858757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i="0" strike="noStrike" baseline="0" dirty="0"/>
              <a:t>Narración:</a:t>
            </a:r>
          </a:p>
          <a:p>
            <a:pPr marL="0" marR="0" indent="0" algn="l" defTabSz="914400" rtl="0" eaLnBrk="1" fontAlgn="auto" latinLnBrk="0" hangingPunct="1">
              <a:lnSpc>
                <a:spcPct val="100000"/>
              </a:lnSpc>
              <a:spcBef>
                <a:spcPts val="0"/>
              </a:spcBef>
              <a:spcAft>
                <a:spcPts val="0"/>
              </a:spcAft>
              <a:buClrTx/>
              <a:buSzTx/>
              <a:buFontTx/>
              <a:buNone/>
              <a:tabLst/>
              <a:defRPr/>
            </a:pPr>
            <a:r>
              <a:rPr lang="es-ES" b="0" i="0" strike="noStrike" baseline="0" dirty="0"/>
              <a:t>“Comenzamos observando la fatiga, sus características y cómo puede afectar la salud y el bienestar del conductor”.</a:t>
            </a:r>
            <a:endParaRPr lang="en-US" b="0" i="0" strike="noStrik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i="0" strike="noStrike" baseline="0" dirty="0"/>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6</a:t>
            </a:fld>
            <a:endParaRPr lang="en-US"/>
          </a:p>
        </p:txBody>
      </p:sp>
    </p:spTree>
    <p:extLst>
      <p:ext uri="{BB962C8B-B14F-4D97-AF65-F5344CB8AC3E}">
        <p14:creationId xmlns:p14="http://schemas.microsoft.com/office/powerpoint/2010/main" val="1272834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s-ES" b="1" baseline="0" dirty="0"/>
              <a:t>Narración:</a:t>
            </a:r>
          </a:p>
          <a:p>
            <a:r>
              <a:rPr lang="es-ES" baseline="0" dirty="0"/>
              <a:t>“La fatiga es una sensación de somnolencia o sueño, y puede ser descrita mejor como una combinación de síntomas. El primer síntoma de la fatiga es la disminución del estado de alerta. El estado de alerta es cuando estás despierto y atento. Por lo tanto, la fatiga es cuando tienes sueño y estás menos atento al entorno. En otras palabras, sentirse fatigado es lo opuesto a sentirse alerta. En términos de conducción de un VDA, un ejemplo de disminución del estado de alerta puede ser si al conductor se le pasa una salida.</a:t>
            </a:r>
            <a:endParaRPr lang="en-US" baseline="0" dirty="0"/>
          </a:p>
          <a:p>
            <a:pPr marL="228600" indent="-228600">
              <a:buFont typeface="+mj-lt"/>
              <a:buNone/>
            </a:pPr>
            <a:endParaRPr lang="en-US" baseline="0" dirty="0"/>
          </a:p>
          <a:p>
            <a:pPr marL="0" indent="0">
              <a:buFont typeface="Arial" panose="020B0604020202020204" pitchFamily="34" charset="0"/>
              <a:buNone/>
            </a:pPr>
            <a:r>
              <a:rPr lang="es-ES" baseline="0" dirty="0"/>
              <a:t>El segundo síntoma de la fatiga es la disminución de la atención al entorno. Por ejemplo, es posible que un conductor no haya notado la direccional de otro vehículo que indica su intención de cambiar de carril.</a:t>
            </a:r>
            <a:endParaRPr lang="en-US" baseline="0" dirty="0"/>
          </a:p>
          <a:p>
            <a:pPr marL="228600" indent="-228600">
              <a:buFont typeface="+mj-lt"/>
              <a:buNone/>
            </a:pPr>
            <a:endParaRPr lang="en-US" baseline="0" dirty="0"/>
          </a:p>
          <a:p>
            <a:pPr marL="228600" indent="-228600">
              <a:buFont typeface="+mj-lt"/>
              <a:buNone/>
            </a:pPr>
            <a:r>
              <a:rPr lang="es-ES" baseline="0" dirty="0"/>
              <a:t>Un tercer síntoma de fatiga es la reducción del desempeño. Por ejemplo, un conductor puede haber frenado inadecuadamente ante una situación potencialmente peligrosa.</a:t>
            </a:r>
            <a:endParaRPr lang="en-US" baseline="0" dirty="0"/>
          </a:p>
          <a:p>
            <a:pPr marL="228600" indent="-228600">
              <a:buFont typeface="+mj-lt"/>
              <a:buNone/>
            </a:pPr>
            <a:endParaRPr lang="en-US" baseline="0" dirty="0"/>
          </a:p>
          <a:p>
            <a:pPr marL="0" indent="0">
              <a:buFont typeface="Arial" panose="020B0604020202020204" pitchFamily="34" charset="0"/>
              <a:buNone/>
            </a:pPr>
            <a:r>
              <a:rPr lang="es-ES" baseline="0" dirty="0"/>
              <a:t>Un cuarto síntoma de la fatiga es la reducción de la motivación. Por ejemplo, un conductor fatigado puede estar menos motivado para realizar una revisión/inspección de seguridad al </a:t>
            </a:r>
            <a:r>
              <a:rPr lang="es-ES" baseline="0" dirty="0" err="1"/>
              <a:t>redecor</a:t>
            </a:r>
            <a:r>
              <a:rPr lang="es-ES" baseline="0" dirty="0"/>
              <a:t> del vehículo antes de partir para hacer una entrega.</a:t>
            </a:r>
            <a:r>
              <a:rPr lang="en-US" baseline="0" dirty="0"/>
              <a:t> </a:t>
            </a:r>
          </a:p>
          <a:p>
            <a:pPr marL="228600" indent="-228600">
              <a:buFont typeface="+mj-lt"/>
              <a:buNone/>
            </a:pPr>
            <a:endParaRPr lang="en-US" baseline="0" dirty="0"/>
          </a:p>
          <a:p>
            <a:pPr marL="0" indent="0">
              <a:buFont typeface="Arial" panose="020B0604020202020204" pitchFamily="34" charset="0"/>
              <a:buNone/>
            </a:pPr>
            <a:r>
              <a:rPr lang="es-ES" baseline="0" dirty="0"/>
              <a:t>Quinto, la fatiga provoca irritabilidad. Un ejemplo de un conductor de VDA con mayor irritabilidad por fatiga es un conductor que se agita fácilmente por las acciones de otros conductores en la carretera.</a:t>
            </a:r>
            <a:endParaRPr lang="en-US" baseline="0" dirty="0"/>
          </a:p>
          <a:p>
            <a:pPr marL="228600" indent="-228600">
              <a:buFont typeface="+mj-lt"/>
              <a:buNone/>
            </a:pPr>
            <a:endParaRPr lang="en-US" baseline="0" dirty="0"/>
          </a:p>
          <a:p>
            <a:pPr marL="0" indent="0">
              <a:buFont typeface="Arial" panose="020B0604020202020204" pitchFamily="34" charset="0"/>
              <a:buNone/>
            </a:pPr>
            <a:r>
              <a:rPr lang="es-ES" baseline="0" dirty="0"/>
              <a:t>Sexto, la fatiga perjudica el juicio. Obviamente, conducir requiere de un gran nivel de juicio y la fatiga puede hacer que el conductor tome malas decisiones. Por ejemplo, un conductor puede seleccionar una maniobra de manejo defensiva inapropiada en respuesta a una posible amenaza de choque.</a:t>
            </a:r>
            <a:endParaRPr lang="en-US" baseline="0" dirty="0"/>
          </a:p>
          <a:p>
            <a:pPr marL="228600" indent="-228600">
              <a:buFont typeface="+mj-lt"/>
              <a:buNone/>
            </a:pPr>
            <a:endParaRPr lang="en-US" baseline="0" dirty="0"/>
          </a:p>
          <a:p>
            <a:pPr marL="228600" indent="-228600">
              <a:buFont typeface="+mj-lt"/>
              <a:buNone/>
            </a:pPr>
            <a:r>
              <a:rPr lang="es-ES" baseline="0" dirty="0"/>
              <a:t>Finalmente, la fatiga aumenta la sensación de somnolencia. Por lo tanto, la fatiga puede aumentar las posibilidades de que un conductor se quede dormido al volante”.</a:t>
            </a:r>
            <a:endParaRPr lang="en-US" baseline="0" dirty="0"/>
          </a:p>
          <a:p>
            <a:endParaRPr lang="en-US" dirty="0"/>
          </a:p>
          <a:p>
            <a:pPr marL="0" indent="0">
              <a:buFont typeface="Arial" pitchFamily="34" charset="0"/>
              <a:buNone/>
            </a:pPr>
            <a:r>
              <a:rPr lang="en-US" baseline="0" dirty="0"/>
              <a:t>______________________________________</a:t>
            </a:r>
          </a:p>
          <a:p>
            <a:r>
              <a:rPr lang="en-US" baseline="0" dirty="0"/>
              <a:t>Puntos Clave:</a:t>
            </a:r>
          </a:p>
          <a:p>
            <a:pPr>
              <a:buFont typeface="Arial" pitchFamily="34" charset="0"/>
              <a:buChar char="•"/>
            </a:pPr>
            <a:r>
              <a:rPr lang="es-ES" baseline="0" dirty="0"/>
              <a:t> La fatiga es una sensación de somnolencia o sueño, y no es agotamiento físico.</a:t>
            </a:r>
            <a:endParaRPr lang="en-US" baseline="0" dirty="0"/>
          </a:p>
          <a:p>
            <a:pPr>
              <a:buFont typeface="Arial" pitchFamily="34" charset="0"/>
              <a:buChar char="•"/>
            </a:pPr>
            <a:r>
              <a:rPr lang="es-ES" baseline="0" dirty="0"/>
              <a:t> La fatiga es una combinación de síntomas que incluyen…</a:t>
            </a:r>
            <a:endParaRPr lang="en-US" baseline="0" dirty="0"/>
          </a:p>
          <a:p>
            <a:pPr lvl="1">
              <a:buFont typeface="Arial" pitchFamily="34" charset="0"/>
              <a:buChar char="•"/>
            </a:pPr>
            <a:r>
              <a:rPr lang="es-ES" baseline="0" dirty="0"/>
              <a:t> el estado de alerta es cuando estás despierto y atento. La fatiga es entonces cuando tienes sueño y estás menos atento al entorno.</a:t>
            </a:r>
            <a:endParaRPr lang="en-US" baseline="0" dirty="0"/>
          </a:p>
          <a:p>
            <a:pPr lvl="0">
              <a:buFont typeface="Arial" pitchFamily="34" charset="0"/>
              <a:buChar char="•"/>
            </a:pPr>
            <a:r>
              <a:rPr lang="es-ES" baseline="0" dirty="0"/>
              <a:t>Los ejemplos de síntomas en VDA incluyen:</a:t>
            </a:r>
            <a:endParaRPr lang="en-US" baseline="0" dirty="0"/>
          </a:p>
          <a:p>
            <a:pPr lvl="1">
              <a:buFont typeface="Arial" pitchFamily="34" charset="0"/>
              <a:buChar char="•"/>
            </a:pPr>
            <a:r>
              <a:rPr lang="es-ES" baseline="0" dirty="0"/>
              <a:t> Disminución del estado de alerta: perder la salida.  </a:t>
            </a:r>
          </a:p>
          <a:p>
            <a:pPr lvl="1">
              <a:buFont typeface="Arial" pitchFamily="34" charset="0"/>
              <a:buChar char="•"/>
            </a:pPr>
            <a:r>
              <a:rPr lang="es-ES" baseline="0" dirty="0"/>
              <a:t> disminución de la atención al medio ambiente - no notó la señal de giro de otro vehículo encendida </a:t>
            </a:r>
          </a:p>
          <a:p>
            <a:pPr lvl="1">
              <a:buFont typeface="Arial" pitchFamily="34" charset="0"/>
              <a:buChar char="•"/>
            </a:pPr>
            <a:r>
              <a:rPr lang="es-ES" baseline="0" dirty="0"/>
              <a:t> reducción del desempeño: frenado inadecuado en una situación potencialmente peligrosa </a:t>
            </a:r>
          </a:p>
          <a:p>
            <a:pPr lvl="1">
              <a:buFont typeface="Arial" pitchFamily="34" charset="0"/>
              <a:buChar char="•"/>
            </a:pPr>
            <a:r>
              <a:rPr lang="es-ES" baseline="0" dirty="0"/>
              <a:t> motivación reducida: motivación reducida para realizar caminatas de revisión alrededor del vehículo </a:t>
            </a:r>
          </a:p>
          <a:p>
            <a:pPr lvl="1">
              <a:buFont typeface="Arial" pitchFamily="34" charset="0"/>
              <a:buChar char="•"/>
            </a:pPr>
            <a:r>
              <a:rPr lang="es-ES" baseline="0" dirty="0"/>
              <a:t> irritabilidad: es más probable que se agite por las acciones de otros conductores  </a:t>
            </a:r>
          </a:p>
          <a:p>
            <a:pPr lvl="1">
              <a:buFont typeface="Arial" pitchFamily="34" charset="0"/>
              <a:buChar char="•"/>
            </a:pPr>
            <a:r>
              <a:rPr lang="es-ES" baseline="0" dirty="0"/>
              <a:t> deterioro del juicio: es posible que no reconozca una posible amenaza de choque </a:t>
            </a:r>
          </a:p>
          <a:p>
            <a:pPr lvl="1">
              <a:buFont typeface="Arial" pitchFamily="34" charset="0"/>
              <a:buChar char="•"/>
            </a:pPr>
            <a:r>
              <a:rPr lang="es-ES" baseline="0" dirty="0"/>
              <a:t> sensación de somnolencia - somnoliento</a:t>
            </a:r>
            <a:endParaRPr lang="en-US" baseline="0"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baseline="0" dirty="0" err="1"/>
              <a:t>Narración</a:t>
            </a:r>
            <a:r>
              <a:rPr lang="en-US" sz="1200" b="1" kern="1200" dirty="0">
                <a:solidFill>
                  <a:schemeClr val="tx1"/>
                </a:solidFill>
                <a:latin typeface="+mn-lt"/>
                <a:ea typeface="+mn-ea"/>
                <a:cs typeface="+mn-cs"/>
              </a:rPr>
              <a:t>:</a:t>
            </a:r>
          </a:p>
          <a:p>
            <a:r>
              <a:rPr lang="es-ES" sz="1200" kern="1200" baseline="0" dirty="0">
                <a:solidFill>
                  <a:schemeClr val="tx1"/>
                </a:solidFill>
                <a:latin typeface="+mn-lt"/>
                <a:ea typeface="+mn-ea"/>
                <a:cs typeface="+mn-cs"/>
              </a:rPr>
              <a:t>Como se mencionó en la diapositiva anterior, la fatiga es una sensación de somnolencia. Sin embargo, en realidad existe una distinción entre fatiga y somnolencia. Generalmente se cree que la fatiga es física, por lo tanto, se siente en el cuerpo. Por ejemplo, cuando se siente sin energía, dolorido o adolorido después de un esfuerzo físico. La somnolencia, por otro lado, se siente en la mente. Por ejemplo, cuando tiene los ojos pesados o tiene dificultad para concentrarse. A veces, esta distinción puede volverse más clara cuando etiqueta los dos términos fatiga física versus fatiga mental.</a:t>
            </a:r>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s-ES" sz="1200" kern="1200" baseline="0" dirty="0">
                <a:solidFill>
                  <a:schemeClr val="tx1"/>
                </a:solidFill>
                <a:latin typeface="+mn-lt"/>
                <a:ea typeface="+mn-ea"/>
                <a:cs typeface="+mn-cs"/>
              </a:rPr>
              <a:t>Esta distinción es importante porque existen diferentes formas de tratar la fatiga física y la somnolencia. El simple hecho de dormir puede aliviar la sensación de somnolencia, pero es posible que sea necesario descansar los músculos del cuerpo y dormir para restaurar el estado de alerta de la fatiga física. Con la fatiga física querrás descansar sin tener la necesidad de dormir. Si bien existe una distinción entre fatiga física y somnolencia, este PAF aborda ambos. Sin embargo, de ahora en adelante, el PAF utilizará el término fatiga indistintamente.</a:t>
            </a:r>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s-ES" sz="1200" kern="1200" baseline="0" dirty="0">
                <a:solidFill>
                  <a:schemeClr val="tx1"/>
                </a:solidFill>
                <a:latin typeface="+mn-lt"/>
                <a:ea typeface="+mn-ea"/>
                <a:cs typeface="+mn-cs"/>
              </a:rPr>
              <a:t>Cuando se trata de operaciones de VDA, la fatiga física generalmente no es el principal problema, mientras que la somnolencia y la fatiga mental sí lo son. Por lo tanto, la mayor parte de este PAF se orientará hacia la comprensión de la fatiga mental y la somnolencia del conductor, las implicaciones de la fatiga mental y la somnolencia en relación con la conducción y la administración de la fatiga mental y la somnolencia de los conductores.</a:t>
            </a:r>
            <a:r>
              <a:rPr lang="en-US" sz="1200" kern="1200" baseline="0" dirty="0">
                <a:solidFill>
                  <a:schemeClr val="tx1"/>
                </a:solidFill>
                <a:latin typeface="+mn-lt"/>
                <a:ea typeface="+mn-ea"/>
                <a:cs typeface="+mn-cs"/>
              </a:rPr>
              <a:t> </a:t>
            </a:r>
          </a:p>
          <a:p>
            <a:endParaRPr lang="en-US" sz="1200" kern="1200" baseline="0" dirty="0">
              <a:solidFill>
                <a:schemeClr val="tx1"/>
              </a:solidFill>
              <a:latin typeface="+mn-lt"/>
              <a:ea typeface="+mn-ea"/>
              <a:cs typeface="+mn-cs"/>
            </a:endParaRPr>
          </a:p>
          <a:p>
            <a:pPr marL="0" indent="0">
              <a:buFont typeface="Arial" pitchFamily="34" charset="0"/>
              <a:buNone/>
            </a:pPr>
            <a:r>
              <a:rPr lang="en-US" baseline="0" dirty="0"/>
              <a:t>______________________________________</a:t>
            </a:r>
          </a:p>
          <a:p>
            <a:r>
              <a:rPr lang="en-US" sz="1200" kern="1200" dirty="0">
                <a:solidFill>
                  <a:schemeClr val="tx1"/>
                </a:solidFill>
                <a:latin typeface="+mn-lt"/>
                <a:ea typeface="+mn-ea"/>
                <a:cs typeface="+mn-cs"/>
              </a:rPr>
              <a:t>Puntos clave:</a:t>
            </a:r>
          </a:p>
          <a:p>
            <a:pPr>
              <a:buFont typeface="Arial" pitchFamily="34" charset="0"/>
              <a:buChar char="•"/>
            </a:pPr>
            <a:r>
              <a:rPr lang="es-ES" sz="1200" kern="1200" dirty="0">
                <a:solidFill>
                  <a:schemeClr val="tx1"/>
                </a:solidFill>
                <a:latin typeface="+mn-lt"/>
                <a:ea typeface="+mn-ea"/>
                <a:cs typeface="+mn-cs"/>
              </a:rPr>
              <a:t> Dormir puede aliviar la sensación de somnolencia lo que no siempre ocurre con la fatiga física (usted querrá descansar para aliviar la fatiga sin necesariamente el deseo de dormir).</a:t>
            </a:r>
            <a:r>
              <a:rPr lang="en-US" sz="1200" kern="1200" dirty="0">
                <a:solidFill>
                  <a:schemeClr val="tx1"/>
                </a:solidFill>
                <a:latin typeface="+mn-lt"/>
                <a:ea typeface="+mn-ea"/>
                <a:cs typeface="+mn-cs"/>
              </a:rPr>
              <a:t> </a:t>
            </a:r>
          </a:p>
          <a:p>
            <a:pPr>
              <a:buFont typeface="Arial" pitchFamily="34" charset="0"/>
              <a:buChar char="•"/>
            </a:pPr>
            <a:r>
              <a:rPr lang="en-US" sz="1200" kern="1200" dirty="0">
                <a:solidFill>
                  <a:schemeClr val="tx1"/>
                </a:solidFill>
                <a:latin typeface="+mn-lt"/>
                <a:ea typeface="+mn-ea"/>
                <a:cs typeface="+mn-cs"/>
              </a:rPr>
              <a:t> </a:t>
            </a:r>
            <a:r>
              <a:rPr lang="es-ES" sz="1200" kern="1200" dirty="0">
                <a:solidFill>
                  <a:schemeClr val="tx1"/>
                </a:solidFill>
                <a:latin typeface="+mn-lt"/>
                <a:ea typeface="+mn-ea"/>
                <a:cs typeface="+mn-cs"/>
              </a:rPr>
              <a:t>Si bien existe una distinción entre fatiga y somnolencia, el PAF aborda ambos. Sin embargo, el PAF utilizará el término fatiga para referirse a ambos.</a:t>
            </a:r>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baseline="0" dirty="0" err="1"/>
              <a:t>Narración</a:t>
            </a:r>
            <a:r>
              <a:rPr lang="en-US" b="1" dirty="0"/>
              <a:t>:</a:t>
            </a:r>
          </a:p>
          <a:p>
            <a:r>
              <a:rPr lang="es-ES" sz="1200" kern="1200" dirty="0">
                <a:solidFill>
                  <a:schemeClr val="tx1"/>
                </a:solidFill>
                <a:effectLst/>
                <a:latin typeface="+mn-lt"/>
                <a:ea typeface="+mn-ea"/>
                <a:cs typeface="+mn-cs"/>
              </a:rPr>
              <a:t>“Hay dos tipos diferentes de fatiga, la fatiga aguda o de corto plazo y la fatiga crónica o de largo plazo. La mayoría de las personas pueden experimentar fatiga aguda diaria y semanal y es causada por las actividades normales. La fatiga aguda se puede reducir o eliminar por completo con una noche de sueño o una siesta al mediodía. La fatiga aguda también puede reducirse con el consumo de cafeína o simplemente con descansar sin dormir.</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s-ES" dirty="0"/>
              <a:t>Por otro lado, es probable que la fatiga crónica se deba a un sueño inadecuado durante largos períodos de tiempo, lo que se denomina privación del sueño. La privación del sueño es cuando constantemente no duerme lo suficiente durante un período de tiempo. A pesar del requisito y la permisión para obtener un descanso adecuado dentro de la reglamentación de horas de servicio (o HDS), la fatiga crónica también puede ser el resultado de otros factores, como problemas personales, de la vida en el hogar, médicos o relacionados con el trabajo. Para recuperarse de la fatiga crónica, necesita algunas noches de sueño profundo y prolongado o un descanso del trabajo, como unas vacaciones. Además, la privación del sueño o la fatiga crónica pueden ser causadas por una enfermedad del sueño, la más común de los cuales es la apnea obstructiva del sueño (o AOS). La AOS es cuando su respiración se detiene durante el sueño debido a una obstrucción de la garganta. La AOS se caracteriza por cierres repetidos de las vías respiratorias superiores que duran aproximadamente 10 segundos o más cada vez”.</a:t>
            </a:r>
            <a:endParaRPr lang="en-US" dirty="0"/>
          </a:p>
          <a:p>
            <a:pPr marL="0" indent="0">
              <a:buFont typeface="Arial" pitchFamily="34" charset="0"/>
              <a:buNone/>
            </a:pPr>
            <a:r>
              <a:rPr lang="en-US" baseline="0" dirty="0"/>
              <a:t>______________________________________</a:t>
            </a:r>
            <a:endParaRPr lang="en-US" dirty="0"/>
          </a:p>
          <a:p>
            <a:r>
              <a:rPr lang="en-US" dirty="0"/>
              <a:t>Puntos clave::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dirty="0">
                <a:solidFill>
                  <a:srgbClr val="002060"/>
                </a:solidFill>
              </a:rPr>
              <a:t>AOS: la respiración se detiene durante el sueño debido a la obstrucción de la garganta. Cierres repetidos de la vía aérea superior que duran ~10 segundos.</a:t>
            </a:r>
            <a:endParaRPr lang="en-US" dirty="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AC96693D-AA16-4215-A2EE-6E9B5908C3A5}" type="slidenum">
              <a:rPr lang="en-US" smtClean="0"/>
              <a:pPr/>
              <a:t>9</a:t>
            </a:fld>
            <a:endParaRPr lang="en-US"/>
          </a:p>
        </p:txBody>
      </p:sp>
    </p:spTree>
    <p:extLst>
      <p:ext uri="{BB962C8B-B14F-4D97-AF65-F5344CB8AC3E}">
        <p14:creationId xmlns:p14="http://schemas.microsoft.com/office/powerpoint/2010/main" val="3614312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63103-7FEE-418E-9D9E-33457BC8D7C2}"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0" y="488272"/>
            <a:ext cx="9144000" cy="16002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87" y="5498357"/>
            <a:ext cx="2619313" cy="135964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7363103-7FEE-418E-9D9E-33457BC8D7C2}" type="slidenum">
              <a:rPr lang="en-US" smtClean="0"/>
              <a:pPr/>
              <a:t>‹#›</a:t>
            </a:fld>
            <a:endParaRPr lang="en-US"/>
          </a:p>
        </p:txBody>
      </p:sp>
      <p:sp>
        <p:nvSpPr>
          <p:cNvPr id="5" name="Title 1"/>
          <p:cNvSpPr>
            <a:spLocks noGrp="1"/>
          </p:cNvSpPr>
          <p:nvPr>
            <p:ph type="ctrTitle"/>
          </p:nvPr>
        </p:nvSpPr>
        <p:spPr>
          <a:xfrm>
            <a:off x="0" y="1752600"/>
            <a:ext cx="9144000" cy="1524000"/>
          </a:xfrm>
          <a:solidFill>
            <a:srgbClr val="C00000">
              <a:alpha val="60000"/>
            </a:srgbClr>
          </a:solidFill>
          <a:ln w="50800" cmpd="tri">
            <a:noFill/>
          </a:ln>
        </p:spPr>
        <p:txBody>
          <a:bodyPr/>
          <a:lstStyle/>
          <a:p>
            <a:r>
              <a:rPr lang="en-US" dirty="0">
                <a:solidFill>
                  <a:schemeClr val="bg1"/>
                </a:solidFill>
              </a:rPr>
              <a:t>Subtitle</a:t>
            </a:r>
          </a:p>
        </p:txBody>
      </p:sp>
      <p:sp>
        <p:nvSpPr>
          <p:cNvPr id="6" name="Rectangle 5"/>
          <p:cNvSpPr/>
          <p:nvPr userDrawn="1"/>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557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7363103-7FEE-418E-9D9E-33457BC8D7C2}" type="slidenum">
              <a:rPr lang="en-US" smtClean="0"/>
              <a:pPr/>
              <a:t>‹#›</a:t>
            </a:fld>
            <a:endParaRPr lang="en-US"/>
          </a:p>
        </p:txBody>
      </p:sp>
    </p:spTree>
    <p:extLst>
      <p:ext uri="{BB962C8B-B14F-4D97-AF65-F5344CB8AC3E}">
        <p14:creationId xmlns:p14="http://schemas.microsoft.com/office/powerpoint/2010/main" val="888488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1pPr eaLnBrk="1" hangingPunct="1">
              <a:defRPr/>
            </a:lvl1pPr>
          </a:lstStyle>
          <a:p>
            <a:pPr eaLnBrk="1" hangingPunct="1"/>
            <a:r>
              <a:rPr lang="en-US" dirty="0"/>
              <a:t>Text goes here</a:t>
            </a:r>
          </a:p>
          <a:p>
            <a:pPr eaLnBrk="1" hangingPunct="1"/>
            <a:r>
              <a:rPr lang="en-US" dirty="0"/>
              <a:t>1 column</a:t>
            </a:r>
          </a:p>
          <a:p>
            <a:pPr eaLnBrk="1" hangingPunct="1"/>
            <a:r>
              <a:rPr lang="en-US" dirty="0"/>
              <a:t>Whatever you might want to say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7"/>
          <p:cNvSpPr txBox="1">
            <a:spLocks/>
          </p:cNvSpPr>
          <p:nvPr userDrawn="1"/>
        </p:nvSpPr>
        <p:spPr>
          <a:xfrm>
            <a:off x="457200" y="228600"/>
            <a:ext cx="8229600" cy="12192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a:solidFill>
                <a:schemeClr val="bg1"/>
              </a:solidFill>
            </a:endParaRPr>
          </a:p>
        </p:txBody>
      </p:sp>
      <p:sp>
        <p:nvSpPr>
          <p:cNvPr id="10" name="Slide Number Placeholder 6"/>
          <p:cNvSpPr txBox="1">
            <a:spLocks/>
          </p:cNvSpPr>
          <p:nvPr userDrawn="1"/>
        </p:nvSpPr>
        <p:spPr>
          <a:xfrm>
            <a:off x="6686145" y="637019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42927B0-CCC6-4C4E-9D65-320C8D09312A}" type="slidenum">
              <a:rPr lang="en-US" sz="1400" smtClean="0"/>
              <a:pPr>
                <a:defRPr/>
              </a:pPr>
              <a:t>‹#›</a:t>
            </a:fld>
            <a:endParaRPr lang="en-US" sz="1400" dirty="0"/>
          </a:p>
        </p:txBody>
      </p:sp>
      <p:sp>
        <p:nvSpPr>
          <p:cNvPr id="8"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a:solidFill>
                  <a:srgbClr val="898989"/>
                </a:solidFill>
                <a:latin typeface="+mn-lt"/>
              </a:rPr>
              <a:t>Copyright © 2012</a:t>
            </a:r>
          </a:p>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457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eaLnBrk="1" hangingPunct="1"/>
            <a:r>
              <a:rPr lang="en-US" dirty="0"/>
              <a:t>Text also goes here side by side</a:t>
            </a:r>
          </a:p>
          <a:p>
            <a:pPr eaLnBrk="1" hangingPunct="1"/>
            <a:r>
              <a:rPr lang="en-US" dirty="0"/>
              <a:t>2 columns</a:t>
            </a:r>
          </a:p>
          <a:p>
            <a:pPr eaLnBrk="1" hangingPunct="1"/>
            <a:r>
              <a:rPr lang="en-US" dirty="0"/>
              <a:t>Whatever you might want to say</a:t>
            </a:r>
          </a:p>
          <a:p>
            <a:pPr lvl="4"/>
            <a:r>
              <a:rPr lang="en-US" dirty="0"/>
              <a:t>level</a:t>
            </a:r>
          </a:p>
        </p:txBody>
      </p:sp>
      <p:sp>
        <p:nvSpPr>
          <p:cNvPr id="4" name="Content Placeholder 3"/>
          <p:cNvSpPr>
            <a:spLocks noGrp="1"/>
          </p:cNvSpPr>
          <p:nvPr>
            <p:ph sz="half" idx="2" hasCustomPrompt="1"/>
          </p:nvPr>
        </p:nvSpPr>
        <p:spPr>
          <a:xfrm>
            <a:off x="4648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eaLnBrk="1" hangingPunct="1"/>
            <a:r>
              <a:rPr lang="en-US" dirty="0"/>
              <a:t>Text also goes here side by side</a:t>
            </a:r>
          </a:p>
          <a:p>
            <a:pPr eaLnBrk="1" hangingPunct="1"/>
            <a:r>
              <a:rPr lang="en-US" dirty="0"/>
              <a:t>2 columns</a:t>
            </a:r>
          </a:p>
          <a:p>
            <a:pPr eaLnBrk="1" hangingPunct="1"/>
            <a:r>
              <a:rPr lang="en-US" dirty="0"/>
              <a:t>Whatever you might want to say</a:t>
            </a:r>
          </a:p>
          <a:p>
            <a:pPr lvl="4"/>
            <a:r>
              <a:rPr lang="en-US" dirty="0"/>
              <a:t>h level</a:t>
            </a:r>
          </a:p>
        </p:txBody>
      </p:sp>
      <p:sp>
        <p:nvSpPr>
          <p:cNvPr id="12" name="Title 7"/>
          <p:cNvSpPr txBox="1">
            <a:spLocks/>
          </p:cNvSpPr>
          <p:nvPr userDrawn="1"/>
        </p:nvSpPr>
        <p:spPr>
          <a:xfrm>
            <a:off x="457200" y="228600"/>
            <a:ext cx="8229600" cy="11430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solidFill>
                  <a:schemeClr val="bg1"/>
                </a:solidFill>
              </a:rPr>
              <a:t>Slide title goes here</a:t>
            </a:r>
            <a:endParaRPr lang="en-US" dirty="0">
              <a:solidFill>
                <a:schemeClr val="bg1"/>
              </a:solidFill>
            </a:endParaRPr>
          </a:p>
        </p:txBody>
      </p:sp>
      <p:sp>
        <p:nvSpPr>
          <p:cNvPr id="15" name="Slide Number Placeholder 6"/>
          <p:cNvSpPr txBox="1">
            <a:spLocks/>
          </p:cNvSpPr>
          <p:nvPr userDrawn="1"/>
        </p:nvSpPr>
        <p:spPr>
          <a:xfrm>
            <a:off x="6705600" y="632618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42927B0-CCC6-4C4E-9D65-320C8D09312A}" type="slidenum">
              <a:rPr lang="en-US" sz="1400" smtClean="0"/>
              <a:pPr>
                <a:defRPr/>
              </a:pPr>
              <a:t>‹#›</a:t>
            </a:fld>
            <a:endParaRPr lang="en-US" sz="1400" dirty="0"/>
          </a:p>
        </p:txBody>
      </p:sp>
      <p:sp>
        <p:nvSpPr>
          <p:cNvPr id="10"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a:solidFill>
                  <a:srgbClr val="898989"/>
                </a:solidFill>
                <a:latin typeface="+mn-lt"/>
              </a:rPr>
              <a:t>Copyright © 2012</a:t>
            </a:r>
          </a:p>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363103-7FEE-418E-9D9E-33457BC8D7C2}" type="slidenum">
              <a:rPr lang="en-US" smtClean="0"/>
              <a:pPr/>
              <a:t>‹#›</a:t>
            </a:fld>
            <a:endParaRPr lang="en-US"/>
          </a:p>
        </p:txBody>
      </p:sp>
      <p:sp>
        <p:nvSpPr>
          <p:cNvPr id="5" name="Content Placeholder 4"/>
          <p:cNvSpPr>
            <a:spLocks noGrp="1"/>
          </p:cNvSpPr>
          <p:nvPr>
            <p:ph sz="half" idx="1"/>
          </p:nvPr>
        </p:nvSpPr>
        <p:spPr>
          <a:xfrm>
            <a:off x="457200" y="1600200"/>
            <a:ext cx="2743200" cy="4525963"/>
          </a:xfrm>
          <a:ln>
            <a:solidFill>
              <a:schemeClr val="accent1"/>
            </a:solidFill>
          </a:ln>
        </p:spPr>
        <p:txBody>
          <a:bodyPr/>
          <a:lstStyle/>
          <a:p>
            <a:r>
              <a:rPr lang="en-US" dirty="0"/>
              <a:t>Text Goes here</a:t>
            </a:r>
          </a:p>
          <a:p>
            <a:r>
              <a:rPr lang="en-US" dirty="0"/>
              <a:t>3 column</a:t>
            </a:r>
          </a:p>
        </p:txBody>
      </p:sp>
      <p:sp>
        <p:nvSpPr>
          <p:cNvPr id="6" name="Content Placeholder 4"/>
          <p:cNvSpPr>
            <a:spLocks noGrp="1"/>
          </p:cNvSpPr>
          <p:nvPr>
            <p:ph sz="half" idx="13"/>
          </p:nvPr>
        </p:nvSpPr>
        <p:spPr>
          <a:xfrm>
            <a:off x="3200400" y="1600200"/>
            <a:ext cx="2743200" cy="4525963"/>
          </a:xfrm>
          <a:ln>
            <a:solidFill>
              <a:schemeClr val="accent1"/>
            </a:solidFill>
          </a:ln>
        </p:spPr>
        <p:txBody>
          <a:bodyPr/>
          <a:lstStyle/>
          <a:p>
            <a:r>
              <a:rPr lang="en-US" dirty="0"/>
              <a:t>Text goes here</a:t>
            </a:r>
          </a:p>
          <a:p>
            <a:r>
              <a:rPr lang="en-US" dirty="0"/>
              <a:t>3 column</a:t>
            </a:r>
          </a:p>
        </p:txBody>
      </p:sp>
      <p:sp>
        <p:nvSpPr>
          <p:cNvPr id="7" name="Content Placeholder 4"/>
          <p:cNvSpPr>
            <a:spLocks noGrp="1"/>
          </p:cNvSpPr>
          <p:nvPr>
            <p:ph sz="half" idx="14"/>
          </p:nvPr>
        </p:nvSpPr>
        <p:spPr>
          <a:xfrm>
            <a:off x="5943600" y="1600200"/>
            <a:ext cx="2743200" cy="4525963"/>
          </a:xfrm>
          <a:noFill/>
          <a:ln>
            <a:solidFill>
              <a:schemeClr val="accent1"/>
            </a:solidFill>
          </a:ln>
        </p:spPr>
        <p:txBody>
          <a:bodyPr/>
          <a:lstStyle/>
          <a:p>
            <a:r>
              <a:rPr lang="en-US" dirty="0"/>
              <a:t>Text goes here</a:t>
            </a:r>
          </a:p>
          <a:p>
            <a:r>
              <a:rPr lang="en-US" dirty="0"/>
              <a:t>3 column</a:t>
            </a:r>
          </a:p>
        </p:txBody>
      </p:sp>
      <p:sp>
        <p:nvSpPr>
          <p:cNvPr id="10" name="Slide Number Placeholder 6"/>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42927B0-CCC6-4C4E-9D65-320C8D09312A}" type="slidenum">
              <a:rPr lang="en-US" sz="1400" smtClean="0"/>
              <a:pPr>
                <a:defRPr/>
              </a:pPr>
              <a:t>‹#›</a:t>
            </a:fld>
            <a:endParaRPr lang="en-US" sz="1400" dirty="0"/>
          </a:p>
        </p:txBody>
      </p:sp>
      <p:sp>
        <p:nvSpPr>
          <p:cNvPr id="11" name="Title 7"/>
          <p:cNvSpPr txBox="1">
            <a:spLocks/>
          </p:cNvSpPr>
          <p:nvPr userDrawn="1"/>
        </p:nvSpPr>
        <p:spPr>
          <a:xfrm>
            <a:off x="457200" y="304800"/>
            <a:ext cx="8229600" cy="1143000"/>
          </a:xfrm>
          <a:prstGeom prst="rect">
            <a:avLst/>
          </a:prstGeom>
          <a:solidFill>
            <a:schemeClr val="accent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j-lt"/>
                <a:ea typeface="+mj-ea"/>
                <a:cs typeface="+mj-cs"/>
              </a:rPr>
              <a:t>Slide title goes here</a:t>
            </a:r>
          </a:p>
        </p:txBody>
      </p:sp>
      <p:sp>
        <p:nvSpPr>
          <p:cNvPr id="12"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a:solidFill>
                  <a:srgbClr val="898989"/>
                </a:solidFill>
                <a:latin typeface="+mn-lt"/>
              </a:rPr>
              <a:t>Copyright © 2012</a:t>
            </a:r>
          </a:p>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sz="1400"/>
            </a:lvl1pPr>
          </a:lstStyle>
          <a:p>
            <a:fld id="{F7363103-7FEE-418E-9D9E-33457BC8D7C2}" type="slidenum">
              <a:rPr lang="en-US" smtClean="0"/>
              <a:pPr/>
              <a:t>‹#›</a:t>
            </a:fld>
            <a:endParaRPr lang="en-US"/>
          </a:p>
        </p:txBody>
      </p:sp>
      <p:sp>
        <p:nvSpPr>
          <p:cNvPr id="9" name="Slide Number Placeholder 3"/>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363103-7FEE-418E-9D9E-33457BC8D7C2}" type="slidenum">
              <a:rPr lang="en-US" smtClean="0"/>
              <a:pPr/>
              <a:t>‹#›</a:t>
            </a:fld>
            <a:endParaRPr lang="en-US"/>
          </a:p>
        </p:txBody>
      </p:sp>
      <p:sp>
        <p:nvSpPr>
          <p:cNvPr id="11"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a:solidFill>
                  <a:srgbClr val="898989"/>
                </a:solidFill>
                <a:latin typeface="+mn-lt"/>
              </a:rPr>
              <a:t>Copyright © 2012</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63103-7FEE-418E-9D9E-33457BC8D7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0" r:id="rId4"/>
    <p:sldLayoutId id="2147483652" r:id="rId5"/>
    <p:sldLayoutId id="2147483655" r:id="rId6"/>
    <p:sldLayoutId id="214748365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643116"/>
            <a:ext cx="8968902" cy="1323439"/>
          </a:xfrm>
          <a:prstGeom prst="rect">
            <a:avLst/>
          </a:prstGeom>
          <a:noFill/>
        </p:spPr>
        <p:txBody>
          <a:bodyPr wrap="square" rtlCol="0">
            <a:spAutoFit/>
          </a:bodyPr>
          <a:lstStyle/>
          <a:p>
            <a:pPr algn="ctr"/>
            <a:r>
              <a:rPr lang="en-US" sz="4400" dirty="0" err="1">
                <a:solidFill>
                  <a:schemeClr val="bg1"/>
                </a:solidFill>
              </a:rPr>
              <a:t>Módulo</a:t>
            </a:r>
            <a:r>
              <a:rPr lang="en-US" sz="4400" dirty="0">
                <a:solidFill>
                  <a:schemeClr val="bg1"/>
                </a:solidFill>
              </a:rPr>
              <a:t> 1</a:t>
            </a:r>
          </a:p>
          <a:p>
            <a:pPr algn="ctr"/>
            <a:r>
              <a:rPr lang="es-ES" sz="3600" dirty="0">
                <a:solidFill>
                  <a:schemeClr val="bg1"/>
                </a:solidFill>
              </a:rPr>
              <a:t>Introducción y Descripción General del PAF</a:t>
            </a:r>
            <a:endParaRPr lang="en-US" sz="3600" dirty="0">
              <a:solidFill>
                <a:schemeClr val="bg1"/>
              </a:solidFill>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a:solidFill>
                  <a:schemeClr val="bg1"/>
                </a:solidFill>
              </a:rPr>
              <a:t>Características de la Fatiga (2 de 2)</a:t>
            </a:r>
          </a:p>
        </p:txBody>
      </p:sp>
      <p:sp>
        <p:nvSpPr>
          <p:cNvPr id="3" name="Content Placeholder 2"/>
          <p:cNvSpPr>
            <a:spLocks noGrp="1"/>
          </p:cNvSpPr>
          <p:nvPr>
            <p:ph idx="1"/>
          </p:nvPr>
        </p:nvSpPr>
        <p:spPr/>
        <p:txBody>
          <a:bodyPr>
            <a:normAutofit fontScale="85000" lnSpcReduction="20000"/>
          </a:bodyPr>
          <a:lstStyle/>
          <a:p>
            <a:r>
              <a:rPr lang="es-MX" noProof="0" dirty="0"/>
              <a:t>Pérdida del estado de alerta, atención y vigilancia.</a:t>
            </a:r>
          </a:p>
          <a:p>
            <a:r>
              <a:rPr lang="es-MX" noProof="0" dirty="0"/>
              <a:t>Campo de visión reducido</a:t>
            </a:r>
          </a:p>
          <a:p>
            <a:r>
              <a:rPr lang="es-MX" noProof="0" dirty="0"/>
              <a:t>Pensamientos incoherentes/aburrimiento</a:t>
            </a:r>
          </a:p>
          <a:p>
            <a:r>
              <a:rPr lang="es-MX" noProof="0" dirty="0"/>
              <a:t>Pérdida de motivación</a:t>
            </a:r>
          </a:p>
          <a:p>
            <a:r>
              <a:rPr lang="es-MX" noProof="0" dirty="0"/>
              <a:t>Reacciones lentas, mala respuesta.</a:t>
            </a:r>
          </a:p>
          <a:p>
            <a:r>
              <a:rPr lang="es-MX" noProof="0" dirty="0"/>
              <a:t>Alteración de juicio</a:t>
            </a:r>
          </a:p>
          <a:p>
            <a:pPr lvl="1"/>
            <a:r>
              <a:rPr lang="es-MX" noProof="0" dirty="0"/>
              <a:t>Afecta negativamente las prácticas de                    conducción segura</a:t>
            </a:r>
          </a:p>
          <a:p>
            <a:r>
              <a:rPr lang="es-MX" noProof="0" dirty="0"/>
              <a:t>Deterioro de la memoria</a:t>
            </a:r>
          </a:p>
          <a:p>
            <a:r>
              <a:rPr lang="es-MX" noProof="0" dirty="0"/>
              <a:t>Ocasionalmente experimenta </a:t>
            </a:r>
            <a:r>
              <a:rPr lang="es-MX" noProof="0" dirty="0" err="1"/>
              <a:t>microsueños</a:t>
            </a:r>
            <a:endParaRPr lang="es-MX" noProof="0" dirty="0"/>
          </a:p>
          <a:p>
            <a:r>
              <a:rPr lang="es-MX" noProof="0" dirty="0"/>
              <a:t>Poco efecto en tareas puramente físicas</a:t>
            </a:r>
          </a:p>
          <a:p>
            <a:pPr>
              <a:buNone/>
            </a:pPr>
            <a:endParaRPr lang="es-MX" noProof="0" dirty="0"/>
          </a:p>
        </p:txBody>
      </p:sp>
      <p:pic>
        <p:nvPicPr>
          <p:cNvPr id="4098" name="Picture 2" title="Woman yawning"/>
          <p:cNvPicPr>
            <a:picLocks noChangeAspect="1" noChangeArrowheads="1"/>
          </p:cNvPicPr>
          <p:nvPr/>
        </p:nvPicPr>
        <p:blipFill>
          <a:blip r:embed="rId3" cstate="print"/>
          <a:srcRect/>
          <a:stretch>
            <a:fillRect/>
          </a:stretch>
        </p:blipFill>
        <p:spPr bwMode="auto">
          <a:xfrm>
            <a:off x="6934200" y="2211813"/>
            <a:ext cx="2031906" cy="3045987"/>
          </a:xfrm>
          <a:prstGeom prst="rect">
            <a:avLst/>
          </a:prstGeom>
          <a:noFill/>
          <a:ln>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a:solidFill>
                  <a:schemeClr val="bg1"/>
                </a:solidFill>
              </a:rPr>
              <a:t>Cómo Afecta la Fatiga a las Flotas de Vehículos  de Autotransporte</a:t>
            </a:r>
          </a:p>
        </p:txBody>
      </p:sp>
      <p:sp>
        <p:nvSpPr>
          <p:cNvPr id="3" name="Content Placeholder 2"/>
          <p:cNvSpPr>
            <a:spLocks noGrp="1"/>
          </p:cNvSpPr>
          <p:nvPr>
            <p:ph idx="1"/>
          </p:nvPr>
        </p:nvSpPr>
        <p:spPr>
          <a:xfrm>
            <a:off x="457200" y="1600200"/>
            <a:ext cx="8229600" cy="4724400"/>
          </a:xfrm>
        </p:spPr>
        <p:txBody>
          <a:bodyPr>
            <a:normAutofit fontScale="70000" lnSpcReduction="20000"/>
          </a:bodyPr>
          <a:lstStyle/>
          <a:p>
            <a:r>
              <a:rPr lang="es-MX" sz="3500" noProof="0" dirty="0"/>
              <a:t>El papel de la fatiga en los choques</a:t>
            </a:r>
          </a:p>
          <a:p>
            <a:pPr lvl="1"/>
            <a:r>
              <a:rPr lang="es-MX" sz="3100" noProof="0" dirty="0"/>
              <a:t>Causa principal en el 31% de los choques fatales para el conductor de camiones grandes </a:t>
            </a:r>
            <a:r>
              <a:rPr lang="es-MX" sz="1800" noProof="0" dirty="0"/>
              <a:t>(NTSB, 1990)</a:t>
            </a:r>
            <a:endParaRPr lang="es-MX" sz="1600" noProof="0" dirty="0"/>
          </a:p>
          <a:p>
            <a:pPr lvl="1"/>
            <a:r>
              <a:rPr lang="es-MX" sz="3100" noProof="0" dirty="0"/>
              <a:t>Quedarse dormido al volante en el 4% de los choques de vehículos pesados</a:t>
            </a:r>
            <a:r>
              <a:rPr lang="es-MX" noProof="0" dirty="0"/>
              <a:t> </a:t>
            </a:r>
            <a:r>
              <a:rPr lang="es-MX" sz="1600" noProof="0" dirty="0"/>
              <a:t>(Knipling &amp; </a:t>
            </a:r>
            <a:r>
              <a:rPr lang="es-MX" sz="1800" noProof="0" dirty="0"/>
              <a:t>Wang, 2004)</a:t>
            </a:r>
            <a:endParaRPr lang="es-MX" sz="1600" noProof="0" dirty="0"/>
          </a:p>
          <a:p>
            <a:pPr lvl="1"/>
            <a:r>
              <a:rPr lang="es-MX" sz="3100" noProof="0" dirty="0"/>
              <a:t>Factor asociado en el 13% de los choques graves de vehículos pesados </a:t>
            </a:r>
            <a:r>
              <a:rPr lang="es-MX" sz="1800" noProof="0" dirty="0"/>
              <a:t>(FMCSA, 2006)</a:t>
            </a:r>
            <a:endParaRPr lang="es-MX" sz="1600" noProof="0" dirty="0"/>
          </a:p>
          <a:p>
            <a:r>
              <a:rPr lang="es-MX" sz="3500" noProof="0" dirty="0"/>
              <a:t>Los choques relacionados con la                                          fatiga pueden ser el resultado de:</a:t>
            </a:r>
          </a:p>
          <a:p>
            <a:pPr lvl="1"/>
            <a:r>
              <a:rPr lang="es-MX" sz="3100" noProof="0" dirty="0"/>
              <a:t>Falta de sueño/enfermedades del sueño</a:t>
            </a:r>
          </a:p>
          <a:p>
            <a:pPr lvl="1"/>
            <a:r>
              <a:rPr lang="es-MX" sz="3100" noProof="0" dirty="0"/>
              <a:t>Horario de conducción extendido</a:t>
            </a:r>
          </a:p>
          <a:p>
            <a:pPr lvl="1"/>
            <a:r>
              <a:rPr lang="es-MX" sz="3100" noProof="0" dirty="0"/>
              <a:t>Cambio de turnos diurnos y nocturnos </a:t>
            </a:r>
          </a:p>
          <a:p>
            <a:pPr lvl="1">
              <a:buNone/>
            </a:pPr>
            <a:r>
              <a:rPr lang="es-MX" sz="3100" noProof="0" dirty="0"/>
              <a:t>     sin tiempo para ajustar</a:t>
            </a:r>
          </a:p>
          <a:p>
            <a:pPr lvl="1"/>
            <a:r>
              <a:rPr lang="es-MX" sz="3100" noProof="0" dirty="0"/>
              <a:t>Condiciones de trabajo</a:t>
            </a:r>
          </a:p>
        </p:txBody>
      </p:sp>
      <p:pic>
        <p:nvPicPr>
          <p:cNvPr id="1026" name="Picture 2" title="CMV rolled over on the side of the r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752850"/>
            <a:ext cx="3310534"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title="Blood pressure monitor"/>
          <p:cNvPicPr>
            <a:picLocks noChangeAspect="1" noChangeArrowheads="1"/>
          </p:cNvPicPr>
          <p:nvPr/>
        </p:nvPicPr>
        <p:blipFill>
          <a:blip r:embed="rId3" cstate="print"/>
          <a:srcRect/>
          <a:stretch>
            <a:fillRect/>
          </a:stretch>
        </p:blipFill>
        <p:spPr bwMode="auto">
          <a:xfrm>
            <a:off x="6686130" y="2133600"/>
            <a:ext cx="2153070" cy="3225800"/>
          </a:xfrm>
          <a:prstGeom prst="rect">
            <a:avLst/>
          </a:prstGeom>
          <a:noFill/>
        </p:spPr>
      </p:pic>
      <p:sp>
        <p:nvSpPr>
          <p:cNvPr id="2" name="Title 1"/>
          <p:cNvSpPr>
            <a:spLocks noGrp="1"/>
          </p:cNvSpPr>
          <p:nvPr>
            <p:ph type="title"/>
          </p:nvPr>
        </p:nvSpPr>
        <p:spPr>
          <a:xfrm>
            <a:off x="228600" y="274638"/>
            <a:ext cx="8610600" cy="1143000"/>
          </a:xfrm>
        </p:spPr>
        <p:txBody>
          <a:bodyPr>
            <a:normAutofit/>
          </a:bodyPr>
          <a:lstStyle/>
          <a:p>
            <a:r>
              <a:rPr lang="es-MX" sz="4000" noProof="0" dirty="0">
                <a:solidFill>
                  <a:schemeClr val="bg1"/>
                </a:solidFill>
              </a:rPr>
              <a:t>Problemas de Salud y Bienestar (1 de 2)</a:t>
            </a:r>
            <a:endParaRPr lang="es-MX" sz="3200" noProof="0"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s-MX" noProof="0" dirty="0"/>
              <a:t>Alteraciones del ritmo circadiano</a:t>
            </a:r>
          </a:p>
          <a:p>
            <a:r>
              <a:rPr lang="es-MX" noProof="0" dirty="0"/>
              <a:t>Aumento de la presión arterial</a:t>
            </a:r>
          </a:p>
          <a:p>
            <a:r>
              <a:rPr lang="es-MX" noProof="0" dirty="0"/>
              <a:t>Mayor riesgo de enfermedades del             corazón</a:t>
            </a:r>
          </a:p>
          <a:p>
            <a:r>
              <a:rPr lang="es-MX" noProof="0" dirty="0"/>
              <a:t>Problemas gastrointestinales</a:t>
            </a:r>
          </a:p>
          <a:p>
            <a:r>
              <a:rPr lang="es-MX" noProof="0" dirty="0"/>
              <a:t>Aumento del consumo de calorías</a:t>
            </a:r>
          </a:p>
          <a:p>
            <a:r>
              <a:rPr lang="es-MX" noProof="0" dirty="0"/>
              <a:t>Aumento de peso</a:t>
            </a:r>
          </a:p>
          <a:p>
            <a:r>
              <a:rPr lang="es-MX" noProof="0" dirty="0"/>
              <a:t>Diabetes tipo II</a:t>
            </a:r>
          </a:p>
          <a:p>
            <a:r>
              <a:rPr lang="es-MX" noProof="0" dirty="0"/>
              <a:t>Mal funcionamiento del sistema inmunológico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Medications"/>
          <p:cNvPicPr>
            <a:picLocks noChangeAspect="1" noChangeArrowheads="1"/>
          </p:cNvPicPr>
          <p:nvPr/>
        </p:nvPicPr>
        <p:blipFill>
          <a:blip r:embed="rId3" cstate="print"/>
          <a:srcRect/>
          <a:stretch>
            <a:fillRect/>
          </a:stretch>
        </p:blipFill>
        <p:spPr bwMode="auto">
          <a:xfrm>
            <a:off x="6629400" y="2819400"/>
            <a:ext cx="2032000" cy="3046127"/>
          </a:xfrm>
          <a:prstGeom prst="rect">
            <a:avLst/>
          </a:prstGeom>
          <a:noFill/>
          <a:ln>
            <a:solidFill>
              <a:schemeClr val="tx1"/>
            </a:solidFill>
          </a:ln>
        </p:spPr>
      </p:pic>
      <p:sp>
        <p:nvSpPr>
          <p:cNvPr id="2" name="Title 1"/>
          <p:cNvSpPr>
            <a:spLocks noGrp="1"/>
          </p:cNvSpPr>
          <p:nvPr>
            <p:ph type="title"/>
          </p:nvPr>
        </p:nvSpPr>
        <p:spPr>
          <a:xfrm>
            <a:off x="228600" y="274638"/>
            <a:ext cx="8610600" cy="1143000"/>
          </a:xfrm>
        </p:spPr>
        <p:txBody>
          <a:bodyPr>
            <a:normAutofit/>
          </a:bodyPr>
          <a:lstStyle/>
          <a:p>
            <a:r>
              <a:rPr lang="es-MX" sz="4000" noProof="0" dirty="0">
                <a:solidFill>
                  <a:schemeClr val="bg1"/>
                </a:solidFill>
              </a:rPr>
              <a:t>Problemas de Salud y Bienestar (2 de 2)</a:t>
            </a:r>
            <a:endParaRPr lang="es-MX" sz="3200" noProof="0" dirty="0">
              <a:solidFill>
                <a:schemeClr val="bg1"/>
              </a:solidFill>
            </a:endParaRPr>
          </a:p>
        </p:txBody>
      </p:sp>
      <p:sp>
        <p:nvSpPr>
          <p:cNvPr id="5" name="Content Placeholder 4"/>
          <p:cNvSpPr>
            <a:spLocks noGrp="1"/>
          </p:cNvSpPr>
          <p:nvPr>
            <p:ph idx="1"/>
          </p:nvPr>
        </p:nvSpPr>
        <p:spPr/>
        <p:txBody>
          <a:bodyPr/>
          <a:lstStyle/>
          <a:p>
            <a:r>
              <a:rPr lang="es-MX" noProof="0" dirty="0"/>
              <a:t>Más probabilidades de fumar y consumir alcohol</a:t>
            </a:r>
          </a:p>
          <a:p>
            <a:r>
              <a:rPr lang="es-MX" noProof="0" dirty="0"/>
              <a:t>Irritabilidad y depresión</a:t>
            </a:r>
          </a:p>
          <a:p>
            <a:r>
              <a:rPr lang="es-MX" noProof="0" dirty="0"/>
              <a:t>Interrumpe las relaciones</a:t>
            </a:r>
          </a:p>
          <a:p>
            <a:r>
              <a:rPr lang="es-MX" noProof="0" dirty="0"/>
              <a:t>Empeora las condiciones                 psiquiátricas</a:t>
            </a:r>
          </a:p>
          <a:p>
            <a:r>
              <a:rPr lang="es-MX" noProof="0" dirty="0"/>
              <a:t>Disminuye la calidad de vida</a:t>
            </a:r>
          </a:p>
          <a:p>
            <a:r>
              <a:rPr lang="es-MX" noProof="0" dirty="0"/>
              <a:t>Aumento de días de enfermedad</a:t>
            </a:r>
          </a:p>
          <a:p>
            <a:pPr marL="0" indent="0">
              <a:buNone/>
            </a:pPr>
            <a:endParaRPr lang="es-MX" noProof="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MX" noProof="0" dirty="0">
                <a:solidFill>
                  <a:schemeClr val="bg1"/>
                </a:solidFill>
              </a:rPr>
              <a:t>Lección 2: Programa de Administración de la Fatiga (PAF)</a:t>
            </a:r>
          </a:p>
        </p:txBody>
      </p:sp>
    </p:spTree>
    <p:extLst>
      <p:ext uri="{BB962C8B-B14F-4D97-AF65-F5344CB8AC3E}">
        <p14:creationId xmlns:p14="http://schemas.microsoft.com/office/powerpoint/2010/main" val="1321013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title="Ants collaborating to reach their goal of climbing to a leaf"/>
          <p:cNvPicPr>
            <a:picLocks noChangeAspect="1" noChangeArrowheads="1"/>
          </p:cNvPicPr>
          <p:nvPr/>
        </p:nvPicPr>
        <p:blipFill>
          <a:blip r:embed="rId3" cstate="print"/>
          <a:srcRect/>
          <a:stretch>
            <a:fillRect/>
          </a:stretch>
        </p:blipFill>
        <p:spPr bwMode="auto">
          <a:xfrm>
            <a:off x="6781800" y="2438400"/>
            <a:ext cx="2127909" cy="3188105"/>
          </a:xfrm>
          <a:prstGeom prst="rect">
            <a:avLst/>
          </a:prstGeom>
          <a:noFill/>
        </p:spPr>
      </p:pic>
      <p:sp>
        <p:nvSpPr>
          <p:cNvPr id="2" name="Title 1"/>
          <p:cNvSpPr>
            <a:spLocks noGrp="1"/>
          </p:cNvSpPr>
          <p:nvPr>
            <p:ph type="title"/>
          </p:nvPr>
        </p:nvSpPr>
        <p:spPr/>
        <p:txBody>
          <a:bodyPr/>
          <a:lstStyle/>
          <a:p>
            <a:r>
              <a:rPr lang="es-MX" noProof="0" dirty="0">
                <a:solidFill>
                  <a:schemeClr val="bg1"/>
                </a:solidFill>
              </a:rPr>
              <a:t>Descripción General del PAF</a:t>
            </a:r>
          </a:p>
        </p:txBody>
      </p:sp>
      <p:sp>
        <p:nvSpPr>
          <p:cNvPr id="3" name="Content Placeholder 2"/>
          <p:cNvSpPr>
            <a:spLocks noGrp="1"/>
          </p:cNvSpPr>
          <p:nvPr>
            <p:ph idx="1"/>
          </p:nvPr>
        </p:nvSpPr>
        <p:spPr>
          <a:xfrm>
            <a:off x="457199" y="1524000"/>
            <a:ext cx="8176059" cy="4724400"/>
          </a:xfrm>
        </p:spPr>
        <p:txBody>
          <a:bodyPr>
            <a:normAutofit fontScale="32500" lnSpcReduction="20000"/>
          </a:bodyPr>
          <a:lstStyle/>
          <a:p>
            <a:r>
              <a:rPr lang="es-MX" sz="6800" noProof="0" dirty="0"/>
              <a:t>No hay una solución simple para mitigar la fatiga del conductor</a:t>
            </a:r>
          </a:p>
          <a:p>
            <a:r>
              <a:rPr lang="es-MX" sz="6800" noProof="0" dirty="0"/>
              <a:t>Un enfoque integral para gestionar eficazmente la fatiga</a:t>
            </a:r>
            <a:r>
              <a:rPr lang="es-MX" sz="6800" strike="sngStrike" noProof="0" dirty="0"/>
              <a:t> </a:t>
            </a:r>
          </a:p>
          <a:p>
            <a:pPr lvl="1"/>
            <a:r>
              <a:rPr lang="es-MX" sz="6200" noProof="0" dirty="0"/>
              <a:t>Cultura corporativa</a:t>
            </a:r>
          </a:p>
          <a:p>
            <a:pPr lvl="1"/>
            <a:r>
              <a:rPr lang="es-MX" sz="6200" noProof="0" dirty="0"/>
              <a:t>Educación y capacitación</a:t>
            </a:r>
          </a:p>
          <a:p>
            <a:pPr lvl="1"/>
            <a:r>
              <a:rPr lang="es-MX" sz="6200" noProof="0" dirty="0"/>
              <a:t>Detección y tratamiento de enfermedades del sueño</a:t>
            </a:r>
          </a:p>
          <a:p>
            <a:pPr lvl="1"/>
            <a:r>
              <a:rPr lang="es-MX" sz="6200" noProof="0" dirty="0"/>
              <a:t>Programación de horarios y herramientas</a:t>
            </a:r>
          </a:p>
          <a:p>
            <a:pPr lvl="1"/>
            <a:r>
              <a:rPr lang="es-MX" sz="6200" noProof="0" dirty="0"/>
              <a:t>Tecnologías de monitoreo y administración de la</a:t>
            </a:r>
          </a:p>
          <a:p>
            <a:pPr marL="457200" lvl="1" indent="0">
              <a:buNone/>
            </a:pPr>
            <a:r>
              <a:rPr lang="es-MX" sz="6200" noProof="0" dirty="0"/>
              <a:t>      fatiga</a:t>
            </a:r>
          </a:p>
          <a:p>
            <a:r>
              <a:rPr lang="es-MX" sz="6800" noProof="0" dirty="0"/>
              <a:t>Colaboración entre conductores, familias, gerencia,</a:t>
            </a:r>
          </a:p>
          <a:p>
            <a:pPr marL="0" indent="0">
              <a:buNone/>
            </a:pPr>
            <a:r>
              <a:rPr lang="es-MX" sz="6800" noProof="0" dirty="0"/>
              <a:t>      despachadores y clientes</a:t>
            </a:r>
          </a:p>
          <a:p>
            <a:r>
              <a:rPr lang="es-MX" sz="6800" noProof="0" dirty="0"/>
              <a:t>Aplicable independientemente del tipo de industria</a:t>
            </a:r>
          </a:p>
          <a:p>
            <a:pPr marL="0" indent="0">
              <a:buNone/>
            </a:pPr>
            <a:r>
              <a:rPr lang="es-MX" sz="6800" noProof="0" dirty="0"/>
              <a:t>      y tamaño de la flota </a:t>
            </a:r>
          </a:p>
          <a:p>
            <a:r>
              <a:rPr lang="es-MX" sz="6800" noProof="0" dirty="0"/>
              <a:t>Se pueden encontrar beneficios si se implementan </a:t>
            </a:r>
          </a:p>
          <a:p>
            <a:pPr marL="0" indent="0">
              <a:buNone/>
            </a:pPr>
            <a:r>
              <a:rPr lang="es-MX" sz="6800" noProof="0" dirty="0"/>
              <a:t>      adecuadamente</a:t>
            </a:r>
          </a:p>
          <a:p>
            <a:pPr lvl="1">
              <a:buNone/>
            </a:pPr>
            <a:endParaRPr lang="es-MX" sz="6500" noProof="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title="An insurance claim form on a cluttered desk"/>
          <p:cNvPicPr>
            <a:picLocks noChangeAspect="1" noChangeArrowheads="1"/>
          </p:cNvPicPr>
          <p:nvPr/>
        </p:nvPicPr>
        <p:blipFill>
          <a:blip r:embed="rId3" cstate="print"/>
          <a:srcRect/>
          <a:stretch>
            <a:fillRect/>
          </a:stretch>
        </p:blipFill>
        <p:spPr bwMode="auto">
          <a:xfrm>
            <a:off x="6019800" y="3276600"/>
            <a:ext cx="2985851" cy="1981200"/>
          </a:xfrm>
          <a:prstGeom prst="rect">
            <a:avLst/>
          </a:prstGeom>
          <a:noFill/>
        </p:spPr>
      </p:pic>
      <p:sp>
        <p:nvSpPr>
          <p:cNvPr id="2" name="Title 1"/>
          <p:cNvSpPr>
            <a:spLocks noGrp="1"/>
          </p:cNvSpPr>
          <p:nvPr>
            <p:ph type="title"/>
          </p:nvPr>
        </p:nvSpPr>
        <p:spPr/>
        <p:txBody>
          <a:bodyPr/>
          <a:lstStyle/>
          <a:p>
            <a:r>
              <a:rPr lang="es-MX" noProof="0" dirty="0">
                <a:solidFill>
                  <a:schemeClr val="bg1"/>
                </a:solidFill>
              </a:rPr>
              <a:t>Beneficios de un PAF</a:t>
            </a:r>
          </a:p>
        </p:txBody>
      </p:sp>
      <p:sp>
        <p:nvSpPr>
          <p:cNvPr id="3" name="Content Placeholder 2"/>
          <p:cNvSpPr>
            <a:spLocks noGrp="1"/>
          </p:cNvSpPr>
          <p:nvPr>
            <p:ph idx="1"/>
          </p:nvPr>
        </p:nvSpPr>
        <p:spPr>
          <a:xfrm>
            <a:off x="304800" y="1600200"/>
            <a:ext cx="8229600" cy="4800600"/>
          </a:xfrm>
        </p:spPr>
        <p:txBody>
          <a:bodyPr>
            <a:normAutofit fontScale="77500" lnSpcReduction="20000"/>
          </a:bodyPr>
          <a:lstStyle/>
          <a:p>
            <a:r>
              <a:rPr lang="es-MX" sz="3100" noProof="0" dirty="0"/>
              <a:t>Seguridad </a:t>
            </a:r>
          </a:p>
          <a:p>
            <a:pPr marL="627063" lvl="1" indent="-268288"/>
            <a:r>
              <a:rPr lang="es-MX" sz="3100" noProof="0" dirty="0"/>
              <a:t>Reducción de los riesgos relacionados con la fatiga</a:t>
            </a:r>
          </a:p>
          <a:p>
            <a:pPr marL="627063" lvl="1" indent="-268288"/>
            <a:r>
              <a:rPr lang="es-MX" sz="3100" noProof="0" dirty="0"/>
              <a:t>Estado de alerta del conductor mejorado</a:t>
            </a:r>
          </a:p>
          <a:p>
            <a:pPr marL="627063" lvl="1" indent="-268288"/>
            <a:r>
              <a:rPr lang="es-MX" sz="3100" noProof="0" dirty="0"/>
              <a:t>Reducción de choques y cuasi choques</a:t>
            </a:r>
          </a:p>
          <a:p>
            <a:r>
              <a:rPr lang="es-MX" sz="3100" noProof="0" dirty="0"/>
              <a:t>Salud y Bienestar</a:t>
            </a:r>
          </a:p>
          <a:p>
            <a:pPr marL="627063" lvl="1" indent="-268288"/>
            <a:r>
              <a:rPr lang="es-MX" sz="3100" noProof="0" dirty="0"/>
              <a:t>Mayor satisfacción en el trabajo y la vida</a:t>
            </a:r>
          </a:p>
          <a:p>
            <a:pPr marL="627063" lvl="1" indent="-268288"/>
            <a:r>
              <a:rPr lang="es-MX" sz="3100" noProof="0" dirty="0"/>
              <a:t>Menos complicaciones de salud</a:t>
            </a:r>
          </a:p>
          <a:p>
            <a:pPr marL="627063" lvl="1" indent="-268288"/>
            <a:r>
              <a:rPr lang="es-MX" sz="3100" noProof="0" dirty="0"/>
              <a:t>Pérdida de peso</a:t>
            </a:r>
          </a:p>
          <a:p>
            <a:r>
              <a:rPr lang="es-MX" sz="3100" noProof="0" dirty="0"/>
              <a:t>Financiero</a:t>
            </a:r>
          </a:p>
          <a:p>
            <a:pPr marL="627063" lvl="1" indent="-268288"/>
            <a:r>
              <a:rPr lang="es-MX" sz="3100" noProof="0" dirty="0"/>
              <a:t>Exposición legal reducida</a:t>
            </a:r>
          </a:p>
          <a:p>
            <a:pPr marL="627063" lvl="1" indent="-268288"/>
            <a:r>
              <a:rPr lang="es-MX" sz="3100" noProof="0" dirty="0"/>
              <a:t>Menores costos de atención médica y choques</a:t>
            </a:r>
          </a:p>
          <a:p>
            <a:pPr marL="627063" lvl="1" indent="-268288"/>
            <a:r>
              <a:rPr lang="es-MX" sz="3100" noProof="0" dirty="0"/>
              <a:t>Mayor productividad a través de la reducción del ausentismo</a:t>
            </a:r>
          </a:p>
          <a:p>
            <a:pPr lvl="1"/>
            <a:endParaRPr lang="es-MX" noProof="0" dirty="0"/>
          </a:p>
          <a:p>
            <a:endParaRPr lang="es-MX" noProof="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title="Stamp that says Certified"/>
          <p:cNvPicPr>
            <a:picLocks noChangeAspect="1" noChangeArrowheads="1"/>
          </p:cNvPicPr>
          <p:nvPr/>
        </p:nvPicPr>
        <p:blipFill rotWithShape="1">
          <a:blip r:embed="rId3" cstate="print"/>
          <a:srcRect l="6273" r="12181" b="6666"/>
          <a:stretch/>
        </p:blipFill>
        <p:spPr bwMode="auto">
          <a:xfrm>
            <a:off x="6553200" y="3791927"/>
            <a:ext cx="2286000" cy="2608873"/>
          </a:xfrm>
          <a:prstGeom prst="rect">
            <a:avLst/>
          </a:prstGeom>
          <a:noFill/>
        </p:spPr>
      </p:pic>
      <p:sp>
        <p:nvSpPr>
          <p:cNvPr id="2" name="Title 1"/>
          <p:cNvSpPr>
            <a:spLocks noGrp="1"/>
          </p:cNvSpPr>
          <p:nvPr>
            <p:ph type="title"/>
          </p:nvPr>
        </p:nvSpPr>
        <p:spPr/>
        <p:txBody>
          <a:bodyPr/>
          <a:lstStyle/>
          <a:p>
            <a:r>
              <a:rPr lang="es-MX" noProof="0" dirty="0">
                <a:solidFill>
                  <a:schemeClr val="bg1"/>
                </a:solidFill>
              </a:rPr>
              <a:t>Formato del PAF</a:t>
            </a:r>
          </a:p>
        </p:txBody>
      </p:sp>
      <p:sp>
        <p:nvSpPr>
          <p:cNvPr id="3" name="Content Placeholder 2"/>
          <p:cNvSpPr>
            <a:spLocks noGrp="1"/>
          </p:cNvSpPr>
          <p:nvPr>
            <p:ph idx="1"/>
          </p:nvPr>
        </p:nvSpPr>
        <p:spPr>
          <a:xfrm>
            <a:off x="152400" y="1600200"/>
            <a:ext cx="8229600" cy="4525963"/>
          </a:xfrm>
        </p:spPr>
        <p:txBody>
          <a:bodyPr>
            <a:normAutofit fontScale="92500" lnSpcReduction="10000"/>
          </a:bodyPr>
          <a:lstStyle/>
          <a:p>
            <a:r>
              <a:rPr lang="es-MX" noProof="0" dirty="0"/>
              <a:t>La Información del PAF está organizada en una serie de módulos que cubren diferentes temas de fatiga</a:t>
            </a:r>
          </a:p>
          <a:p>
            <a:r>
              <a:rPr lang="es-MX" noProof="0" dirty="0"/>
              <a:t>Opciones de instrucción </a:t>
            </a:r>
          </a:p>
          <a:p>
            <a:pPr lvl="1"/>
            <a:r>
              <a:rPr lang="es-MX" noProof="0" dirty="0"/>
              <a:t>Presentación de PowerPoint dirigida por un instructor</a:t>
            </a:r>
          </a:p>
          <a:p>
            <a:pPr lvl="1"/>
            <a:r>
              <a:rPr lang="es-MX" noProof="0" dirty="0"/>
              <a:t>Curso no interactivo basado en la web</a:t>
            </a:r>
          </a:p>
          <a:p>
            <a:pPr lvl="1"/>
            <a:r>
              <a:rPr lang="es-MX" noProof="0" dirty="0"/>
              <a:t>Curso interactivo basado en la web</a:t>
            </a:r>
          </a:p>
          <a:p>
            <a:r>
              <a:rPr lang="es-MX" noProof="0" dirty="0"/>
              <a:t>Cuestionarios para evaluar el aprendizaje</a:t>
            </a:r>
          </a:p>
          <a:p>
            <a:r>
              <a:rPr lang="es-MX" noProof="0" dirty="0"/>
              <a:t>Pruebas al término de la lección</a:t>
            </a:r>
          </a:p>
          <a:p>
            <a:endParaRPr lang="es-MX" noProof="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a:solidFill>
                  <a:schemeClr val="bg1"/>
                </a:solidFill>
              </a:rPr>
              <a:t>Manual de Implementación</a:t>
            </a:r>
          </a:p>
        </p:txBody>
      </p:sp>
      <p:sp>
        <p:nvSpPr>
          <p:cNvPr id="3" name="Content Placeholder 2"/>
          <p:cNvSpPr>
            <a:spLocks noGrp="1"/>
          </p:cNvSpPr>
          <p:nvPr>
            <p:ph idx="1"/>
          </p:nvPr>
        </p:nvSpPr>
        <p:spPr/>
        <p:txBody>
          <a:bodyPr>
            <a:normAutofit/>
          </a:bodyPr>
          <a:lstStyle/>
          <a:p>
            <a:r>
              <a:rPr lang="es-MX" noProof="0" dirty="0"/>
              <a:t>Guía paso a paso para implementar un PAF</a:t>
            </a:r>
          </a:p>
          <a:p>
            <a:r>
              <a:rPr lang="es-MX" noProof="0" dirty="0"/>
              <a:t>Para la gerencia del transportista, incluyendo:</a:t>
            </a:r>
          </a:p>
          <a:p>
            <a:pPr lvl="1"/>
            <a:r>
              <a:rPr lang="es-MX" noProof="0" dirty="0"/>
              <a:t>Presidente/Director General</a:t>
            </a:r>
          </a:p>
          <a:p>
            <a:pPr lvl="1"/>
            <a:r>
              <a:rPr lang="es-MX" noProof="0" dirty="0"/>
              <a:t>Gerentes de seguridad</a:t>
            </a:r>
          </a:p>
          <a:p>
            <a:pPr lvl="1"/>
            <a:r>
              <a:rPr lang="es-MX" noProof="0" dirty="0"/>
              <a:t>Gerentes de flota</a:t>
            </a:r>
          </a:p>
          <a:p>
            <a:pPr lvl="1"/>
            <a:r>
              <a:rPr lang="es-MX" noProof="0" dirty="0"/>
              <a:t>Gerentes de logística</a:t>
            </a:r>
          </a:p>
          <a:p>
            <a:pPr lvl="1"/>
            <a:r>
              <a:rPr lang="es-MX" noProof="0" dirty="0"/>
              <a:t>Gerentes de transporte</a:t>
            </a:r>
          </a:p>
          <a:p>
            <a:r>
              <a:rPr lang="es-MX" noProof="0" dirty="0"/>
              <a:t>Guía de referencia práctica y fácil de entender</a:t>
            </a:r>
          </a:p>
          <a:p>
            <a:pPr lvl="1"/>
            <a:endParaRPr lang="es-MX" noProof="0" dirty="0"/>
          </a:p>
        </p:txBody>
      </p:sp>
      <p:pic>
        <p:nvPicPr>
          <p:cNvPr id="2050" name="Picture 2" title="Instruction Man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41932"/>
            <a:ext cx="3124200" cy="209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a:solidFill>
                  <a:schemeClr val="bg1"/>
                </a:solidFill>
              </a:rPr>
              <a:t>Descripción General del Manual de Implementación</a:t>
            </a:r>
          </a:p>
        </p:txBody>
      </p:sp>
      <p:sp>
        <p:nvSpPr>
          <p:cNvPr id="3" name="Content Placeholder 2"/>
          <p:cNvSpPr>
            <a:spLocks noGrp="1"/>
          </p:cNvSpPr>
          <p:nvPr>
            <p:ph idx="1"/>
          </p:nvPr>
        </p:nvSpPr>
        <p:spPr>
          <a:xfrm>
            <a:off x="457200" y="1752600"/>
            <a:ext cx="8229600" cy="4373563"/>
          </a:xfrm>
        </p:spPr>
        <p:txBody>
          <a:bodyPr>
            <a:normAutofit fontScale="85000" lnSpcReduction="10000"/>
          </a:bodyPr>
          <a:lstStyle/>
          <a:p>
            <a:r>
              <a:rPr lang="es-MX" noProof="0" dirty="0"/>
              <a:t>Definición y beneficios de un PAF </a:t>
            </a:r>
          </a:p>
          <a:p>
            <a:r>
              <a:rPr lang="es-MX" noProof="0" dirty="0"/>
              <a:t>Papel de la cultura de la seguridad </a:t>
            </a:r>
          </a:p>
          <a:p>
            <a:r>
              <a:rPr lang="es-MX" noProof="0" dirty="0"/>
              <a:t>Roles y responsabilidades en un PAF</a:t>
            </a:r>
          </a:p>
          <a:p>
            <a:r>
              <a:rPr lang="es-MX" noProof="0" dirty="0"/>
              <a:t>Medidas de desempeño y recompensas en un PAF</a:t>
            </a:r>
          </a:p>
          <a:p>
            <a:r>
              <a:rPr lang="es-MX" noProof="0" dirty="0"/>
              <a:t>Administración de riesgos</a:t>
            </a:r>
          </a:p>
          <a:p>
            <a:r>
              <a:rPr lang="es-MX" noProof="0" dirty="0"/>
              <a:t>Guía para el cambio de cultura corporativa</a:t>
            </a:r>
          </a:p>
          <a:p>
            <a:r>
              <a:rPr lang="es-MX" noProof="0" dirty="0"/>
              <a:t>Cómo seleccionar capacitadores</a:t>
            </a:r>
          </a:p>
          <a:p>
            <a:r>
              <a:rPr lang="es-MX" noProof="0" dirty="0"/>
              <a:t>Guía paso a paso para implementar un programa de detección y tratamiento de enfermedades del sueño</a:t>
            </a:r>
          </a:p>
          <a:p>
            <a:endParaRPr lang="es-MX" noProof="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title="Fatigued man frustrated with his alarm clock"/>
          <p:cNvPicPr>
            <a:picLocks noChangeAspect="1" noChangeArrowheads="1"/>
          </p:cNvPicPr>
          <p:nvPr/>
        </p:nvPicPr>
        <p:blipFill>
          <a:blip r:embed="rId3" cstate="print"/>
          <a:srcRect/>
          <a:stretch>
            <a:fillRect/>
          </a:stretch>
        </p:blipFill>
        <p:spPr bwMode="auto">
          <a:xfrm>
            <a:off x="5867400" y="2895600"/>
            <a:ext cx="2209800" cy="3310795"/>
          </a:xfrm>
          <a:prstGeom prst="rect">
            <a:avLst/>
          </a:prstGeom>
          <a:noFill/>
        </p:spPr>
      </p:pic>
      <p:sp>
        <p:nvSpPr>
          <p:cNvPr id="2" name="Title 1"/>
          <p:cNvSpPr>
            <a:spLocks noGrp="1"/>
          </p:cNvSpPr>
          <p:nvPr>
            <p:ph type="title"/>
          </p:nvPr>
        </p:nvSpPr>
        <p:spPr/>
        <p:txBody>
          <a:bodyPr>
            <a:normAutofit/>
          </a:bodyPr>
          <a:lstStyle/>
          <a:p>
            <a:r>
              <a:rPr lang="es-MX" noProof="0" dirty="0">
                <a:solidFill>
                  <a:schemeClr val="bg1"/>
                </a:solidFill>
              </a:rPr>
              <a:t>Módulo 1 Descripción General</a:t>
            </a:r>
          </a:p>
        </p:txBody>
      </p:sp>
      <p:sp>
        <p:nvSpPr>
          <p:cNvPr id="3" name="Content Placeholder 2"/>
          <p:cNvSpPr>
            <a:spLocks noGrp="1"/>
          </p:cNvSpPr>
          <p:nvPr>
            <p:ph idx="1"/>
          </p:nvPr>
        </p:nvSpPr>
        <p:spPr/>
        <p:txBody>
          <a:bodyPr/>
          <a:lstStyle/>
          <a:p>
            <a:r>
              <a:rPr lang="es-MX" noProof="0" dirty="0"/>
              <a:t>Introducción a la fatiga</a:t>
            </a:r>
          </a:p>
          <a:p>
            <a:r>
              <a:rPr lang="es-MX" noProof="0" dirty="0"/>
              <a:t>Descripción general del Programa de Administración de la Fatiga</a:t>
            </a:r>
          </a:p>
          <a:p>
            <a:r>
              <a:rPr lang="es-MX" noProof="0" dirty="0"/>
              <a:t>Resúmenes de los módulos</a:t>
            </a:r>
          </a:p>
        </p:txBody>
      </p:sp>
      <p:pic>
        <p:nvPicPr>
          <p:cNvPr id="1026" name="Picture 2" descr="\\Tomahawk\projects\457407\Working\Documents\Module Content\istock photos\Module 1\truck driver.jpg"/>
          <p:cNvPicPr>
            <a:picLocks noChangeAspect="1" noChangeArrowheads="1"/>
          </p:cNvPicPr>
          <p:nvPr/>
        </p:nvPicPr>
        <p:blipFill>
          <a:blip r:embed="rId4" cstate="print"/>
          <a:srcRect/>
          <a:stretch>
            <a:fillRect/>
          </a:stretch>
        </p:blipFill>
        <p:spPr bwMode="auto">
          <a:xfrm>
            <a:off x="838200" y="3886200"/>
            <a:ext cx="3617473" cy="24003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MX" noProof="0" dirty="0">
                <a:solidFill>
                  <a:schemeClr val="bg1"/>
                </a:solidFill>
              </a:rPr>
              <a:t>Lección 3: Resúmenes de los Módulos</a:t>
            </a:r>
          </a:p>
        </p:txBody>
      </p:sp>
    </p:spTree>
    <p:extLst>
      <p:ext uri="{BB962C8B-B14F-4D97-AF65-F5344CB8AC3E}">
        <p14:creationId xmlns:p14="http://schemas.microsoft.com/office/powerpoint/2010/main" val="3898748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a:solidFill>
                  <a:schemeClr val="bg1"/>
                </a:solidFill>
              </a:rPr>
              <a:t>Módulos de Instrucción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5076085"/>
              </p:ext>
            </p:extLst>
          </p:nvPr>
        </p:nvGraphicFramePr>
        <p:xfrm>
          <a:off x="457200" y="1447800"/>
          <a:ext cx="8229600" cy="491744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248920">
                <a:tc>
                  <a:txBody>
                    <a:bodyPr/>
                    <a:lstStyle/>
                    <a:p>
                      <a:pPr algn="ctr">
                        <a:lnSpc>
                          <a:spcPts val="1800"/>
                        </a:lnSpc>
                      </a:pPr>
                      <a:r>
                        <a:rPr lang="en-US" sz="1600" b="1" dirty="0" err="1"/>
                        <a:t>Módulo</a:t>
                      </a:r>
                      <a:endParaRPr lang="en-US" sz="1600" b="1" dirty="0">
                        <a:solidFill>
                          <a:sysClr val="windowText" lastClr="000000"/>
                        </a:solidFill>
                      </a:endParaRPr>
                    </a:p>
                  </a:txBody>
                  <a:tcPr anchor="ctr">
                    <a:solidFill>
                      <a:schemeClr val="bg1">
                        <a:lumMod val="65000"/>
                      </a:schemeClr>
                    </a:solidFill>
                  </a:tcPr>
                </a:tc>
                <a:tc>
                  <a:txBody>
                    <a:bodyPr/>
                    <a:lstStyle/>
                    <a:p>
                      <a:pPr algn="ctr">
                        <a:lnSpc>
                          <a:spcPts val="1800"/>
                        </a:lnSpc>
                      </a:pPr>
                      <a:r>
                        <a:rPr lang="en-US" sz="1600" b="1" dirty="0" err="1"/>
                        <a:t>Título</a:t>
                      </a:r>
                      <a:endParaRPr lang="en-US" sz="1600" b="1" dirty="0">
                        <a:solidFill>
                          <a:sysClr val="windowText" lastClr="000000"/>
                        </a:solidFill>
                      </a:endParaRPr>
                    </a:p>
                  </a:txBody>
                  <a:tcPr anchor="ctr">
                    <a:solidFill>
                      <a:schemeClr val="bg1">
                        <a:lumMod val="65000"/>
                      </a:schemeClr>
                    </a:solidFill>
                  </a:tcPr>
                </a:tc>
                <a:tc>
                  <a:txBody>
                    <a:bodyPr/>
                    <a:lstStyle/>
                    <a:p>
                      <a:pPr algn="ctr">
                        <a:lnSpc>
                          <a:spcPts val="1800"/>
                        </a:lnSpc>
                      </a:pPr>
                      <a:r>
                        <a:rPr lang="en-US" sz="1600" b="1" dirty="0"/>
                        <a:t>Audiencia </a:t>
                      </a:r>
                      <a:r>
                        <a:rPr lang="en-US" sz="1600" b="1" dirty="0" err="1"/>
                        <a:t>Objetivo</a:t>
                      </a:r>
                      <a:endParaRPr lang="en-US" sz="1600" b="1" dirty="0">
                        <a:solidFill>
                          <a:sysClr val="windowText" lastClr="000000"/>
                        </a:solidFill>
                      </a:endParaRPr>
                    </a:p>
                  </a:txBody>
                  <a:tcPr anchor="ctr">
                    <a:solidFill>
                      <a:schemeClr val="bg1">
                        <a:lumMod val="65000"/>
                      </a:schemeClr>
                    </a:solidFill>
                  </a:tcPr>
                </a:tc>
                <a:tc>
                  <a:txBody>
                    <a:bodyPr/>
                    <a:lstStyle/>
                    <a:p>
                      <a:pPr algn="ctr">
                        <a:lnSpc>
                          <a:spcPts val="1800"/>
                        </a:lnSpc>
                      </a:pPr>
                      <a:r>
                        <a:rPr lang="en-US" sz="1600" b="1" dirty="0" err="1"/>
                        <a:t>Duración</a:t>
                      </a:r>
                      <a:r>
                        <a:rPr lang="en-US" sz="1600" b="1" dirty="0"/>
                        <a:t> </a:t>
                      </a:r>
                      <a:r>
                        <a:rPr lang="en-US" sz="1600" b="1" dirty="0" err="1"/>
                        <a:t>Estimada</a:t>
                      </a:r>
                      <a:endParaRPr lang="en-US" sz="1600" b="1" dirty="0">
                        <a:solidFill>
                          <a:sysClr val="windowText" lastClr="000000"/>
                        </a:solidFill>
                      </a:endParaRPr>
                    </a:p>
                  </a:txBody>
                  <a:tcPr anchor="ctr">
                    <a:solidFill>
                      <a:schemeClr val="bg1">
                        <a:lumMod val="65000"/>
                      </a:schemeClr>
                    </a:solidFill>
                  </a:tcPr>
                </a:tc>
                <a:extLst>
                  <a:ext uri="{0D108BD9-81ED-4DB2-BD59-A6C34878D82A}">
                    <a16:rowId xmlns:a16="http://schemas.microsoft.com/office/drawing/2014/main" val="10000"/>
                  </a:ext>
                </a:extLst>
              </a:tr>
              <a:tr h="370840">
                <a:tc>
                  <a:txBody>
                    <a:bodyPr/>
                    <a:lstStyle/>
                    <a:p>
                      <a:pPr algn="ctr"/>
                      <a:r>
                        <a:rPr lang="en-US" sz="1400" dirty="0"/>
                        <a:t>1</a:t>
                      </a:r>
                    </a:p>
                  </a:txBody>
                  <a:tcPr anchor="ctr"/>
                </a:tc>
                <a:tc>
                  <a:txBody>
                    <a:bodyPr/>
                    <a:lstStyle/>
                    <a:p>
                      <a:pPr>
                        <a:lnSpc>
                          <a:spcPts val="1500"/>
                        </a:lnSpc>
                      </a:pPr>
                      <a:r>
                        <a:rPr lang="es-ES" sz="1400" dirty="0"/>
                        <a:t>Introducción y Descripción General del PAF</a:t>
                      </a:r>
                      <a:endParaRPr lang="en-US" sz="1400" dirty="0"/>
                    </a:p>
                  </a:txBody>
                  <a:tcPr anchor="ctr"/>
                </a:tc>
                <a:tc>
                  <a:txBody>
                    <a:bodyPr/>
                    <a:lstStyle/>
                    <a:p>
                      <a:pPr algn="l">
                        <a:lnSpc>
                          <a:spcPts val="1500"/>
                        </a:lnSpc>
                      </a:pPr>
                      <a:r>
                        <a:rPr lang="es-ES" sz="1400" dirty="0"/>
                        <a:t>Ejecutivos y Gerentes de transportistas</a:t>
                      </a:r>
                    </a:p>
                  </a:txBody>
                  <a:tcPr anchor="ctr"/>
                </a:tc>
                <a:tc>
                  <a:txBody>
                    <a:bodyPr/>
                    <a:lstStyle/>
                    <a:p>
                      <a:r>
                        <a:rPr lang="en-US" sz="1400" dirty="0"/>
                        <a:t>45 </a:t>
                      </a:r>
                      <a:r>
                        <a:rPr lang="en-US" sz="1400" dirty="0" err="1"/>
                        <a:t>minutos</a:t>
                      </a:r>
                      <a:endParaRPr lang="en-US" sz="1400" dirty="0"/>
                    </a:p>
                  </a:txBody>
                  <a:tcPr anchor="ctr"/>
                </a:tc>
                <a:extLst>
                  <a:ext uri="{0D108BD9-81ED-4DB2-BD59-A6C34878D82A}">
                    <a16:rowId xmlns:a16="http://schemas.microsoft.com/office/drawing/2014/main" val="10001"/>
                  </a:ext>
                </a:extLst>
              </a:tr>
              <a:tr h="370840">
                <a:tc>
                  <a:txBody>
                    <a:bodyPr/>
                    <a:lstStyle/>
                    <a:p>
                      <a:pPr algn="ctr"/>
                      <a:r>
                        <a:rPr lang="en-US" sz="1400" dirty="0"/>
                        <a:t>2</a:t>
                      </a:r>
                    </a:p>
                  </a:txBody>
                  <a:tcPr anchor="ctr"/>
                </a:tc>
                <a:tc>
                  <a:txBody>
                    <a:bodyPr/>
                    <a:lstStyle/>
                    <a:p>
                      <a:pPr>
                        <a:lnSpc>
                          <a:spcPts val="1500"/>
                        </a:lnSpc>
                      </a:pPr>
                      <a:r>
                        <a:rPr lang="es-ES" sz="1400" dirty="0"/>
                        <a:t>Cultura de Seguridad y Prácticas Gerenciales</a:t>
                      </a:r>
                      <a:endParaRPr lang="en-US" sz="1400" dirty="0"/>
                    </a:p>
                  </a:txBody>
                  <a:tcPr anchor="ct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400" dirty="0" err="1"/>
                        <a:t>Ejecutivos</a:t>
                      </a:r>
                      <a:r>
                        <a:rPr lang="en-US" sz="1400" dirty="0"/>
                        <a:t> y </a:t>
                      </a:r>
                      <a:r>
                        <a:rPr lang="en-US" sz="1400" dirty="0" err="1"/>
                        <a:t>Gerentes</a:t>
                      </a:r>
                      <a:r>
                        <a:rPr lang="en-US" sz="1400" dirty="0"/>
                        <a:t> de </a:t>
                      </a:r>
                      <a:r>
                        <a:rPr lang="en-US" sz="1400" dirty="0" err="1"/>
                        <a:t>Transportistas</a:t>
                      </a:r>
                      <a:endParaRPr lang="en-US" sz="1400" dirty="0"/>
                    </a:p>
                  </a:txBody>
                  <a:tcPr anchor="ctr"/>
                </a:tc>
                <a:tc>
                  <a:txBody>
                    <a:bodyPr/>
                    <a:lstStyle/>
                    <a:p>
                      <a:r>
                        <a:rPr lang="en-US" sz="1400" dirty="0"/>
                        <a:t>1.5 horas</a:t>
                      </a:r>
                    </a:p>
                  </a:txBody>
                  <a:tcPr anchor="ctr"/>
                </a:tc>
                <a:extLst>
                  <a:ext uri="{0D108BD9-81ED-4DB2-BD59-A6C34878D82A}">
                    <a16:rowId xmlns:a16="http://schemas.microsoft.com/office/drawing/2014/main" val="10002"/>
                  </a:ext>
                </a:extLst>
              </a:tr>
              <a:tr h="370840">
                <a:tc>
                  <a:txBody>
                    <a:bodyPr/>
                    <a:lstStyle/>
                    <a:p>
                      <a:pPr algn="ctr"/>
                      <a:r>
                        <a:rPr lang="en-US" sz="1400" dirty="0"/>
                        <a:t>3</a:t>
                      </a:r>
                    </a:p>
                  </a:txBody>
                  <a:tcPr anchor="ctr"/>
                </a:tc>
                <a:tc>
                  <a:txBody>
                    <a:bodyPr/>
                    <a:lstStyle/>
                    <a:p>
                      <a:pPr>
                        <a:lnSpc>
                          <a:spcPts val="1500"/>
                        </a:lnSpc>
                      </a:pPr>
                      <a:r>
                        <a:rPr lang="en-US" sz="1400" dirty="0" err="1"/>
                        <a:t>Educación</a:t>
                      </a:r>
                      <a:r>
                        <a:rPr lang="en-US" sz="1400" dirty="0"/>
                        <a:t> del Conductor</a:t>
                      </a:r>
                    </a:p>
                  </a:txBody>
                  <a:tcPr anchor="ctr"/>
                </a:tc>
                <a:tc>
                  <a:txBody>
                    <a:bodyPr/>
                    <a:lstStyle/>
                    <a:p>
                      <a:pPr algn="l">
                        <a:lnSpc>
                          <a:spcPts val="1500"/>
                        </a:lnSpc>
                      </a:pPr>
                      <a:r>
                        <a:rPr lang="en-US" sz="1400" dirty="0" err="1"/>
                        <a:t>Conductores</a:t>
                      </a:r>
                      <a:endParaRPr lang="en-US" sz="1400" dirty="0"/>
                    </a:p>
                  </a:txBody>
                  <a:tcPr anchor="ctr"/>
                </a:tc>
                <a:tc>
                  <a:txBody>
                    <a:bodyPr/>
                    <a:lstStyle/>
                    <a:p>
                      <a:r>
                        <a:rPr lang="en-US" sz="1400" dirty="0"/>
                        <a:t>3 horas</a:t>
                      </a:r>
                    </a:p>
                  </a:txBody>
                  <a:tcPr anchor="ctr"/>
                </a:tc>
                <a:extLst>
                  <a:ext uri="{0D108BD9-81ED-4DB2-BD59-A6C34878D82A}">
                    <a16:rowId xmlns:a16="http://schemas.microsoft.com/office/drawing/2014/main" val="10003"/>
                  </a:ext>
                </a:extLst>
              </a:tr>
              <a:tr h="370840">
                <a:tc>
                  <a:txBody>
                    <a:bodyPr/>
                    <a:lstStyle/>
                    <a:p>
                      <a:pPr algn="ctr"/>
                      <a:r>
                        <a:rPr lang="en-US" sz="1400" dirty="0"/>
                        <a:t>4</a:t>
                      </a:r>
                    </a:p>
                  </a:txBody>
                  <a:tcPr anchor="ctr"/>
                </a:tc>
                <a:tc>
                  <a:txBody>
                    <a:bodyPr/>
                    <a:lstStyle/>
                    <a:p>
                      <a:pPr>
                        <a:lnSpc>
                          <a:spcPts val="1500"/>
                        </a:lnSpc>
                      </a:pPr>
                      <a:r>
                        <a:rPr lang="es-ES" sz="1400" dirty="0"/>
                        <a:t>Educación para la Familia del Conductor</a:t>
                      </a:r>
                      <a:endParaRPr lang="en-US" sz="1400" dirty="0"/>
                    </a:p>
                  </a:txBody>
                  <a:tcPr anchor="ctr"/>
                </a:tc>
                <a:tc>
                  <a:txBody>
                    <a:bodyPr/>
                    <a:lstStyle/>
                    <a:p>
                      <a:pPr algn="l">
                        <a:lnSpc>
                          <a:spcPts val="1500"/>
                        </a:lnSpc>
                      </a:pPr>
                      <a:r>
                        <a:rPr lang="en-US" sz="1400" dirty="0" err="1"/>
                        <a:t>Cónyuge</a:t>
                      </a:r>
                      <a:r>
                        <a:rPr lang="en-US" sz="1400" dirty="0"/>
                        <a:t> y Familia de </a:t>
                      </a:r>
                      <a:r>
                        <a:rPr lang="en-US" sz="1400" dirty="0" err="1"/>
                        <a:t>Conductores</a:t>
                      </a:r>
                      <a:endParaRPr lang="en-US" sz="1400" dirty="0"/>
                    </a:p>
                  </a:txBody>
                  <a:tcPr anchor="ctr"/>
                </a:tc>
                <a:tc>
                  <a:txBody>
                    <a:bodyPr/>
                    <a:lstStyle/>
                    <a:p>
                      <a:r>
                        <a:rPr lang="en-US" sz="1400" dirty="0"/>
                        <a:t>45 </a:t>
                      </a:r>
                      <a:r>
                        <a:rPr lang="en-US" sz="1400" dirty="0" err="1"/>
                        <a:t>minutos</a:t>
                      </a:r>
                      <a:endParaRPr lang="en-US" sz="1400" dirty="0"/>
                    </a:p>
                  </a:txBody>
                  <a:tcPr anchor="ctr"/>
                </a:tc>
                <a:extLst>
                  <a:ext uri="{0D108BD9-81ED-4DB2-BD59-A6C34878D82A}">
                    <a16:rowId xmlns:a16="http://schemas.microsoft.com/office/drawing/2014/main" val="10004"/>
                  </a:ext>
                </a:extLst>
              </a:tr>
              <a:tr h="370840">
                <a:tc>
                  <a:txBody>
                    <a:bodyPr/>
                    <a:lstStyle/>
                    <a:p>
                      <a:pPr algn="ctr"/>
                      <a:r>
                        <a:rPr lang="en-US" sz="1400" dirty="0"/>
                        <a:t>5</a:t>
                      </a:r>
                    </a:p>
                  </a:txBody>
                  <a:tcPr anchor="ctr"/>
                </a:tc>
                <a:tc>
                  <a:txBody>
                    <a:bodyPr/>
                    <a:lstStyle/>
                    <a:p>
                      <a:pPr>
                        <a:lnSpc>
                          <a:spcPts val="1500"/>
                        </a:lnSpc>
                      </a:pPr>
                      <a:r>
                        <a:rPr lang="es-ES" sz="1400" dirty="0"/>
                        <a:t>Capacitar al Capacitador para la Educación del Conductor y Foro Familiar</a:t>
                      </a:r>
                      <a:endParaRPr lang="en-US" sz="1400" dirty="0"/>
                    </a:p>
                  </a:txBody>
                  <a:tcPr anchor="ctr"/>
                </a:tc>
                <a:tc>
                  <a:txBody>
                    <a:bodyPr/>
                    <a:lstStyle/>
                    <a:p>
                      <a:pPr algn="l">
                        <a:lnSpc>
                          <a:spcPts val="1500"/>
                        </a:lnSpc>
                      </a:pPr>
                      <a:r>
                        <a:rPr lang="en-US" sz="1400" baseline="0" dirty="0" err="1"/>
                        <a:t>Capacitadores</a:t>
                      </a:r>
                      <a:endParaRPr lang="en-US" sz="1400" dirty="0"/>
                    </a:p>
                  </a:txBody>
                  <a:tcPr anchor="ctr"/>
                </a:tc>
                <a:tc>
                  <a:txBody>
                    <a:bodyPr/>
                    <a:lstStyle/>
                    <a:p>
                      <a:r>
                        <a:rPr lang="en-US" sz="1400" dirty="0"/>
                        <a:t>3.5 horas</a:t>
                      </a:r>
                    </a:p>
                  </a:txBody>
                  <a:tcPr anchor="ctr"/>
                </a:tc>
                <a:extLst>
                  <a:ext uri="{0D108BD9-81ED-4DB2-BD59-A6C34878D82A}">
                    <a16:rowId xmlns:a16="http://schemas.microsoft.com/office/drawing/2014/main" val="10005"/>
                  </a:ext>
                </a:extLst>
              </a:tr>
              <a:tr h="320040">
                <a:tc>
                  <a:txBody>
                    <a:bodyPr/>
                    <a:lstStyle/>
                    <a:p>
                      <a:pPr algn="ctr"/>
                      <a:r>
                        <a:rPr lang="en-US" sz="1400" dirty="0"/>
                        <a:t>6</a:t>
                      </a:r>
                    </a:p>
                  </a:txBody>
                  <a:tcPr anchor="ctr"/>
                </a:tc>
                <a:tc>
                  <a:txBody>
                    <a:bodyPr/>
                    <a:lstStyle/>
                    <a:p>
                      <a:pPr>
                        <a:lnSpc>
                          <a:spcPts val="1500"/>
                        </a:lnSpc>
                      </a:pPr>
                      <a:r>
                        <a:rPr lang="en-US" sz="1400" dirty="0"/>
                        <a:t>Expedidores y </a:t>
                      </a:r>
                      <a:r>
                        <a:rPr lang="en-US" sz="1400" dirty="0" err="1"/>
                        <a:t>Destinatarios</a:t>
                      </a:r>
                      <a:endParaRPr lang="en-US" sz="1400" dirty="0"/>
                    </a:p>
                  </a:txBody>
                  <a:tcPr anchor="ctr"/>
                </a:tc>
                <a:tc>
                  <a:txBody>
                    <a:bodyPr/>
                    <a:lstStyle/>
                    <a:p>
                      <a:pPr algn="l">
                        <a:lnSpc>
                          <a:spcPts val="1500"/>
                        </a:lnSpc>
                      </a:pPr>
                      <a:r>
                        <a:rPr lang="en-US" sz="1400" dirty="0"/>
                        <a:t>Expedidores y </a:t>
                      </a:r>
                      <a:r>
                        <a:rPr lang="en-US" sz="1400" dirty="0" err="1"/>
                        <a:t>Destinatarios</a:t>
                      </a:r>
                      <a:endParaRPr lang="en-US" sz="1400" dirty="0"/>
                    </a:p>
                  </a:txBody>
                  <a:tcPr anchor="ctr"/>
                </a:tc>
                <a:tc>
                  <a:txBody>
                    <a:bodyPr/>
                    <a:lstStyle/>
                    <a:p>
                      <a:r>
                        <a:rPr lang="en-US" sz="1400" dirty="0"/>
                        <a:t>30 </a:t>
                      </a:r>
                      <a:r>
                        <a:rPr lang="en-US" sz="1400" dirty="0" err="1"/>
                        <a:t>minutos</a:t>
                      </a:r>
                      <a:endParaRPr lang="en-US" sz="1400" dirty="0"/>
                    </a:p>
                  </a:txBody>
                  <a:tcPr anchor="ctr"/>
                </a:tc>
                <a:extLst>
                  <a:ext uri="{0D108BD9-81ED-4DB2-BD59-A6C34878D82A}">
                    <a16:rowId xmlns:a16="http://schemas.microsoft.com/office/drawing/2014/main" val="10006"/>
                  </a:ext>
                </a:extLst>
              </a:tr>
              <a:tr h="370840">
                <a:tc>
                  <a:txBody>
                    <a:bodyPr/>
                    <a:lstStyle/>
                    <a:p>
                      <a:pPr algn="ctr"/>
                      <a:r>
                        <a:rPr lang="en-US" sz="1400" dirty="0"/>
                        <a:t>7</a:t>
                      </a:r>
                    </a:p>
                  </a:txBody>
                  <a:tcPr anchor="ctr"/>
                </a:tc>
                <a:tc>
                  <a:txBody>
                    <a:bodyPr/>
                    <a:lstStyle/>
                    <a:p>
                      <a:pPr>
                        <a:lnSpc>
                          <a:spcPts val="1500"/>
                        </a:lnSpc>
                      </a:pPr>
                      <a:r>
                        <a:rPr lang="es-ES" sz="1400" dirty="0"/>
                        <a:t>Administración del Autotransportista de las Enfermedades del Sueño</a:t>
                      </a:r>
                      <a:r>
                        <a:rPr lang="en-US" sz="1400" dirty="0"/>
                        <a:t> </a:t>
                      </a:r>
                    </a:p>
                  </a:txBody>
                  <a:tcPr anchor="ctr"/>
                </a:tc>
                <a:tc>
                  <a:txBody>
                    <a:bodyPr/>
                    <a:lstStyle/>
                    <a:p>
                      <a:pPr algn="l">
                        <a:lnSpc>
                          <a:spcPts val="1500"/>
                        </a:lnSpc>
                      </a:pPr>
                      <a:r>
                        <a:rPr lang="es-ES" sz="1400" dirty="0"/>
                        <a:t>Ejecutivos y Gerentes de transportistas</a:t>
                      </a:r>
                    </a:p>
                  </a:txBody>
                  <a:tcPr anchor="ctr"/>
                </a:tc>
                <a:tc>
                  <a:txBody>
                    <a:bodyPr/>
                    <a:lstStyle/>
                    <a:p>
                      <a:r>
                        <a:rPr lang="en-US" sz="1400" dirty="0"/>
                        <a:t>1.5 horas</a:t>
                      </a:r>
                    </a:p>
                  </a:txBody>
                  <a:tcPr anchor="ctr"/>
                </a:tc>
                <a:extLst>
                  <a:ext uri="{0D108BD9-81ED-4DB2-BD59-A6C34878D82A}">
                    <a16:rowId xmlns:a16="http://schemas.microsoft.com/office/drawing/2014/main" val="10007"/>
                  </a:ext>
                </a:extLst>
              </a:tr>
              <a:tr h="370840">
                <a:tc>
                  <a:txBody>
                    <a:bodyPr/>
                    <a:lstStyle/>
                    <a:p>
                      <a:pPr algn="ctr"/>
                      <a:r>
                        <a:rPr lang="en-US" sz="1400" dirty="0"/>
                        <a:t>8</a:t>
                      </a:r>
                    </a:p>
                  </a:txBody>
                  <a:tcPr anchor="ctr"/>
                </a:tc>
                <a:tc>
                  <a:txBody>
                    <a:bodyPr/>
                    <a:lstStyle/>
                    <a:p>
                      <a:pPr>
                        <a:lnSpc>
                          <a:spcPts val="1500"/>
                        </a:lnSpc>
                      </a:pPr>
                      <a:r>
                        <a:rPr lang="es-ES" sz="1400" dirty="0"/>
                        <a:t>Administración de las Enfermedades del Sueño del Conductor</a:t>
                      </a:r>
                      <a:endParaRPr lang="en-US" sz="1400" dirty="0"/>
                    </a:p>
                  </a:txBody>
                  <a:tcPr anchor="ctr"/>
                </a:tc>
                <a:tc>
                  <a:txBody>
                    <a:bodyPr/>
                    <a:lstStyle/>
                    <a:p>
                      <a:pPr algn="l">
                        <a:lnSpc>
                          <a:spcPts val="1500"/>
                        </a:lnSpc>
                      </a:pPr>
                      <a:r>
                        <a:rPr lang="en-US" sz="1400" dirty="0" err="1"/>
                        <a:t>Conductores</a:t>
                      </a:r>
                      <a:endParaRPr lang="en-US" sz="1400" dirty="0"/>
                    </a:p>
                  </a:txBody>
                  <a:tcPr anchor="ctr"/>
                </a:tc>
                <a:tc>
                  <a:txBody>
                    <a:bodyPr/>
                    <a:lstStyle/>
                    <a:p>
                      <a:r>
                        <a:rPr lang="en-US" sz="1400" dirty="0"/>
                        <a:t>1.25 horas</a:t>
                      </a:r>
                    </a:p>
                  </a:txBody>
                  <a:tcPr anchor="ctr"/>
                </a:tc>
                <a:extLst>
                  <a:ext uri="{0D108BD9-81ED-4DB2-BD59-A6C34878D82A}">
                    <a16:rowId xmlns:a16="http://schemas.microsoft.com/office/drawing/2014/main" val="10008"/>
                  </a:ext>
                </a:extLst>
              </a:tr>
              <a:tr h="406400">
                <a:tc>
                  <a:txBody>
                    <a:bodyPr/>
                    <a:lstStyle/>
                    <a:p>
                      <a:pPr algn="ctr"/>
                      <a:r>
                        <a:rPr lang="en-US" sz="1400" dirty="0"/>
                        <a:t>9</a:t>
                      </a:r>
                    </a:p>
                  </a:txBody>
                  <a:tcPr anchor="ctr"/>
                </a:tc>
                <a:tc>
                  <a:txBody>
                    <a:bodyPr/>
                    <a:lstStyle/>
                    <a:p>
                      <a:pPr>
                        <a:lnSpc>
                          <a:spcPts val="1500"/>
                        </a:lnSpc>
                      </a:pPr>
                      <a:r>
                        <a:rPr lang="es-ES" sz="1400" dirty="0"/>
                        <a:t>Programación de Horarios y Herramientas del Conductor</a:t>
                      </a:r>
                      <a:endParaRPr lang="en-US" sz="1400" dirty="0"/>
                    </a:p>
                  </a:txBody>
                  <a:tcPr anchor="ctr"/>
                </a:tc>
                <a:tc>
                  <a:txBody>
                    <a:bodyPr/>
                    <a:lstStyle/>
                    <a:p>
                      <a:pPr algn="l">
                        <a:lnSpc>
                          <a:spcPts val="1500"/>
                        </a:lnSpc>
                      </a:pPr>
                      <a:r>
                        <a:rPr lang="en-US" sz="1400" dirty="0" err="1"/>
                        <a:t>Despachadores</a:t>
                      </a:r>
                      <a:r>
                        <a:rPr lang="en-US" sz="1400" dirty="0"/>
                        <a:t> y </a:t>
                      </a:r>
                      <a:r>
                        <a:rPr lang="en-US" sz="1400" dirty="0" err="1"/>
                        <a:t>Gerentes</a:t>
                      </a:r>
                      <a:r>
                        <a:rPr lang="en-US" sz="1400" dirty="0"/>
                        <a:t> *</a:t>
                      </a:r>
                    </a:p>
                  </a:txBody>
                  <a:tcPr anchor="ctr"/>
                </a:tc>
                <a:tc>
                  <a:txBody>
                    <a:bodyPr/>
                    <a:lstStyle/>
                    <a:p>
                      <a:r>
                        <a:rPr lang="en-US" sz="1400" dirty="0"/>
                        <a:t>1 hora</a:t>
                      </a:r>
                    </a:p>
                  </a:txBody>
                  <a:tcPr anchor="ctr"/>
                </a:tc>
                <a:extLst>
                  <a:ext uri="{0D108BD9-81ED-4DB2-BD59-A6C34878D82A}">
                    <a16:rowId xmlns:a16="http://schemas.microsoft.com/office/drawing/2014/main" val="10009"/>
                  </a:ext>
                </a:extLst>
              </a:tr>
              <a:tr h="370840">
                <a:tc>
                  <a:txBody>
                    <a:bodyPr/>
                    <a:lstStyle/>
                    <a:p>
                      <a:pPr algn="ctr"/>
                      <a:r>
                        <a:rPr lang="en-US" sz="1400" dirty="0"/>
                        <a:t>10</a:t>
                      </a:r>
                    </a:p>
                  </a:txBody>
                  <a:tcPr anchor="ctr"/>
                </a:tc>
                <a:tc>
                  <a:txBody>
                    <a:bodyPr/>
                    <a:lstStyle/>
                    <a:p>
                      <a:pPr>
                        <a:lnSpc>
                          <a:spcPts val="1500"/>
                        </a:lnSpc>
                      </a:pPr>
                      <a:r>
                        <a:rPr lang="es-ES" sz="1400" dirty="0"/>
                        <a:t>Tecnologías de Monitoreo y Administración de la fatiga</a:t>
                      </a:r>
                      <a:endParaRPr lang="en-US" sz="1400" dirty="0"/>
                    </a:p>
                  </a:txBody>
                  <a:tcPr anchor="ctr"/>
                </a:tc>
                <a:tc>
                  <a:txBody>
                    <a:bodyPr/>
                    <a:lstStyle/>
                    <a:p>
                      <a:pPr algn="l">
                        <a:lnSpc>
                          <a:spcPts val="1500"/>
                        </a:lnSpc>
                      </a:pPr>
                      <a:r>
                        <a:rPr lang="es-ES" sz="1400" dirty="0"/>
                        <a:t>Ejecutivos y Gerentes de transportistas</a:t>
                      </a:r>
                    </a:p>
                  </a:txBody>
                  <a:tcPr anchor="ctr"/>
                </a:tc>
                <a:tc>
                  <a:txBody>
                    <a:bodyPr/>
                    <a:lstStyle/>
                    <a:p>
                      <a:r>
                        <a:rPr lang="en-US" sz="1400" dirty="0"/>
                        <a:t>1 hora</a:t>
                      </a:r>
                    </a:p>
                  </a:txBody>
                  <a:tcPr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a:solidFill>
                  <a:schemeClr val="bg1"/>
                </a:solidFill>
              </a:rPr>
              <a:t>Módulo 2: Cultura de Seguridad y Prácticas Gerenciales</a:t>
            </a:r>
          </a:p>
        </p:txBody>
      </p:sp>
      <p:sp>
        <p:nvSpPr>
          <p:cNvPr id="3" name="Content Placeholder 2"/>
          <p:cNvSpPr>
            <a:spLocks noGrp="1"/>
          </p:cNvSpPr>
          <p:nvPr>
            <p:ph idx="1"/>
          </p:nvPr>
        </p:nvSpPr>
        <p:spPr>
          <a:xfrm>
            <a:off x="472975" y="1458119"/>
            <a:ext cx="6477000" cy="4876800"/>
          </a:xfrm>
        </p:spPr>
        <p:txBody>
          <a:bodyPr>
            <a:normAutofit fontScale="55000" lnSpcReduction="20000"/>
          </a:bodyPr>
          <a:lstStyle/>
          <a:p>
            <a:pPr>
              <a:lnSpc>
                <a:spcPct val="110000"/>
              </a:lnSpc>
            </a:pPr>
            <a:r>
              <a:rPr lang="es-MX" sz="4500" noProof="0" dirty="0"/>
              <a:t>Comprender cómo se pueden usar varios componentes de la cultura de seguridad para implementar y mantener un PAF exitoso</a:t>
            </a:r>
          </a:p>
          <a:p>
            <a:pPr>
              <a:lnSpc>
                <a:spcPct val="110000"/>
              </a:lnSpc>
            </a:pPr>
            <a:r>
              <a:rPr lang="es-MX" sz="4500" noProof="0" dirty="0"/>
              <a:t>Introducción a la cultura de la seguridad.</a:t>
            </a:r>
          </a:p>
          <a:p>
            <a:pPr>
              <a:lnSpc>
                <a:spcPct val="110000"/>
              </a:lnSpc>
            </a:pPr>
            <a:r>
              <a:rPr lang="es-MX" sz="4500" noProof="0" dirty="0"/>
              <a:t>Responsabilidades corporativas y roles en la implementación del PAF</a:t>
            </a:r>
          </a:p>
          <a:p>
            <a:pPr>
              <a:lnSpc>
                <a:spcPct val="110000"/>
              </a:lnSpc>
            </a:pPr>
            <a:r>
              <a:rPr lang="es-MX" sz="4500" noProof="0" dirty="0"/>
              <a:t>Estrategias para involucrar y empoderar al personal y generar compromiso en el PAF</a:t>
            </a:r>
          </a:p>
          <a:p>
            <a:pPr>
              <a:lnSpc>
                <a:spcPct val="110000"/>
              </a:lnSpc>
            </a:pPr>
            <a:r>
              <a:rPr lang="es-MX" sz="4500" noProof="0" dirty="0"/>
              <a:t>Descripción general del cambio de cultura organizacional</a:t>
            </a:r>
          </a:p>
          <a:p>
            <a:pPr>
              <a:lnSpc>
                <a:spcPct val="110000"/>
              </a:lnSpc>
            </a:pPr>
            <a:r>
              <a:rPr lang="es-MX" sz="4500" noProof="0" dirty="0"/>
              <a:t>Medidas de desempeño para medir la efectividad del FMP</a:t>
            </a:r>
            <a:endParaRPr lang="es-MX" noProof="0" dirty="0"/>
          </a:p>
          <a:p>
            <a:endParaRPr lang="es-MX" noProof="0" dirty="0"/>
          </a:p>
        </p:txBody>
      </p:sp>
      <p:grpSp>
        <p:nvGrpSpPr>
          <p:cNvPr id="31" name="Grupo 30">
            <a:extLst>
              <a:ext uri="{FF2B5EF4-FFF2-40B4-BE49-F238E27FC236}">
                <a16:creationId xmlns:a16="http://schemas.microsoft.com/office/drawing/2014/main" id="{20C31EA7-F15E-F7A0-60E8-B387EF52ADA6}"/>
              </a:ext>
            </a:extLst>
          </p:cNvPr>
          <p:cNvGrpSpPr/>
          <p:nvPr/>
        </p:nvGrpSpPr>
        <p:grpSpPr>
          <a:xfrm>
            <a:off x="6477000" y="3304380"/>
            <a:ext cx="2628901" cy="2992439"/>
            <a:chOff x="6515099" y="3124200"/>
            <a:chExt cx="2628901" cy="2992439"/>
          </a:xfrm>
        </p:grpSpPr>
        <p:sp>
          <p:nvSpPr>
            <p:cNvPr id="4" name="Elipse 3">
              <a:extLst>
                <a:ext uri="{FF2B5EF4-FFF2-40B4-BE49-F238E27FC236}">
                  <a16:creationId xmlns:a16="http://schemas.microsoft.com/office/drawing/2014/main" id="{8DA42ADF-7BC3-EC7B-D65C-929E8AE9B475}"/>
                </a:ext>
              </a:extLst>
            </p:cNvPr>
            <p:cNvSpPr/>
            <p:nvPr/>
          </p:nvSpPr>
          <p:spPr>
            <a:xfrm>
              <a:off x="7353300" y="3124200"/>
              <a:ext cx="1066800" cy="914400"/>
            </a:xfrm>
            <a:prstGeom prst="ellipse">
              <a:avLst/>
            </a:prstGeom>
            <a:solidFill>
              <a:schemeClr val="tx2">
                <a:lumMod val="60000"/>
                <a:lumOff val="40000"/>
              </a:schemeClr>
            </a:solidFill>
            <a:ln>
              <a:noFill/>
            </a:ln>
            <a:effectLst>
              <a:innerShdw blurRad="63500" dist="50800" dir="4500000">
                <a:prstClr val="black">
                  <a:alpha val="50000"/>
                </a:prstClr>
              </a:innerShdw>
            </a:effectLst>
            <a:scene3d>
              <a:camera prst="orthographicFront"/>
              <a:lightRig rig="threePt" dir="t">
                <a:rot lat="0" lon="0" rev="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t>Medio ambiente</a:t>
              </a:r>
            </a:p>
          </p:txBody>
        </p:sp>
        <p:sp>
          <p:nvSpPr>
            <p:cNvPr id="5" name="Elipse 4">
              <a:extLst>
                <a:ext uri="{FF2B5EF4-FFF2-40B4-BE49-F238E27FC236}">
                  <a16:creationId xmlns:a16="http://schemas.microsoft.com/office/drawing/2014/main" id="{F8110BDB-494C-32A2-1E49-3A4B0E81C08D}"/>
                </a:ext>
              </a:extLst>
            </p:cNvPr>
            <p:cNvSpPr/>
            <p:nvPr/>
          </p:nvSpPr>
          <p:spPr>
            <a:xfrm>
              <a:off x="8094133" y="5202239"/>
              <a:ext cx="1049867" cy="914400"/>
            </a:xfrm>
            <a:prstGeom prst="ellipse">
              <a:avLst/>
            </a:prstGeom>
            <a:solidFill>
              <a:srgbClr val="00B050"/>
            </a:solidFill>
            <a:ln>
              <a:noFill/>
            </a:ln>
            <a:effectLst>
              <a:innerShdw blurRad="63500" dist="50800" dir="4500000">
                <a:prstClr val="black">
                  <a:alpha val="50000"/>
                </a:prstClr>
              </a:innerShdw>
            </a:effectLst>
            <a:scene3d>
              <a:camera prst="orthographicFront"/>
              <a:lightRig rig="threePt" dir="t">
                <a:rot lat="0" lon="0" rev="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t>Conducta</a:t>
              </a:r>
            </a:p>
          </p:txBody>
        </p:sp>
        <p:sp>
          <p:nvSpPr>
            <p:cNvPr id="6" name="Elipse 5">
              <a:extLst>
                <a:ext uri="{FF2B5EF4-FFF2-40B4-BE49-F238E27FC236}">
                  <a16:creationId xmlns:a16="http://schemas.microsoft.com/office/drawing/2014/main" id="{35ACAB3B-5B31-CE25-5B63-4DBFBA469D59}"/>
                </a:ext>
              </a:extLst>
            </p:cNvPr>
            <p:cNvSpPr/>
            <p:nvPr/>
          </p:nvSpPr>
          <p:spPr>
            <a:xfrm>
              <a:off x="6515099" y="5183453"/>
              <a:ext cx="990600" cy="914400"/>
            </a:xfrm>
            <a:prstGeom prst="ellipse">
              <a:avLst/>
            </a:prstGeom>
            <a:solidFill>
              <a:srgbClr val="3E2974"/>
            </a:solidFill>
            <a:ln>
              <a:noFill/>
            </a:ln>
            <a:effectLst>
              <a:innerShdw blurRad="63500" dist="50800" dir="4500000">
                <a:prstClr val="black">
                  <a:alpha val="50000"/>
                </a:prstClr>
              </a:innerShdw>
            </a:effectLst>
            <a:scene3d>
              <a:camera prst="orthographicFront"/>
              <a:lightRig rig="threePt" dir="t">
                <a:rot lat="0" lon="0" rev="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t>Persona</a:t>
              </a:r>
            </a:p>
          </p:txBody>
        </p:sp>
        <p:sp>
          <p:nvSpPr>
            <p:cNvPr id="7" name="Elipse 6">
              <a:extLst>
                <a:ext uri="{FF2B5EF4-FFF2-40B4-BE49-F238E27FC236}">
                  <a16:creationId xmlns:a16="http://schemas.microsoft.com/office/drawing/2014/main" id="{D52CFE67-E2DC-6F13-DAB4-F15197950B1A}"/>
                </a:ext>
              </a:extLst>
            </p:cNvPr>
            <p:cNvSpPr/>
            <p:nvPr/>
          </p:nvSpPr>
          <p:spPr>
            <a:xfrm>
              <a:off x="7353300" y="4270905"/>
              <a:ext cx="1066800" cy="914400"/>
            </a:xfrm>
            <a:prstGeom prst="ellipse">
              <a:avLst/>
            </a:prstGeom>
            <a:solidFill>
              <a:srgbClr val="BD1E3E"/>
            </a:solidFill>
            <a:ln>
              <a:noFill/>
            </a:ln>
            <a:effectLst>
              <a:innerShdw blurRad="63500" dist="50800" dir="4500000">
                <a:prstClr val="black">
                  <a:alpha val="50000"/>
                </a:prstClr>
              </a:innerShdw>
            </a:effectLst>
            <a:scene3d>
              <a:camera prst="orthographicFront"/>
              <a:lightRig rig="threePt" dir="t">
                <a:rot lat="0" lon="0" rev="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t>Cultura de Seguridad</a:t>
              </a:r>
            </a:p>
          </p:txBody>
        </p:sp>
        <p:cxnSp>
          <p:nvCxnSpPr>
            <p:cNvPr id="10" name="Conector recto de flecha 9">
              <a:extLst>
                <a:ext uri="{FF2B5EF4-FFF2-40B4-BE49-F238E27FC236}">
                  <a16:creationId xmlns:a16="http://schemas.microsoft.com/office/drawing/2014/main" id="{64EF1A43-7B08-6E49-E964-E847D1DA2C0D}"/>
                </a:ext>
              </a:extLst>
            </p:cNvPr>
            <p:cNvCxnSpPr>
              <a:cxnSpLocks/>
            </p:cNvCxnSpPr>
            <p:nvPr/>
          </p:nvCxnSpPr>
          <p:spPr>
            <a:xfrm>
              <a:off x="8267699" y="4101174"/>
              <a:ext cx="517627" cy="914400"/>
            </a:xfrm>
            <a:prstGeom prst="straightConnector1">
              <a:avLst/>
            </a:prstGeom>
            <a:ln w="666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3D9B91C4-3596-52CC-B960-A0A331E60181}"/>
                </a:ext>
              </a:extLst>
            </p:cNvPr>
            <p:cNvCxnSpPr>
              <a:cxnSpLocks/>
            </p:cNvCxnSpPr>
            <p:nvPr/>
          </p:nvCxnSpPr>
          <p:spPr>
            <a:xfrm flipH="1">
              <a:off x="6942666" y="4103026"/>
              <a:ext cx="524934" cy="914400"/>
            </a:xfrm>
            <a:prstGeom prst="straightConnector1">
              <a:avLst/>
            </a:prstGeom>
            <a:ln w="666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9C59E7BB-5210-80B0-CEB7-7C75BF0721B6}"/>
                </a:ext>
              </a:extLst>
            </p:cNvPr>
            <p:cNvCxnSpPr>
              <a:cxnSpLocks/>
            </p:cNvCxnSpPr>
            <p:nvPr/>
          </p:nvCxnSpPr>
          <p:spPr>
            <a:xfrm>
              <a:off x="7427585" y="5943600"/>
              <a:ext cx="727729" cy="22194"/>
            </a:xfrm>
            <a:prstGeom prst="straightConnector1">
              <a:avLst/>
            </a:prstGeom>
            <a:ln w="666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60179747-213C-7CCB-DBAB-E861113A38ED}"/>
                </a:ext>
              </a:extLst>
            </p:cNvPr>
            <p:cNvCxnSpPr>
              <a:cxnSpLocks/>
              <a:endCxn id="7" idx="0"/>
            </p:cNvCxnSpPr>
            <p:nvPr/>
          </p:nvCxnSpPr>
          <p:spPr>
            <a:xfrm>
              <a:off x="7886700" y="4038600"/>
              <a:ext cx="0" cy="232305"/>
            </a:xfrm>
            <a:prstGeom prst="straightConnector1">
              <a:avLst/>
            </a:prstGeom>
            <a:ln w="47625">
              <a:solidFill>
                <a:srgbClr val="73CFE1"/>
              </a:solidFill>
              <a:tailEnd type="triangle"/>
            </a:ln>
            <a:effectLst>
              <a:outerShdw dist="38100" sx="96000" sy="96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E6E5E419-4951-7300-5638-0DE9C40479A9}"/>
                </a:ext>
              </a:extLst>
            </p:cNvPr>
            <p:cNvCxnSpPr>
              <a:cxnSpLocks/>
            </p:cNvCxnSpPr>
            <p:nvPr/>
          </p:nvCxnSpPr>
          <p:spPr>
            <a:xfrm flipH="1" flipV="1">
              <a:off x="8153400" y="5106261"/>
              <a:ext cx="159707" cy="151539"/>
            </a:xfrm>
            <a:prstGeom prst="straightConnector1">
              <a:avLst/>
            </a:prstGeom>
            <a:ln w="47625">
              <a:solidFill>
                <a:srgbClr val="73CFE1"/>
              </a:solidFill>
              <a:tailEnd type="triangle"/>
            </a:ln>
            <a:effectLst>
              <a:outerShdw dist="38100" sx="96000" sy="96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92AF60A0-FD8A-A618-7CD6-8EF1DB30C506}"/>
                </a:ext>
              </a:extLst>
            </p:cNvPr>
            <p:cNvCxnSpPr>
              <a:cxnSpLocks/>
            </p:cNvCxnSpPr>
            <p:nvPr/>
          </p:nvCxnSpPr>
          <p:spPr>
            <a:xfrm flipV="1">
              <a:off x="7403544" y="5119988"/>
              <a:ext cx="140253" cy="205545"/>
            </a:xfrm>
            <a:prstGeom prst="straightConnector1">
              <a:avLst/>
            </a:prstGeom>
            <a:ln w="47625">
              <a:solidFill>
                <a:srgbClr val="73CFE1"/>
              </a:solidFill>
              <a:tailEnd type="triangle"/>
            </a:ln>
            <a:effectLst>
              <a:outerShdw dist="38100" sx="96000" sy="96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a:solidFill>
                  <a:schemeClr val="bg1"/>
                </a:solidFill>
              </a:rPr>
              <a:t>Módulo 3: Educación del Conductor</a:t>
            </a:r>
          </a:p>
        </p:txBody>
      </p:sp>
      <p:sp>
        <p:nvSpPr>
          <p:cNvPr id="3" name="Content Placeholder 2"/>
          <p:cNvSpPr>
            <a:spLocks noGrp="1"/>
          </p:cNvSpPr>
          <p:nvPr>
            <p:ph idx="1"/>
          </p:nvPr>
        </p:nvSpPr>
        <p:spPr>
          <a:xfrm>
            <a:off x="457200" y="1600200"/>
            <a:ext cx="5867400" cy="4525963"/>
          </a:xfrm>
        </p:spPr>
        <p:txBody>
          <a:bodyPr>
            <a:normAutofit/>
          </a:bodyPr>
          <a:lstStyle/>
          <a:p>
            <a:r>
              <a:rPr lang="es-MX" sz="2800" noProof="0" dirty="0"/>
              <a:t>Introducción a la fatiga/somnolencia</a:t>
            </a:r>
          </a:p>
          <a:p>
            <a:r>
              <a:rPr lang="es-MX" sz="2800" noProof="0" dirty="0"/>
              <a:t>Sueño, estado de alerta y bienestar</a:t>
            </a:r>
          </a:p>
          <a:p>
            <a:r>
              <a:rPr lang="es-MX" sz="2800" noProof="0" dirty="0"/>
              <a:t>Introducción a las enfermedades    del sueño</a:t>
            </a:r>
          </a:p>
          <a:p>
            <a:r>
              <a:rPr lang="es-MX" sz="2800" noProof="0" dirty="0"/>
              <a:t>Conocimientos, habilidades y actitudes críticas de administración de la fatiga</a:t>
            </a:r>
          </a:p>
          <a:p>
            <a:r>
              <a:rPr lang="es-MX" sz="2800" noProof="0" dirty="0"/>
              <a:t>horas de servicio (HDS) y programación de horarios</a:t>
            </a:r>
          </a:p>
        </p:txBody>
      </p:sp>
      <p:pic>
        <p:nvPicPr>
          <p:cNvPr id="43" name="Imagen 42">
            <a:extLst>
              <a:ext uri="{FF2B5EF4-FFF2-40B4-BE49-F238E27FC236}">
                <a16:creationId xmlns:a16="http://schemas.microsoft.com/office/drawing/2014/main" id="{0EA55C98-7337-50AB-AB67-0886ADB12EA6}"/>
              </a:ext>
            </a:extLst>
          </p:cNvPr>
          <p:cNvPicPr>
            <a:picLocks noChangeAspect="1"/>
          </p:cNvPicPr>
          <p:nvPr/>
        </p:nvPicPr>
        <p:blipFill>
          <a:blip r:embed="rId3"/>
          <a:stretch>
            <a:fillRect/>
          </a:stretch>
        </p:blipFill>
        <p:spPr>
          <a:xfrm>
            <a:off x="5747584" y="3310695"/>
            <a:ext cx="3136624" cy="281546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title="Family with a mom, dad, and 2 children"/>
          <p:cNvPicPr>
            <a:picLocks noChangeAspect="1" noChangeArrowheads="1"/>
          </p:cNvPicPr>
          <p:nvPr/>
        </p:nvPicPr>
        <p:blipFill>
          <a:blip r:embed="rId3" cstate="print"/>
          <a:srcRect/>
          <a:stretch>
            <a:fillRect/>
          </a:stretch>
        </p:blipFill>
        <p:spPr bwMode="auto">
          <a:xfrm>
            <a:off x="6019800" y="2514600"/>
            <a:ext cx="2819400" cy="1869233"/>
          </a:xfrm>
          <a:prstGeom prst="rect">
            <a:avLst/>
          </a:prstGeom>
          <a:noFill/>
        </p:spPr>
      </p:pic>
      <p:sp>
        <p:nvSpPr>
          <p:cNvPr id="2" name="Title 1"/>
          <p:cNvSpPr>
            <a:spLocks noGrp="1"/>
          </p:cNvSpPr>
          <p:nvPr>
            <p:ph type="title"/>
          </p:nvPr>
        </p:nvSpPr>
        <p:spPr>
          <a:xfrm>
            <a:off x="152400" y="274638"/>
            <a:ext cx="8915400" cy="1143000"/>
          </a:xfrm>
        </p:spPr>
        <p:txBody>
          <a:bodyPr>
            <a:normAutofit fontScale="90000"/>
          </a:bodyPr>
          <a:lstStyle/>
          <a:p>
            <a:r>
              <a:rPr lang="es-MX" noProof="0" dirty="0">
                <a:solidFill>
                  <a:schemeClr val="bg1"/>
                </a:solidFill>
              </a:rPr>
              <a:t>Módulo 4: Educación para la Familia del Conductor</a:t>
            </a:r>
          </a:p>
        </p:txBody>
      </p:sp>
      <p:sp>
        <p:nvSpPr>
          <p:cNvPr id="3" name="Content Placeholder 2"/>
          <p:cNvSpPr>
            <a:spLocks noGrp="1"/>
          </p:cNvSpPr>
          <p:nvPr>
            <p:ph idx="1"/>
          </p:nvPr>
        </p:nvSpPr>
        <p:spPr>
          <a:xfrm>
            <a:off x="457200" y="1600200"/>
            <a:ext cx="5486400" cy="4525963"/>
          </a:xfrm>
        </p:spPr>
        <p:txBody>
          <a:bodyPr>
            <a:normAutofit fontScale="92500" lnSpcReduction="20000"/>
          </a:bodyPr>
          <a:lstStyle/>
          <a:p>
            <a:r>
              <a:rPr lang="es-MX" sz="2800" noProof="0" dirty="0"/>
              <a:t>Salud y bienestar del conductor</a:t>
            </a:r>
          </a:p>
          <a:p>
            <a:r>
              <a:rPr lang="es-MX" sz="2800" noProof="0" dirty="0"/>
              <a:t>Enseñar a las familias de los conductores, conocimientos y habilidades críticas para la administración de la fatiga y actitudes para la vida en el hogar</a:t>
            </a:r>
          </a:p>
          <a:p>
            <a:r>
              <a:rPr lang="es-MX" sz="2800" noProof="0" dirty="0"/>
              <a:t>Estrategias para mejorar el sueño y el estado de alerta</a:t>
            </a:r>
          </a:p>
          <a:p>
            <a:r>
              <a:rPr lang="es-MX" sz="2800" noProof="0" dirty="0"/>
              <a:t>Introducción a las enfermedades del sueño</a:t>
            </a:r>
          </a:p>
          <a:p>
            <a:r>
              <a:rPr lang="es-MX" sz="2800" noProof="0" dirty="0"/>
              <a:t>Mejorar el apoyo en el hogar para la higiene del sueño del conductor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s-MX" sz="3600" noProof="0" dirty="0">
                <a:solidFill>
                  <a:schemeClr val="bg1"/>
                </a:solidFill>
              </a:rPr>
              <a:t>Módulo 5: Capacitar al Capacitador para la Educación del Conductor y Foro Familiar</a:t>
            </a:r>
          </a:p>
        </p:txBody>
      </p:sp>
      <p:sp>
        <p:nvSpPr>
          <p:cNvPr id="3" name="Content Placeholder 2"/>
          <p:cNvSpPr>
            <a:spLocks noGrp="1"/>
          </p:cNvSpPr>
          <p:nvPr>
            <p:ph idx="1"/>
          </p:nvPr>
        </p:nvSpPr>
        <p:spPr/>
        <p:txBody>
          <a:bodyPr>
            <a:normAutofit/>
          </a:bodyPr>
          <a:lstStyle/>
          <a:p>
            <a:pPr>
              <a:lnSpc>
                <a:spcPct val="90000"/>
              </a:lnSpc>
            </a:pPr>
            <a:r>
              <a:rPr lang="es-MX" sz="3000" noProof="0" dirty="0"/>
              <a:t>Preparar a los gerentes/instructores de los transportistas para enseñar los Módulos 3 y 4 y facilitar el aprendizaje basado en la web</a:t>
            </a:r>
          </a:p>
          <a:p>
            <a:pPr>
              <a:lnSpc>
                <a:spcPct val="90000"/>
              </a:lnSpc>
            </a:pPr>
            <a:r>
              <a:rPr lang="es-MX" sz="3000" noProof="0" dirty="0"/>
              <a:t>Introducción al papel del capacitador en el PAF</a:t>
            </a:r>
          </a:p>
          <a:p>
            <a:pPr>
              <a:lnSpc>
                <a:spcPct val="90000"/>
              </a:lnSpc>
            </a:pPr>
            <a:r>
              <a:rPr lang="es-MX" sz="3000" noProof="0" dirty="0"/>
              <a:t>Actividades y responsabilidades del capacitador</a:t>
            </a:r>
          </a:p>
          <a:p>
            <a:pPr>
              <a:lnSpc>
                <a:spcPct val="90000"/>
              </a:lnSpc>
            </a:pPr>
            <a:r>
              <a:rPr lang="es-MX" sz="3000" noProof="0" dirty="0"/>
              <a:t>Estructura y características de la capacitación del PAF</a:t>
            </a:r>
          </a:p>
          <a:p>
            <a:pPr>
              <a:lnSpc>
                <a:spcPct val="90000"/>
              </a:lnSpc>
            </a:pPr>
            <a:r>
              <a:rPr lang="es-MX" sz="3000" noProof="0" dirty="0"/>
              <a:t>Principios y estrategias para una instrucción eficaz</a:t>
            </a:r>
          </a:p>
          <a:p>
            <a:endParaRPr lang="es-MX" sz="3000" noProof="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a:solidFill>
                  <a:schemeClr val="bg1"/>
                </a:solidFill>
              </a:rPr>
              <a:t>Módulo 6: Educación de los Expedidores y Destinatarios</a:t>
            </a: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s-MX" sz="3000" noProof="0" dirty="0"/>
              <a:t>Enseñar conocimientos, habilidades y actitudes sobre la fatiga del conductor relevantes para las acciones del expedidor/receptor</a:t>
            </a:r>
          </a:p>
          <a:p>
            <a:r>
              <a:rPr lang="es-MX" sz="3000" noProof="0" dirty="0"/>
              <a:t>Mejorar el soporte del expedidor/receptor para el descanso del conductor y el cumplimiento de las HDS</a:t>
            </a:r>
          </a:p>
          <a:p>
            <a:r>
              <a:rPr lang="es-MX" sz="3000" noProof="0" dirty="0"/>
              <a:t>Pautas y estándares de la                                   industria</a:t>
            </a:r>
          </a:p>
          <a:p>
            <a:r>
              <a:rPr lang="es-MX" sz="3000" noProof="0" dirty="0"/>
              <a:t>Concepto de “Cadena de                     Responsabilidad” </a:t>
            </a:r>
          </a:p>
          <a:p>
            <a:r>
              <a:rPr lang="es-MX" sz="3000" noProof="0" dirty="0"/>
              <a:t>Mejores prácticas del expedidor                                     y el receptor para reducir la fatiga del conductor</a:t>
            </a:r>
          </a:p>
          <a:p>
            <a:endParaRPr lang="es-MX" noProof="0" dirty="0"/>
          </a:p>
        </p:txBody>
      </p:sp>
      <p:sp>
        <p:nvSpPr>
          <p:cNvPr id="10" name="Oval 9"/>
          <p:cNvSpPr/>
          <p:nvPr/>
        </p:nvSpPr>
        <p:spPr>
          <a:xfrm rot="2700000">
            <a:off x="5847906" y="3548431"/>
            <a:ext cx="1703168" cy="2507819"/>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rot="8100000">
            <a:off x="6856158" y="3429000"/>
            <a:ext cx="1494900" cy="2799464"/>
          </a:xfrm>
          <a:prstGeom prst="ellipse">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upo 13">
            <a:extLst>
              <a:ext uri="{FF2B5EF4-FFF2-40B4-BE49-F238E27FC236}">
                <a16:creationId xmlns:a16="http://schemas.microsoft.com/office/drawing/2014/main" id="{A0FB46AD-456D-2809-D75A-109AC1D437FB}"/>
              </a:ext>
            </a:extLst>
          </p:cNvPr>
          <p:cNvGrpSpPr/>
          <p:nvPr/>
        </p:nvGrpSpPr>
        <p:grpSpPr>
          <a:xfrm>
            <a:off x="5499117" y="3618367"/>
            <a:ext cx="3492483" cy="2089978"/>
            <a:chOff x="5499117" y="3518044"/>
            <a:chExt cx="3340083" cy="2191197"/>
          </a:xfrm>
        </p:grpSpPr>
        <p:sp>
          <p:nvSpPr>
            <p:cNvPr id="5" name="Oval 4"/>
            <p:cNvSpPr/>
            <p:nvPr/>
          </p:nvSpPr>
          <p:spPr>
            <a:xfrm>
              <a:off x="5499117" y="3518044"/>
              <a:ext cx="2286318" cy="165226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494258" y="3518044"/>
              <a:ext cx="2344942" cy="1652262"/>
            </a:xfrm>
            <a:prstGeom prst="ellipse">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068673">
              <a:off x="5521773" y="3817151"/>
              <a:ext cx="894231" cy="253916"/>
            </a:xfrm>
            <a:prstGeom prst="rect">
              <a:avLst/>
            </a:prstGeom>
            <a:noFill/>
          </p:spPr>
          <p:txBody>
            <a:bodyPr wrap="square" rtlCol="0">
              <a:spAutoFit/>
            </a:bodyPr>
            <a:lstStyle/>
            <a:p>
              <a:r>
                <a:rPr lang="en-US" sz="1050" b="1" dirty="0" err="1"/>
                <a:t>Conductores</a:t>
              </a:r>
              <a:endParaRPr lang="en-US" sz="1050" b="1" dirty="0"/>
            </a:p>
          </p:txBody>
        </p:sp>
        <p:sp>
          <p:nvSpPr>
            <p:cNvPr id="8" name="TextBox 7"/>
            <p:cNvSpPr txBox="1"/>
            <p:nvPr/>
          </p:nvSpPr>
          <p:spPr>
            <a:xfrm rot="2817729">
              <a:off x="7688378" y="4023162"/>
              <a:ext cx="1183561" cy="253916"/>
            </a:xfrm>
            <a:prstGeom prst="rect">
              <a:avLst/>
            </a:prstGeom>
            <a:noFill/>
          </p:spPr>
          <p:txBody>
            <a:bodyPr wrap="square" rtlCol="0">
              <a:spAutoFit/>
            </a:bodyPr>
            <a:lstStyle/>
            <a:p>
              <a:r>
                <a:rPr lang="en-US" sz="1050" b="1" dirty="0" err="1">
                  <a:solidFill>
                    <a:srgbClr val="800000"/>
                  </a:solidFill>
                </a:rPr>
                <a:t>Transportistas</a:t>
              </a:r>
              <a:endParaRPr lang="en-US" sz="900" b="1" dirty="0">
                <a:solidFill>
                  <a:srgbClr val="800000"/>
                </a:solidFill>
              </a:endParaRPr>
            </a:p>
          </p:txBody>
        </p:sp>
        <p:sp>
          <p:nvSpPr>
            <p:cNvPr id="9" name="TextBox 8"/>
            <p:cNvSpPr txBox="1"/>
            <p:nvPr/>
          </p:nvSpPr>
          <p:spPr>
            <a:xfrm>
              <a:off x="6482521" y="4191000"/>
              <a:ext cx="1211821" cy="435621"/>
            </a:xfrm>
            <a:prstGeom prst="rect">
              <a:avLst/>
            </a:prstGeom>
            <a:noFill/>
          </p:spPr>
          <p:txBody>
            <a:bodyPr wrap="square" rtlCol="0">
              <a:spAutoFit/>
            </a:bodyPr>
            <a:lstStyle/>
            <a:p>
              <a:pPr algn="ctr"/>
              <a:r>
                <a:rPr lang="en-US" sz="1050" b="1" dirty="0" err="1">
                  <a:solidFill>
                    <a:srgbClr val="0033CC"/>
                  </a:solidFill>
                </a:rPr>
                <a:t>Administración</a:t>
              </a:r>
              <a:endParaRPr lang="en-US" sz="1050" b="1" dirty="0">
                <a:solidFill>
                  <a:srgbClr val="0033CC"/>
                </a:solidFill>
              </a:endParaRPr>
            </a:p>
            <a:p>
              <a:pPr algn="ctr"/>
              <a:r>
                <a:rPr lang="en-US" sz="1050" b="1" dirty="0">
                  <a:solidFill>
                    <a:srgbClr val="0033CC"/>
                  </a:solidFill>
                </a:rPr>
                <a:t> de la </a:t>
              </a:r>
              <a:r>
                <a:rPr lang="en-US" sz="1050" b="1" dirty="0" err="1">
                  <a:solidFill>
                    <a:srgbClr val="0033CC"/>
                  </a:solidFill>
                </a:rPr>
                <a:t>Fatiga</a:t>
              </a:r>
              <a:endParaRPr lang="en-US" sz="1050" b="1" dirty="0">
                <a:solidFill>
                  <a:srgbClr val="0033CC"/>
                </a:solidFill>
              </a:endParaRPr>
            </a:p>
          </p:txBody>
        </p:sp>
        <p:sp>
          <p:nvSpPr>
            <p:cNvPr id="11" name="TextBox 10"/>
            <p:cNvSpPr txBox="1"/>
            <p:nvPr/>
          </p:nvSpPr>
          <p:spPr>
            <a:xfrm>
              <a:off x="6003726" y="5289754"/>
              <a:ext cx="832318" cy="369332"/>
            </a:xfrm>
            <a:prstGeom prst="rect">
              <a:avLst/>
            </a:prstGeom>
            <a:noFill/>
          </p:spPr>
          <p:txBody>
            <a:bodyPr wrap="square" rtlCol="0">
              <a:spAutoFit/>
            </a:bodyPr>
            <a:lstStyle/>
            <a:p>
              <a:r>
                <a:rPr lang="en-US" sz="900" b="1" dirty="0">
                  <a:solidFill>
                    <a:schemeClr val="accent1">
                      <a:lumMod val="75000"/>
                    </a:schemeClr>
                  </a:solidFill>
                </a:rPr>
                <a:t>Familia del Conductor</a:t>
              </a:r>
            </a:p>
          </p:txBody>
        </p:sp>
        <p:sp>
          <p:nvSpPr>
            <p:cNvPr id="13" name="TextBox 12"/>
            <p:cNvSpPr txBox="1"/>
            <p:nvPr/>
          </p:nvSpPr>
          <p:spPr>
            <a:xfrm>
              <a:off x="7668362" y="5289753"/>
              <a:ext cx="907983" cy="419488"/>
            </a:xfrm>
            <a:prstGeom prst="rect">
              <a:avLst/>
            </a:prstGeom>
            <a:noFill/>
          </p:spPr>
          <p:txBody>
            <a:bodyPr wrap="square" rtlCol="0">
              <a:spAutoFit/>
            </a:bodyPr>
            <a:lstStyle/>
            <a:p>
              <a:r>
                <a:rPr lang="en-US" sz="1000" b="1" dirty="0">
                  <a:solidFill>
                    <a:srgbClr val="006600"/>
                  </a:solidFill>
                </a:rPr>
                <a:t>Expedidores y </a:t>
              </a:r>
              <a:r>
                <a:rPr lang="en-US" sz="1000" b="1" dirty="0" err="1">
                  <a:solidFill>
                    <a:srgbClr val="006600"/>
                  </a:solidFill>
                </a:rPr>
                <a:t>Destinatarios</a:t>
              </a:r>
              <a:endParaRPr lang="en-US" sz="1000" b="1" dirty="0">
                <a:solidFill>
                  <a:srgbClr val="006600"/>
                </a:solidFil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title="Sleep apnea checked on a checklist"/>
          <p:cNvPicPr>
            <a:picLocks noChangeAspect="1" noChangeArrowheads="1"/>
          </p:cNvPicPr>
          <p:nvPr/>
        </p:nvPicPr>
        <p:blipFill>
          <a:blip r:embed="rId3" cstate="print"/>
          <a:srcRect/>
          <a:stretch>
            <a:fillRect/>
          </a:stretch>
        </p:blipFill>
        <p:spPr bwMode="auto">
          <a:xfrm>
            <a:off x="6553200" y="3886200"/>
            <a:ext cx="2311938" cy="1543110"/>
          </a:xfrm>
          <a:prstGeom prst="rect">
            <a:avLst/>
          </a:prstGeom>
          <a:noFill/>
        </p:spPr>
      </p:pic>
      <p:sp>
        <p:nvSpPr>
          <p:cNvPr id="2" name="Title 1"/>
          <p:cNvSpPr>
            <a:spLocks noGrp="1"/>
          </p:cNvSpPr>
          <p:nvPr>
            <p:ph type="title"/>
          </p:nvPr>
        </p:nvSpPr>
        <p:spPr/>
        <p:txBody>
          <a:bodyPr>
            <a:noAutofit/>
          </a:bodyPr>
          <a:lstStyle/>
          <a:p>
            <a:r>
              <a:rPr lang="es-MX" sz="3200" noProof="0" dirty="0">
                <a:solidFill>
                  <a:schemeClr val="bg1"/>
                </a:solidFill>
              </a:rPr>
              <a:t>Módulo 7: Administración de las Enfermedades del Sueño del </a:t>
            </a:r>
            <a:r>
              <a:rPr lang="es-MX" sz="3200" noProof="0" dirty="0" err="1">
                <a:solidFill>
                  <a:schemeClr val="bg1"/>
                </a:solidFill>
              </a:rPr>
              <a:t>Autotransportista</a:t>
            </a:r>
            <a:endParaRPr lang="es-MX" sz="3200" noProof="0" dirty="0">
              <a:solidFill>
                <a:schemeClr val="bg1"/>
              </a:solidFill>
            </a:endParaRPr>
          </a:p>
        </p:txBody>
      </p:sp>
      <p:sp>
        <p:nvSpPr>
          <p:cNvPr id="3" name="Content Placeholder 2"/>
          <p:cNvSpPr>
            <a:spLocks noGrp="1"/>
          </p:cNvSpPr>
          <p:nvPr>
            <p:ph idx="1"/>
          </p:nvPr>
        </p:nvSpPr>
        <p:spPr>
          <a:xfrm>
            <a:off x="404024" y="3962400"/>
            <a:ext cx="6172200" cy="2209800"/>
          </a:xfrm>
        </p:spPr>
        <p:txBody>
          <a:bodyPr>
            <a:normAutofit/>
          </a:bodyPr>
          <a:lstStyle/>
          <a:p>
            <a:pPr>
              <a:lnSpc>
                <a:spcPct val="90000"/>
              </a:lnSpc>
            </a:pPr>
            <a:r>
              <a:rPr lang="es-MX" sz="2800" noProof="0" dirty="0"/>
              <a:t>Desarrollo e implementación de un programa de administración de enfermedades del sueño.</a:t>
            </a:r>
          </a:p>
          <a:p>
            <a:pPr>
              <a:lnSpc>
                <a:spcPct val="90000"/>
              </a:lnSpc>
            </a:pPr>
            <a:r>
              <a:rPr lang="es-MX" sz="2800" noProof="0" dirty="0"/>
              <a:t>Estrategias para brindar apoyo y aliento a los conductores</a:t>
            </a:r>
          </a:p>
        </p:txBody>
      </p:sp>
      <p:sp>
        <p:nvSpPr>
          <p:cNvPr id="5" name="TextBox 4"/>
          <p:cNvSpPr txBox="1"/>
          <p:nvPr/>
        </p:nvSpPr>
        <p:spPr>
          <a:xfrm>
            <a:off x="457200" y="1647277"/>
            <a:ext cx="8587576" cy="2696123"/>
          </a:xfrm>
          <a:prstGeom prst="rect">
            <a:avLst/>
          </a:prstGeom>
          <a:noFill/>
        </p:spPr>
        <p:txBody>
          <a:bodyPr wrap="square" rtlCol="0">
            <a:spAutoFit/>
          </a:bodyPr>
          <a:lstStyle/>
          <a:p>
            <a:pPr marL="285750" indent="-285750">
              <a:lnSpc>
                <a:spcPct val="90000"/>
              </a:lnSpc>
              <a:buFont typeface="Arial" pitchFamily="34" charset="0"/>
              <a:buChar char="•"/>
            </a:pPr>
            <a:r>
              <a:rPr lang="es-ES" sz="2800" dirty="0"/>
              <a:t>Introducción a las enfermedades del sueño, incluida la apnea obstructiva del sueño (AOS)</a:t>
            </a:r>
            <a:endParaRPr lang="en-US" sz="2800" dirty="0"/>
          </a:p>
          <a:p>
            <a:pPr marL="285750" indent="-285750">
              <a:lnSpc>
                <a:spcPct val="90000"/>
              </a:lnSpc>
              <a:buFont typeface="Arial" pitchFamily="34" charset="0"/>
              <a:buChar char="•"/>
            </a:pPr>
            <a:r>
              <a:rPr lang="es-ES" sz="2800" dirty="0"/>
              <a:t>Prevención y tratamiento de la AOS</a:t>
            </a:r>
            <a:endParaRPr lang="en-US" sz="2800" dirty="0"/>
          </a:p>
          <a:p>
            <a:pPr marL="285750" indent="-285750">
              <a:lnSpc>
                <a:spcPct val="90000"/>
              </a:lnSpc>
              <a:buFont typeface="Arial" pitchFamily="34" charset="0"/>
              <a:buChar char="•"/>
            </a:pPr>
            <a:r>
              <a:rPr lang="es-ES" sz="2800" dirty="0"/>
              <a:t>Responsabilidad corporativa y roles en la identificación, tratamiento y administración de las enfermedades del sueño</a:t>
            </a:r>
            <a:endParaRPr lang="en-US" sz="2800"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Autofit/>
          </a:bodyPr>
          <a:lstStyle/>
          <a:p>
            <a:r>
              <a:rPr lang="es-MX" sz="3600" noProof="0" dirty="0">
                <a:solidFill>
                  <a:schemeClr val="bg1"/>
                </a:solidFill>
              </a:rPr>
              <a:t>Módulo 8: Administración de las Enfermedades del Sueño del Conductor</a:t>
            </a:r>
          </a:p>
        </p:txBody>
      </p:sp>
      <p:sp>
        <p:nvSpPr>
          <p:cNvPr id="3" name="Content Placeholder 2"/>
          <p:cNvSpPr>
            <a:spLocks noGrp="1"/>
          </p:cNvSpPr>
          <p:nvPr>
            <p:ph idx="1"/>
          </p:nvPr>
        </p:nvSpPr>
        <p:spPr>
          <a:xfrm>
            <a:off x="457200" y="1600200"/>
            <a:ext cx="8153400" cy="4525963"/>
          </a:xfrm>
        </p:spPr>
        <p:txBody>
          <a:bodyPr>
            <a:noAutofit/>
          </a:bodyPr>
          <a:lstStyle/>
          <a:p>
            <a:pPr>
              <a:lnSpc>
                <a:spcPct val="90000"/>
              </a:lnSpc>
              <a:spcBef>
                <a:spcPts val="300"/>
              </a:spcBef>
            </a:pPr>
            <a:r>
              <a:rPr lang="es-MX" sz="2600" noProof="0" dirty="0"/>
              <a:t>Informar a los conductores sobre las enfermedades del sueño, incluida la AOS</a:t>
            </a:r>
          </a:p>
          <a:p>
            <a:pPr>
              <a:lnSpc>
                <a:spcPct val="90000"/>
              </a:lnSpc>
              <a:spcBef>
                <a:spcPts val="300"/>
              </a:spcBef>
            </a:pPr>
            <a:r>
              <a:rPr lang="es-MX" sz="2600" noProof="0" dirty="0"/>
              <a:t>Introducción a las enfermedades del sueño</a:t>
            </a:r>
          </a:p>
          <a:p>
            <a:pPr>
              <a:lnSpc>
                <a:spcPct val="90000"/>
              </a:lnSpc>
              <a:spcBef>
                <a:spcPts val="300"/>
              </a:spcBef>
            </a:pPr>
            <a:r>
              <a:rPr lang="es-MX" sz="2600" noProof="0" dirty="0"/>
              <a:t>Señales, síntomas e implicaciones de la AOS</a:t>
            </a:r>
          </a:p>
          <a:p>
            <a:pPr>
              <a:lnSpc>
                <a:spcPct val="90000"/>
              </a:lnSpc>
              <a:spcBef>
                <a:spcPts val="300"/>
              </a:spcBef>
            </a:pPr>
            <a:r>
              <a:rPr lang="es-MX" sz="2600" noProof="0" dirty="0"/>
              <a:t>Detección y pruebas de enfermedades del                sueño</a:t>
            </a:r>
          </a:p>
          <a:p>
            <a:pPr>
              <a:lnSpc>
                <a:spcPct val="90000"/>
              </a:lnSpc>
              <a:spcBef>
                <a:spcPts val="300"/>
              </a:spcBef>
            </a:pPr>
            <a:r>
              <a:rPr lang="es-MX" sz="2600" noProof="0" dirty="0"/>
              <a:t>Opciones de tratamiento para la AOS</a:t>
            </a:r>
          </a:p>
          <a:p>
            <a:pPr>
              <a:lnSpc>
                <a:spcPct val="90000"/>
              </a:lnSpc>
              <a:spcBef>
                <a:spcPts val="300"/>
              </a:spcBef>
            </a:pPr>
            <a:r>
              <a:rPr lang="es-MX" sz="2600" noProof="0" dirty="0"/>
              <a:t>Cumplir con el tratamiento de la AOS </a:t>
            </a:r>
          </a:p>
          <a:p>
            <a:pPr>
              <a:lnSpc>
                <a:spcPct val="90000"/>
              </a:lnSpc>
              <a:spcBef>
                <a:spcPts val="300"/>
              </a:spcBef>
            </a:pPr>
            <a:r>
              <a:rPr lang="es-MX" sz="2600" noProof="0" dirty="0"/>
              <a:t>Trabajar con gerentes para un PAF exitoso</a:t>
            </a:r>
          </a:p>
        </p:txBody>
      </p:sp>
      <p:pic>
        <p:nvPicPr>
          <p:cNvPr id="4" name="Picture 4" title="Treatment of OSA"/>
          <p:cNvPicPr>
            <a:picLocks noChangeAspect="1" noChangeArrowheads="1"/>
          </p:cNvPicPr>
          <p:nvPr/>
        </p:nvPicPr>
        <p:blipFill>
          <a:blip r:embed="rId3" cstate="print"/>
          <a:srcRect/>
          <a:stretch>
            <a:fillRect/>
          </a:stretch>
        </p:blipFill>
        <p:spPr bwMode="auto">
          <a:xfrm>
            <a:off x="6865620" y="2590800"/>
            <a:ext cx="2202180" cy="25908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3600" noProof="0" dirty="0">
                <a:solidFill>
                  <a:schemeClr val="bg1"/>
                </a:solidFill>
              </a:rPr>
              <a:t>Módulo 9: Programación de Horarios y Herramientas del Conductor</a:t>
            </a:r>
          </a:p>
        </p:txBody>
      </p:sp>
      <p:graphicFrame>
        <p:nvGraphicFramePr>
          <p:cNvPr id="4" name="Content Placeholder 6" title="Graphic showing that drivers, regulators, and scheduling and management all influence fatigue management"/>
          <p:cNvGraphicFramePr>
            <a:graphicFrameLocks/>
          </p:cNvGraphicFramePr>
          <p:nvPr>
            <p:extLst>
              <p:ext uri="{D42A27DB-BD31-4B8C-83A1-F6EECF244321}">
                <p14:modId xmlns:p14="http://schemas.microsoft.com/office/powerpoint/2010/main" val="3235319453"/>
              </p:ext>
            </p:extLst>
          </p:nvPr>
        </p:nvGraphicFramePr>
        <p:xfrm>
          <a:off x="6325410" y="4038600"/>
          <a:ext cx="25908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227789" y="1600200"/>
            <a:ext cx="8688421" cy="434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300"/>
              </a:spcBef>
            </a:pPr>
            <a:r>
              <a:rPr lang="es-ES" sz="2600" dirty="0"/>
              <a:t>Enseñar las mejores prácticas para desarrollar e implementar una programación de horarios de conductores práctica, dinámica y efectiva</a:t>
            </a:r>
            <a:endParaRPr lang="en-US" sz="2600" dirty="0"/>
          </a:p>
          <a:p>
            <a:pPr>
              <a:lnSpc>
                <a:spcPct val="90000"/>
              </a:lnSpc>
              <a:spcBef>
                <a:spcPts val="300"/>
              </a:spcBef>
            </a:pPr>
            <a:r>
              <a:rPr lang="es-ES" sz="2600" dirty="0"/>
              <a:t>Introducción a la fatiga y sus efectos</a:t>
            </a:r>
            <a:endParaRPr lang="en-US" sz="2600" dirty="0"/>
          </a:p>
          <a:p>
            <a:pPr>
              <a:lnSpc>
                <a:spcPct val="90000"/>
              </a:lnSpc>
              <a:spcBef>
                <a:spcPts val="300"/>
              </a:spcBef>
            </a:pPr>
            <a:r>
              <a:rPr lang="es-ES" sz="2600" dirty="0"/>
              <a:t>Factores de la programación de horarios que conllevan a la fatiga</a:t>
            </a:r>
            <a:endParaRPr lang="en-US" sz="2600" dirty="0"/>
          </a:p>
          <a:p>
            <a:pPr>
              <a:lnSpc>
                <a:spcPct val="90000"/>
              </a:lnSpc>
              <a:spcBef>
                <a:spcPts val="300"/>
              </a:spcBef>
            </a:pPr>
            <a:r>
              <a:rPr lang="es-ES" sz="2600" dirty="0"/>
              <a:t>Limitaciones de la normativa actual de trabajo/descanso</a:t>
            </a:r>
            <a:endParaRPr lang="en-US" sz="2600" dirty="0"/>
          </a:p>
          <a:p>
            <a:pPr>
              <a:lnSpc>
                <a:spcPct val="90000"/>
              </a:lnSpc>
              <a:spcBef>
                <a:spcPts val="300"/>
              </a:spcBef>
            </a:pPr>
            <a:r>
              <a:rPr lang="es-ES" sz="2600" dirty="0"/>
              <a:t>Responsabilidad compartida en la minimización                    de la fatiga en los horarios</a:t>
            </a:r>
            <a:endParaRPr lang="en-US" sz="2600" dirty="0"/>
          </a:p>
          <a:p>
            <a:pPr>
              <a:lnSpc>
                <a:spcPct val="90000"/>
              </a:lnSpc>
              <a:spcBef>
                <a:spcPts val="300"/>
              </a:spcBef>
            </a:pPr>
            <a:r>
              <a:rPr lang="en-US" sz="2600" dirty="0" err="1"/>
              <a:t>Programación</a:t>
            </a:r>
            <a:r>
              <a:rPr lang="en-US" sz="2600" dirty="0"/>
              <a:t> de </a:t>
            </a:r>
            <a:r>
              <a:rPr lang="en-US" sz="2600" dirty="0" err="1"/>
              <a:t>horarios</a:t>
            </a:r>
            <a:r>
              <a:rPr lang="en-US" sz="2600" dirty="0"/>
              <a:t> y </a:t>
            </a:r>
            <a:r>
              <a:rPr lang="en-US" sz="2600" dirty="0" err="1"/>
              <a:t>herramientas</a:t>
            </a:r>
            <a:endParaRPr lang="en-US" sz="2600" dirty="0"/>
          </a:p>
          <a:p>
            <a:pPr>
              <a:lnSpc>
                <a:spcPct val="90000"/>
              </a:lnSpc>
              <a:spcBef>
                <a:spcPts val="300"/>
              </a:spcBef>
            </a:pPr>
            <a:r>
              <a:rPr lang="es-ES" sz="2600" dirty="0"/>
              <a:t>Desafíos de programación de horarios/casos                          de estudios</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a:solidFill>
                  <a:schemeClr val="bg1"/>
                </a:solidFill>
              </a:rPr>
              <a:t>Lista de Abreviaturas y Siglas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4473382"/>
              </p:ext>
            </p:extLst>
          </p:nvPr>
        </p:nvGraphicFramePr>
        <p:xfrm>
          <a:off x="457200" y="1600200"/>
          <a:ext cx="8229600" cy="1854200"/>
        </p:xfrm>
        <a:graphic>
          <a:graphicData uri="http://schemas.openxmlformats.org/drawingml/2006/table">
            <a:tbl>
              <a:tblPr firstRow="1" bandRow="1">
                <a:tableStyleId>{5940675A-B579-460E-94D1-54222C63F5DA}</a:tableStyleId>
              </a:tblPr>
              <a:tblGrid>
                <a:gridCol w="28956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370840">
                <a:tc>
                  <a:txBody>
                    <a:bodyPr/>
                    <a:lstStyle/>
                    <a:p>
                      <a:r>
                        <a:rPr lang="en-US" dirty="0"/>
                        <a:t>VDA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err="1"/>
                        <a:t>Vehículo</a:t>
                      </a:r>
                      <a:r>
                        <a:rPr lang="en-US" dirty="0"/>
                        <a:t> de </a:t>
                      </a:r>
                      <a:r>
                        <a:rPr lang="en-US" dirty="0" err="1"/>
                        <a:t>Autotransporte</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dirty="0"/>
                        <a:t>PAF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Programa de Administración de la  </a:t>
                      </a:r>
                      <a:r>
                        <a:rPr lang="en-US" dirty="0" err="1"/>
                        <a:t>Fatiga</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US" dirty="0"/>
                        <a:t>TAF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s-ES" dirty="0"/>
                        <a:t>Tecnología de Administración de la Fatiga</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n-US" dirty="0"/>
                        <a:t>HDS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Horas de </a:t>
                      </a:r>
                      <a:r>
                        <a:rPr lang="en-US" dirty="0" err="1"/>
                        <a:t>Servicio</a:t>
                      </a:r>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r>
                        <a:rPr lang="en-US" dirty="0"/>
                        <a:t>AOS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Apnea </a:t>
                      </a:r>
                      <a:r>
                        <a:rPr lang="en-US" dirty="0" err="1"/>
                        <a:t>Obstructiva</a:t>
                      </a:r>
                      <a:r>
                        <a:rPr lang="en-US" dirty="0"/>
                        <a:t> del </a:t>
                      </a:r>
                      <a:r>
                        <a:rPr lang="en-US" dirty="0" err="1"/>
                        <a:t>Sueño</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43194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a:solidFill>
                  <a:schemeClr val="bg1"/>
                </a:solidFill>
              </a:rPr>
              <a:t>Módulo 10: Tecnologías de Monitoreo y Administración de la Fatiga</a:t>
            </a:r>
          </a:p>
        </p:txBody>
      </p:sp>
      <p:sp>
        <p:nvSpPr>
          <p:cNvPr id="3" name="Content Placeholder 2"/>
          <p:cNvSpPr>
            <a:spLocks noGrp="1"/>
          </p:cNvSpPr>
          <p:nvPr>
            <p:ph idx="1"/>
          </p:nvPr>
        </p:nvSpPr>
        <p:spPr/>
        <p:txBody>
          <a:bodyPr>
            <a:noAutofit/>
          </a:bodyPr>
          <a:lstStyle/>
          <a:p>
            <a:pPr>
              <a:lnSpc>
                <a:spcPct val="90000"/>
              </a:lnSpc>
              <a:spcBef>
                <a:spcPts val="0"/>
              </a:spcBef>
            </a:pPr>
            <a:r>
              <a:rPr lang="es-MX" sz="2800" noProof="0" dirty="0"/>
              <a:t>Educar a la gerencia sobre las tecnologías de administración de la fatiga (TAF) y su selección e integración exitosa en un PAF de la flota</a:t>
            </a:r>
          </a:p>
          <a:p>
            <a:pPr>
              <a:lnSpc>
                <a:spcPct val="90000"/>
              </a:lnSpc>
              <a:spcBef>
                <a:spcPts val="0"/>
              </a:spcBef>
            </a:pPr>
            <a:r>
              <a:rPr lang="es-MX" sz="2800" noProof="0" dirty="0"/>
              <a:t>Introducción a las </a:t>
            </a:r>
            <a:r>
              <a:rPr lang="es-MX" sz="2800" noProof="0" dirty="0" err="1"/>
              <a:t>TAFs</a:t>
            </a:r>
            <a:endParaRPr lang="es-MX" sz="2800" noProof="0" dirty="0"/>
          </a:p>
          <a:p>
            <a:pPr>
              <a:lnSpc>
                <a:spcPct val="90000"/>
              </a:lnSpc>
              <a:spcBef>
                <a:spcPts val="0"/>
              </a:spcBef>
            </a:pPr>
            <a:r>
              <a:rPr lang="es-MX" sz="2800" noProof="0" dirty="0" err="1"/>
              <a:t>TAFs</a:t>
            </a:r>
            <a:r>
              <a:rPr lang="es-MX" sz="2800" noProof="0" dirty="0"/>
              <a:t> a nivel de oficinas administrativas frente a </a:t>
            </a:r>
            <a:r>
              <a:rPr lang="es-MX" sz="2800" noProof="0" dirty="0" err="1"/>
              <a:t>TAFs</a:t>
            </a:r>
            <a:r>
              <a:rPr lang="es-MX" sz="2800" noProof="0" dirty="0"/>
              <a:t> a nivel del conductor</a:t>
            </a:r>
          </a:p>
          <a:p>
            <a:pPr>
              <a:lnSpc>
                <a:spcPct val="90000"/>
              </a:lnSpc>
              <a:spcBef>
                <a:spcPts val="0"/>
              </a:spcBef>
            </a:pPr>
            <a:r>
              <a:rPr lang="es-MX" sz="2800" noProof="0" dirty="0"/>
              <a:t>Conceptos de las </a:t>
            </a:r>
            <a:r>
              <a:rPr lang="es-MX" sz="2800" noProof="0" dirty="0" err="1"/>
              <a:t>TAFs</a:t>
            </a:r>
            <a:endParaRPr lang="es-MX" sz="2800" noProof="0" dirty="0"/>
          </a:p>
          <a:p>
            <a:pPr>
              <a:lnSpc>
                <a:spcPct val="90000"/>
              </a:lnSpc>
              <a:spcBef>
                <a:spcPts val="0"/>
              </a:spcBef>
            </a:pPr>
            <a:r>
              <a:rPr lang="es-MX" sz="2800" noProof="0" dirty="0" err="1"/>
              <a:t>TAFs</a:t>
            </a:r>
            <a:r>
              <a:rPr lang="es-MX" sz="2800" noProof="0" dirty="0"/>
              <a:t> actuales</a:t>
            </a:r>
          </a:p>
          <a:p>
            <a:pPr>
              <a:lnSpc>
                <a:spcPct val="90000"/>
              </a:lnSpc>
              <a:spcBef>
                <a:spcPts val="0"/>
              </a:spcBef>
            </a:pPr>
            <a:r>
              <a:rPr lang="es-MX" sz="2800" noProof="0" dirty="0"/>
              <a:t>Consideraciones de                                               implementación </a:t>
            </a:r>
          </a:p>
          <a:p>
            <a:pPr>
              <a:lnSpc>
                <a:spcPct val="90000"/>
              </a:lnSpc>
              <a:spcBef>
                <a:spcPts val="0"/>
              </a:spcBef>
            </a:pPr>
            <a:r>
              <a:rPr lang="es-MX" sz="2800" noProof="0" dirty="0"/>
              <a:t>Directrices operativas </a:t>
            </a:r>
          </a:p>
          <a:p>
            <a:pPr>
              <a:lnSpc>
                <a:spcPct val="90000"/>
              </a:lnSpc>
              <a:spcBef>
                <a:spcPts val="0"/>
              </a:spcBef>
            </a:pPr>
            <a:r>
              <a:rPr lang="es-MX" sz="2800" noProof="0" dirty="0"/>
              <a:t>Evaluación de nuevas tecnologías</a:t>
            </a:r>
          </a:p>
        </p:txBody>
      </p:sp>
      <p:grpSp>
        <p:nvGrpSpPr>
          <p:cNvPr id="4" name="Group 3" title="Back-office level and driver level Fatigue Management Technologies"/>
          <p:cNvGrpSpPr/>
          <p:nvPr/>
        </p:nvGrpSpPr>
        <p:grpSpPr>
          <a:xfrm>
            <a:off x="4537466" y="3651484"/>
            <a:ext cx="3953779" cy="2189077"/>
            <a:chOff x="483364" y="1664515"/>
            <a:chExt cx="7595567" cy="4254077"/>
          </a:xfrm>
        </p:grpSpPr>
        <p:sp>
          <p:nvSpPr>
            <p:cNvPr id="5" name="Flowchart: Connector 4"/>
            <p:cNvSpPr/>
            <p:nvPr/>
          </p:nvSpPr>
          <p:spPr>
            <a:xfrm>
              <a:off x="988868" y="2209800"/>
              <a:ext cx="2743200" cy="2743200"/>
            </a:xfrm>
            <a:prstGeom prst="flowChartConnector">
              <a:avLst/>
            </a:prstGeom>
            <a:solidFill>
              <a:srgbClr val="00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6" name="Flowchart: Connector 5"/>
            <p:cNvSpPr/>
            <p:nvPr/>
          </p:nvSpPr>
          <p:spPr>
            <a:xfrm>
              <a:off x="5335731" y="2209800"/>
              <a:ext cx="2743200" cy="2743200"/>
            </a:xfrm>
            <a:prstGeom prst="flowChartConnector">
              <a:avLst/>
            </a:prstGeom>
            <a:solidFill>
              <a:srgbClr val="FF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solidFill>
                    <a:schemeClr val="tx1"/>
                  </a:solidFill>
                  <a:latin typeface="Arial" pitchFamily="34" charset="0"/>
                  <a:cs typeface="Arial" pitchFamily="34" charset="0"/>
                </a:rPr>
                <a:t>Cinemática del vehículo &amp;  Contribución del </a:t>
              </a:r>
              <a:r>
                <a:rPr lang="es-ES" sz="1000" dirty="0" err="1">
                  <a:solidFill>
                    <a:schemeClr val="tx1"/>
                  </a:solidFill>
                  <a:latin typeface="Arial" pitchFamily="34" charset="0"/>
                  <a:cs typeface="Arial" pitchFamily="34" charset="0"/>
                </a:rPr>
                <a:t>Condutor</a:t>
              </a:r>
              <a:endParaRPr lang="en-US" sz="1000" dirty="0">
                <a:solidFill>
                  <a:schemeClr val="tx1"/>
                </a:solidFill>
                <a:latin typeface="Arial" pitchFamily="34" charset="0"/>
                <a:cs typeface="Arial" pitchFamily="34" charset="0"/>
              </a:endParaRPr>
            </a:p>
          </p:txBody>
        </p:sp>
        <p:sp>
          <p:nvSpPr>
            <p:cNvPr id="7" name="Flowchart: Connector 6"/>
            <p:cNvSpPr/>
            <p:nvPr/>
          </p:nvSpPr>
          <p:spPr>
            <a:xfrm>
              <a:off x="3124200" y="2590800"/>
              <a:ext cx="2743200" cy="2743200"/>
            </a:xfrm>
            <a:prstGeom prst="flowChartConnector">
              <a:avLst/>
            </a:prstGeom>
            <a:solidFill>
              <a:srgbClr val="99FF66">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a:solidFill>
                    <a:schemeClr val="tx1"/>
                  </a:solidFill>
                  <a:latin typeface="Arial" pitchFamily="34" charset="0"/>
                  <a:cs typeface="Arial" pitchFamily="34" charset="0"/>
                </a:rPr>
                <a:t>Medidas</a:t>
              </a:r>
              <a:r>
                <a:rPr lang="en-US" sz="1000" dirty="0">
                  <a:solidFill>
                    <a:schemeClr val="tx1"/>
                  </a:solidFill>
                  <a:latin typeface="Arial" pitchFamily="34" charset="0"/>
                  <a:cs typeface="Arial" pitchFamily="34" charset="0"/>
                </a:rPr>
                <a:t> </a:t>
              </a:r>
              <a:r>
                <a:rPr lang="en-US" sz="1000" dirty="0" err="1">
                  <a:solidFill>
                    <a:schemeClr val="tx1"/>
                  </a:solidFill>
                  <a:latin typeface="Arial" pitchFamily="34" charset="0"/>
                  <a:cs typeface="Arial" pitchFamily="34" charset="0"/>
                </a:rPr>
                <a:t>fisiológicas</a:t>
              </a:r>
              <a:r>
                <a:rPr lang="en-US" sz="1000" dirty="0">
                  <a:solidFill>
                    <a:schemeClr val="tx1"/>
                  </a:solidFill>
                  <a:latin typeface="Arial" pitchFamily="34" charset="0"/>
                  <a:cs typeface="Arial" pitchFamily="34" charset="0"/>
                </a:rPr>
                <a:t> del conductor</a:t>
              </a:r>
            </a:p>
            <a:p>
              <a:pPr algn="ctr"/>
              <a:r>
                <a:rPr lang="en-US" sz="1000" dirty="0">
                  <a:solidFill>
                    <a:schemeClr val="tx1"/>
                  </a:solidFill>
                  <a:latin typeface="Arial" pitchFamily="34" charset="0"/>
                  <a:cs typeface="Arial" pitchFamily="34" charset="0"/>
                </a:rPr>
                <a:t>y</a:t>
              </a:r>
            </a:p>
            <a:p>
              <a:pPr algn="ctr"/>
              <a:r>
                <a:rPr lang="en-US" sz="1000" dirty="0" err="1">
                  <a:solidFill>
                    <a:schemeClr val="tx1"/>
                  </a:solidFill>
                  <a:latin typeface="Arial" pitchFamily="34" charset="0"/>
                  <a:cs typeface="Arial" pitchFamily="34" charset="0"/>
                </a:rPr>
                <a:t>Habilidades</a:t>
              </a:r>
              <a:r>
                <a:rPr lang="en-US" sz="1000" dirty="0">
                  <a:solidFill>
                    <a:schemeClr val="tx1"/>
                  </a:solidFill>
                  <a:latin typeface="Arial" pitchFamily="34" charset="0"/>
                  <a:cs typeface="Arial" pitchFamily="34" charset="0"/>
                </a:rPr>
                <a:t> </a:t>
              </a:r>
              <a:r>
                <a:rPr lang="en-US" sz="1000" dirty="0" err="1">
                  <a:solidFill>
                    <a:schemeClr val="tx1"/>
                  </a:solidFill>
                  <a:latin typeface="Arial" pitchFamily="34" charset="0"/>
                  <a:cs typeface="Arial" pitchFamily="34" charset="0"/>
                </a:rPr>
                <a:t>Psicomotoras</a:t>
              </a:r>
              <a:endParaRPr lang="en-US" dirty="0">
                <a:solidFill>
                  <a:schemeClr val="tx1"/>
                </a:solidFill>
                <a:latin typeface="Arial" pitchFamily="34" charset="0"/>
                <a:cs typeface="Arial" pitchFamily="34" charset="0"/>
              </a:endParaRPr>
            </a:p>
          </p:txBody>
        </p:sp>
        <p:sp>
          <p:nvSpPr>
            <p:cNvPr id="8" name="TextBox 7"/>
            <p:cNvSpPr txBox="1"/>
            <p:nvPr/>
          </p:nvSpPr>
          <p:spPr>
            <a:xfrm>
              <a:off x="483364" y="1664515"/>
              <a:ext cx="3754207" cy="508392"/>
            </a:xfrm>
            <a:prstGeom prst="rect">
              <a:avLst/>
            </a:prstGeom>
            <a:noFill/>
          </p:spPr>
          <p:txBody>
            <a:bodyPr wrap="square" rtlCol="0">
              <a:spAutoFit/>
            </a:bodyPr>
            <a:lstStyle/>
            <a:p>
              <a:r>
                <a:rPr lang="en-US" sz="1100" b="1" dirty="0"/>
                <a:t>Nivel </a:t>
              </a:r>
              <a:r>
                <a:rPr lang="en-US" sz="1100" b="1" dirty="0" err="1"/>
                <a:t>Oficina</a:t>
              </a:r>
              <a:r>
                <a:rPr lang="en-US" sz="1100" b="1" dirty="0"/>
                <a:t> </a:t>
              </a:r>
              <a:r>
                <a:rPr lang="en-US" sz="1100" b="1" dirty="0" err="1"/>
                <a:t>Administrativa</a:t>
              </a:r>
              <a:endParaRPr lang="en-US" sz="1100" b="1" dirty="0"/>
            </a:p>
          </p:txBody>
        </p:sp>
        <p:sp>
          <p:nvSpPr>
            <p:cNvPr id="9" name="TextBox 8"/>
            <p:cNvSpPr txBox="1"/>
            <p:nvPr/>
          </p:nvSpPr>
          <p:spPr>
            <a:xfrm>
              <a:off x="5125861" y="1676400"/>
              <a:ext cx="2743200" cy="508392"/>
            </a:xfrm>
            <a:prstGeom prst="rect">
              <a:avLst/>
            </a:prstGeom>
            <a:noFill/>
          </p:spPr>
          <p:txBody>
            <a:bodyPr wrap="square" rtlCol="0">
              <a:spAutoFit/>
            </a:bodyPr>
            <a:lstStyle/>
            <a:p>
              <a:r>
                <a:rPr lang="en-US" sz="1100" b="1" dirty="0"/>
                <a:t>Nivel del conductor</a:t>
              </a:r>
              <a:endParaRPr lang="en-US" sz="1050" b="1" dirty="0"/>
            </a:p>
          </p:txBody>
        </p:sp>
        <p:sp>
          <p:nvSpPr>
            <p:cNvPr id="10" name="TextBox 9"/>
            <p:cNvSpPr txBox="1"/>
            <p:nvPr/>
          </p:nvSpPr>
          <p:spPr>
            <a:xfrm>
              <a:off x="1561361" y="2861048"/>
              <a:ext cx="1603663" cy="1375649"/>
            </a:xfrm>
            <a:prstGeom prst="rect">
              <a:avLst/>
            </a:prstGeom>
            <a:noFill/>
          </p:spPr>
          <p:txBody>
            <a:bodyPr wrap="square" rtlCol="0">
              <a:spAutoFit/>
            </a:bodyPr>
            <a:lstStyle/>
            <a:p>
              <a:pPr algn="ctr"/>
              <a:r>
                <a:rPr lang="en-US" sz="1000" dirty="0" err="1">
                  <a:latin typeface="Arial" pitchFamily="34" charset="0"/>
                  <a:cs typeface="Arial" pitchFamily="34" charset="0"/>
                </a:rPr>
                <a:t>Medidas</a:t>
              </a:r>
              <a:r>
                <a:rPr lang="en-US" sz="1000" dirty="0">
                  <a:latin typeface="Arial" pitchFamily="34" charset="0"/>
                  <a:cs typeface="Arial" pitchFamily="34" charset="0"/>
                </a:rPr>
                <a:t> que no son del conductor</a:t>
              </a:r>
            </a:p>
          </p:txBody>
        </p:sp>
        <p:sp>
          <p:nvSpPr>
            <p:cNvPr id="11" name="TextBox 10"/>
            <p:cNvSpPr txBox="1"/>
            <p:nvPr/>
          </p:nvSpPr>
          <p:spPr>
            <a:xfrm>
              <a:off x="3278967" y="5410200"/>
              <a:ext cx="2247901" cy="508392"/>
            </a:xfrm>
            <a:prstGeom prst="rect">
              <a:avLst/>
            </a:prstGeom>
            <a:noFill/>
          </p:spPr>
          <p:txBody>
            <a:bodyPr wrap="square" rtlCol="0">
              <a:spAutoFit/>
            </a:bodyPr>
            <a:lstStyle/>
            <a:p>
              <a:pPr algn="ctr"/>
              <a:r>
                <a:rPr lang="en-US" sz="1100" b="1" dirty="0">
                  <a:solidFill>
                    <a:srgbClr val="FF0000"/>
                  </a:solidFill>
                </a:rPr>
                <a:t>Ambos </a:t>
              </a:r>
              <a:r>
                <a:rPr lang="en-US" sz="1100" b="1" dirty="0" err="1">
                  <a:solidFill>
                    <a:srgbClr val="FF0000"/>
                  </a:solidFill>
                </a:rPr>
                <a:t>Niveles</a:t>
              </a:r>
              <a:endParaRPr lang="en-US" sz="1100" b="1" dirty="0">
                <a:solidFill>
                  <a:srgbClr val="FF0000"/>
                </a:solidFil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a:solidFill>
                  <a:schemeClr val="bg1"/>
                </a:solidFill>
              </a:rPr>
              <a:t>Módulos de Instrucción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1063295"/>
              </p:ext>
            </p:extLst>
          </p:nvPr>
        </p:nvGraphicFramePr>
        <p:xfrm>
          <a:off x="457200" y="1447800"/>
          <a:ext cx="8229600" cy="491744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248920">
                <a:tc>
                  <a:txBody>
                    <a:bodyPr/>
                    <a:lstStyle/>
                    <a:p>
                      <a:pPr algn="ctr">
                        <a:lnSpc>
                          <a:spcPts val="1800"/>
                        </a:lnSpc>
                      </a:pPr>
                      <a:r>
                        <a:rPr lang="en-US" sz="1600" b="1" dirty="0" err="1"/>
                        <a:t>Módulo</a:t>
                      </a:r>
                      <a:endParaRPr lang="en-US" sz="1600" b="1" dirty="0">
                        <a:solidFill>
                          <a:sysClr val="windowText" lastClr="000000"/>
                        </a:solidFill>
                      </a:endParaRPr>
                    </a:p>
                  </a:txBody>
                  <a:tcPr anchor="ctr">
                    <a:solidFill>
                      <a:schemeClr val="bg1">
                        <a:lumMod val="65000"/>
                      </a:schemeClr>
                    </a:solidFill>
                  </a:tcPr>
                </a:tc>
                <a:tc>
                  <a:txBody>
                    <a:bodyPr/>
                    <a:lstStyle/>
                    <a:p>
                      <a:pPr algn="ctr">
                        <a:lnSpc>
                          <a:spcPts val="1800"/>
                        </a:lnSpc>
                      </a:pPr>
                      <a:r>
                        <a:rPr lang="en-US" sz="1600" b="1" dirty="0" err="1"/>
                        <a:t>Título</a:t>
                      </a:r>
                      <a:endParaRPr lang="en-US" sz="1600" b="1" dirty="0">
                        <a:solidFill>
                          <a:sysClr val="windowText" lastClr="000000"/>
                        </a:solidFill>
                      </a:endParaRPr>
                    </a:p>
                  </a:txBody>
                  <a:tcPr anchor="ctr">
                    <a:solidFill>
                      <a:schemeClr val="bg1">
                        <a:lumMod val="65000"/>
                      </a:schemeClr>
                    </a:solidFill>
                  </a:tcPr>
                </a:tc>
                <a:tc>
                  <a:txBody>
                    <a:bodyPr/>
                    <a:lstStyle/>
                    <a:p>
                      <a:pPr algn="ctr">
                        <a:lnSpc>
                          <a:spcPts val="1800"/>
                        </a:lnSpc>
                      </a:pPr>
                      <a:r>
                        <a:rPr lang="en-US" sz="1600" b="1" dirty="0"/>
                        <a:t>Audiencia </a:t>
                      </a:r>
                      <a:r>
                        <a:rPr lang="en-US" sz="1600" b="1" dirty="0" err="1"/>
                        <a:t>Objetivo</a:t>
                      </a:r>
                      <a:endParaRPr lang="en-US" sz="1600" b="1" dirty="0">
                        <a:solidFill>
                          <a:sysClr val="windowText" lastClr="000000"/>
                        </a:solidFill>
                      </a:endParaRPr>
                    </a:p>
                  </a:txBody>
                  <a:tcPr anchor="ctr">
                    <a:solidFill>
                      <a:schemeClr val="bg1">
                        <a:lumMod val="65000"/>
                      </a:schemeClr>
                    </a:solidFill>
                  </a:tcPr>
                </a:tc>
                <a:tc>
                  <a:txBody>
                    <a:bodyPr/>
                    <a:lstStyle/>
                    <a:p>
                      <a:pPr algn="ctr">
                        <a:lnSpc>
                          <a:spcPts val="1800"/>
                        </a:lnSpc>
                      </a:pPr>
                      <a:r>
                        <a:rPr lang="en-US" sz="1600" b="1" dirty="0" err="1"/>
                        <a:t>Duración</a:t>
                      </a:r>
                      <a:r>
                        <a:rPr lang="en-US" sz="1600" b="1" dirty="0"/>
                        <a:t> </a:t>
                      </a:r>
                      <a:r>
                        <a:rPr lang="en-US" sz="1600" b="1" dirty="0" err="1"/>
                        <a:t>Estimada</a:t>
                      </a:r>
                      <a:endParaRPr lang="en-US" sz="1600" b="1" dirty="0">
                        <a:solidFill>
                          <a:sysClr val="windowText" lastClr="000000"/>
                        </a:solidFill>
                      </a:endParaRPr>
                    </a:p>
                  </a:txBody>
                  <a:tcPr anchor="ctr">
                    <a:solidFill>
                      <a:schemeClr val="bg1">
                        <a:lumMod val="65000"/>
                      </a:schemeClr>
                    </a:solidFill>
                  </a:tcPr>
                </a:tc>
                <a:extLst>
                  <a:ext uri="{0D108BD9-81ED-4DB2-BD59-A6C34878D82A}">
                    <a16:rowId xmlns:a16="http://schemas.microsoft.com/office/drawing/2014/main" val="10000"/>
                  </a:ext>
                </a:extLst>
              </a:tr>
              <a:tr h="370840">
                <a:tc>
                  <a:txBody>
                    <a:bodyPr/>
                    <a:lstStyle/>
                    <a:p>
                      <a:pPr algn="ctr"/>
                      <a:r>
                        <a:rPr lang="en-US" sz="1400" dirty="0"/>
                        <a:t>1</a:t>
                      </a:r>
                    </a:p>
                  </a:txBody>
                  <a:tcPr anchor="ctr"/>
                </a:tc>
                <a:tc>
                  <a:txBody>
                    <a:bodyPr/>
                    <a:lstStyle/>
                    <a:p>
                      <a:pPr>
                        <a:lnSpc>
                          <a:spcPts val="1500"/>
                        </a:lnSpc>
                      </a:pPr>
                      <a:r>
                        <a:rPr lang="es-ES" sz="1400" dirty="0"/>
                        <a:t>Introducción y Descripción General del PAF</a:t>
                      </a:r>
                      <a:endParaRPr lang="en-US" sz="1400" dirty="0"/>
                    </a:p>
                  </a:txBody>
                  <a:tcPr anchor="ctr"/>
                </a:tc>
                <a:tc>
                  <a:txBody>
                    <a:bodyPr/>
                    <a:lstStyle/>
                    <a:p>
                      <a:pPr algn="l">
                        <a:lnSpc>
                          <a:spcPts val="1500"/>
                        </a:lnSpc>
                      </a:pPr>
                      <a:r>
                        <a:rPr lang="es-ES" sz="1400" dirty="0"/>
                        <a:t>Ejecutivos y Gerentes de transportistas</a:t>
                      </a:r>
                    </a:p>
                  </a:txBody>
                  <a:tcPr anchor="ctr"/>
                </a:tc>
                <a:tc>
                  <a:txBody>
                    <a:bodyPr/>
                    <a:lstStyle/>
                    <a:p>
                      <a:r>
                        <a:rPr lang="en-US" sz="1400" dirty="0"/>
                        <a:t>45 </a:t>
                      </a:r>
                      <a:r>
                        <a:rPr lang="en-US" sz="1400" dirty="0" err="1"/>
                        <a:t>minutos</a:t>
                      </a:r>
                      <a:endParaRPr lang="en-US" sz="1400" dirty="0"/>
                    </a:p>
                  </a:txBody>
                  <a:tcPr anchor="ctr"/>
                </a:tc>
                <a:extLst>
                  <a:ext uri="{0D108BD9-81ED-4DB2-BD59-A6C34878D82A}">
                    <a16:rowId xmlns:a16="http://schemas.microsoft.com/office/drawing/2014/main" val="10001"/>
                  </a:ext>
                </a:extLst>
              </a:tr>
              <a:tr h="370840">
                <a:tc>
                  <a:txBody>
                    <a:bodyPr/>
                    <a:lstStyle/>
                    <a:p>
                      <a:pPr algn="ctr"/>
                      <a:r>
                        <a:rPr lang="en-US" sz="1400" dirty="0"/>
                        <a:t>2</a:t>
                      </a:r>
                    </a:p>
                  </a:txBody>
                  <a:tcPr anchor="ctr"/>
                </a:tc>
                <a:tc>
                  <a:txBody>
                    <a:bodyPr/>
                    <a:lstStyle/>
                    <a:p>
                      <a:pPr>
                        <a:lnSpc>
                          <a:spcPts val="1500"/>
                        </a:lnSpc>
                      </a:pPr>
                      <a:r>
                        <a:rPr lang="es-ES" sz="1400" dirty="0"/>
                        <a:t>Cultura de Seguridad y Prácticas Gerenciales</a:t>
                      </a:r>
                      <a:endParaRPr lang="en-US" sz="1400" dirty="0"/>
                    </a:p>
                  </a:txBody>
                  <a:tcPr anchor="ctr"/>
                </a:tc>
                <a:tc>
                  <a:txBody>
                    <a:bodyPr/>
                    <a:lstStyle/>
                    <a:p>
                      <a:pPr algn="l">
                        <a:lnSpc>
                          <a:spcPts val="1500"/>
                        </a:lnSpc>
                      </a:pPr>
                      <a:r>
                        <a:rPr lang="es-ES" sz="1400" dirty="0"/>
                        <a:t>Ejecutivos y Gerentes de transportistas</a:t>
                      </a:r>
                    </a:p>
                  </a:txBody>
                  <a:tcPr anchor="ctr"/>
                </a:tc>
                <a:tc>
                  <a:txBody>
                    <a:bodyPr/>
                    <a:lstStyle/>
                    <a:p>
                      <a:r>
                        <a:rPr lang="en-US" sz="1400" dirty="0"/>
                        <a:t>1.5 horas</a:t>
                      </a:r>
                    </a:p>
                  </a:txBody>
                  <a:tcPr anchor="ctr"/>
                </a:tc>
                <a:extLst>
                  <a:ext uri="{0D108BD9-81ED-4DB2-BD59-A6C34878D82A}">
                    <a16:rowId xmlns:a16="http://schemas.microsoft.com/office/drawing/2014/main" val="10002"/>
                  </a:ext>
                </a:extLst>
              </a:tr>
              <a:tr h="370840">
                <a:tc>
                  <a:txBody>
                    <a:bodyPr/>
                    <a:lstStyle/>
                    <a:p>
                      <a:pPr algn="ctr"/>
                      <a:r>
                        <a:rPr lang="en-US" sz="1400" dirty="0"/>
                        <a:t>3</a:t>
                      </a:r>
                    </a:p>
                  </a:txBody>
                  <a:tcPr anchor="ctr"/>
                </a:tc>
                <a:tc>
                  <a:txBody>
                    <a:bodyPr/>
                    <a:lstStyle/>
                    <a:p>
                      <a:pPr>
                        <a:lnSpc>
                          <a:spcPts val="1500"/>
                        </a:lnSpc>
                      </a:pPr>
                      <a:r>
                        <a:rPr lang="en-US" sz="1400" dirty="0" err="1"/>
                        <a:t>Educación</a:t>
                      </a:r>
                      <a:r>
                        <a:rPr lang="en-US" sz="1400" dirty="0"/>
                        <a:t> del Conductor</a:t>
                      </a:r>
                    </a:p>
                  </a:txBody>
                  <a:tcPr anchor="ctr"/>
                </a:tc>
                <a:tc>
                  <a:txBody>
                    <a:bodyPr/>
                    <a:lstStyle/>
                    <a:p>
                      <a:pPr algn="l">
                        <a:lnSpc>
                          <a:spcPts val="1500"/>
                        </a:lnSpc>
                      </a:pPr>
                      <a:r>
                        <a:rPr lang="en-US" sz="1400" dirty="0" err="1"/>
                        <a:t>Conductores</a:t>
                      </a:r>
                      <a:endParaRPr lang="en-US" sz="1400" dirty="0"/>
                    </a:p>
                  </a:txBody>
                  <a:tcPr anchor="ctr"/>
                </a:tc>
                <a:tc>
                  <a:txBody>
                    <a:bodyPr/>
                    <a:lstStyle/>
                    <a:p>
                      <a:r>
                        <a:rPr lang="en-US" sz="1400" dirty="0"/>
                        <a:t>3 horas</a:t>
                      </a:r>
                    </a:p>
                  </a:txBody>
                  <a:tcPr anchor="ctr"/>
                </a:tc>
                <a:extLst>
                  <a:ext uri="{0D108BD9-81ED-4DB2-BD59-A6C34878D82A}">
                    <a16:rowId xmlns:a16="http://schemas.microsoft.com/office/drawing/2014/main" val="10003"/>
                  </a:ext>
                </a:extLst>
              </a:tr>
              <a:tr h="370840">
                <a:tc>
                  <a:txBody>
                    <a:bodyPr/>
                    <a:lstStyle/>
                    <a:p>
                      <a:pPr algn="ctr"/>
                      <a:r>
                        <a:rPr lang="en-US" sz="1400" dirty="0"/>
                        <a:t>4</a:t>
                      </a:r>
                    </a:p>
                  </a:txBody>
                  <a:tcPr anchor="ctr"/>
                </a:tc>
                <a:tc>
                  <a:txBody>
                    <a:bodyPr/>
                    <a:lstStyle/>
                    <a:p>
                      <a:pPr>
                        <a:lnSpc>
                          <a:spcPts val="1500"/>
                        </a:lnSpc>
                      </a:pPr>
                      <a:r>
                        <a:rPr lang="es-ES" sz="1400" dirty="0"/>
                        <a:t>Educación para la Familia del Conductor</a:t>
                      </a:r>
                      <a:endParaRPr lang="en-US" sz="1400" dirty="0"/>
                    </a:p>
                  </a:txBody>
                  <a:tcPr anchor="ctr"/>
                </a:tc>
                <a:tc>
                  <a:txBody>
                    <a:bodyPr/>
                    <a:lstStyle/>
                    <a:p>
                      <a:pPr algn="l">
                        <a:lnSpc>
                          <a:spcPts val="1500"/>
                        </a:lnSpc>
                      </a:pPr>
                      <a:r>
                        <a:rPr lang="en-US" sz="1400" dirty="0" err="1"/>
                        <a:t>Cónyuge</a:t>
                      </a:r>
                      <a:r>
                        <a:rPr lang="en-US" sz="1400" dirty="0"/>
                        <a:t> y Familia de </a:t>
                      </a:r>
                      <a:r>
                        <a:rPr lang="en-US" sz="1400" dirty="0" err="1"/>
                        <a:t>Conductores</a:t>
                      </a:r>
                      <a:endParaRPr lang="en-US" sz="1400" dirty="0"/>
                    </a:p>
                  </a:txBody>
                  <a:tcPr anchor="ctr"/>
                </a:tc>
                <a:tc>
                  <a:txBody>
                    <a:bodyPr/>
                    <a:lstStyle/>
                    <a:p>
                      <a:r>
                        <a:rPr lang="en-US" sz="1400" dirty="0"/>
                        <a:t>45 </a:t>
                      </a:r>
                      <a:r>
                        <a:rPr lang="en-US" sz="1400" dirty="0" err="1"/>
                        <a:t>minutos</a:t>
                      </a:r>
                      <a:endParaRPr lang="en-US" sz="1400" dirty="0"/>
                    </a:p>
                  </a:txBody>
                  <a:tcPr anchor="ctr"/>
                </a:tc>
                <a:extLst>
                  <a:ext uri="{0D108BD9-81ED-4DB2-BD59-A6C34878D82A}">
                    <a16:rowId xmlns:a16="http://schemas.microsoft.com/office/drawing/2014/main" val="10004"/>
                  </a:ext>
                </a:extLst>
              </a:tr>
              <a:tr h="370840">
                <a:tc>
                  <a:txBody>
                    <a:bodyPr/>
                    <a:lstStyle/>
                    <a:p>
                      <a:pPr algn="ctr"/>
                      <a:r>
                        <a:rPr lang="en-US" sz="1400" dirty="0"/>
                        <a:t>5</a:t>
                      </a:r>
                    </a:p>
                  </a:txBody>
                  <a:tcPr anchor="ctr"/>
                </a:tc>
                <a:tc>
                  <a:txBody>
                    <a:bodyPr/>
                    <a:lstStyle/>
                    <a:p>
                      <a:pPr>
                        <a:lnSpc>
                          <a:spcPts val="1500"/>
                        </a:lnSpc>
                      </a:pPr>
                      <a:r>
                        <a:rPr lang="es-ES" sz="1400" dirty="0"/>
                        <a:t>Capacitar al Capacitador para la Educación del Conductor y Foro Familiar</a:t>
                      </a:r>
                      <a:endParaRPr lang="en-US" sz="1400" dirty="0"/>
                    </a:p>
                  </a:txBody>
                  <a:tcPr anchor="ctr"/>
                </a:tc>
                <a:tc>
                  <a:txBody>
                    <a:bodyPr/>
                    <a:lstStyle/>
                    <a:p>
                      <a:pPr algn="l">
                        <a:lnSpc>
                          <a:spcPts val="1500"/>
                        </a:lnSpc>
                      </a:pPr>
                      <a:r>
                        <a:rPr lang="en-US" sz="1400" baseline="0" dirty="0" err="1"/>
                        <a:t>Capacitadores</a:t>
                      </a:r>
                      <a:endParaRPr lang="en-US" sz="1400" dirty="0"/>
                    </a:p>
                  </a:txBody>
                  <a:tcPr anchor="ctr"/>
                </a:tc>
                <a:tc>
                  <a:txBody>
                    <a:bodyPr/>
                    <a:lstStyle/>
                    <a:p>
                      <a:r>
                        <a:rPr lang="en-US" sz="1400" dirty="0"/>
                        <a:t>3.5 horas</a:t>
                      </a:r>
                    </a:p>
                  </a:txBody>
                  <a:tcPr anchor="ctr"/>
                </a:tc>
                <a:extLst>
                  <a:ext uri="{0D108BD9-81ED-4DB2-BD59-A6C34878D82A}">
                    <a16:rowId xmlns:a16="http://schemas.microsoft.com/office/drawing/2014/main" val="10005"/>
                  </a:ext>
                </a:extLst>
              </a:tr>
              <a:tr h="320040">
                <a:tc>
                  <a:txBody>
                    <a:bodyPr/>
                    <a:lstStyle/>
                    <a:p>
                      <a:pPr algn="ctr"/>
                      <a:r>
                        <a:rPr lang="en-US" sz="1400" dirty="0"/>
                        <a:t>6</a:t>
                      </a:r>
                    </a:p>
                  </a:txBody>
                  <a:tcPr anchor="ctr"/>
                </a:tc>
                <a:tc>
                  <a:txBody>
                    <a:bodyPr/>
                    <a:lstStyle/>
                    <a:p>
                      <a:pPr>
                        <a:lnSpc>
                          <a:spcPts val="1500"/>
                        </a:lnSpc>
                      </a:pPr>
                      <a:r>
                        <a:rPr lang="en-US" sz="1400" dirty="0"/>
                        <a:t>Expedidores y </a:t>
                      </a:r>
                      <a:r>
                        <a:rPr lang="en-US" sz="1400" dirty="0" err="1"/>
                        <a:t>Destinatarios</a:t>
                      </a:r>
                      <a:endParaRPr lang="en-US" sz="1400" dirty="0"/>
                    </a:p>
                  </a:txBody>
                  <a:tcPr anchor="ctr"/>
                </a:tc>
                <a:tc>
                  <a:txBody>
                    <a:bodyPr/>
                    <a:lstStyle/>
                    <a:p>
                      <a:pPr algn="l">
                        <a:lnSpc>
                          <a:spcPts val="1500"/>
                        </a:lnSpc>
                      </a:pPr>
                      <a:r>
                        <a:rPr lang="en-US" sz="1400" dirty="0"/>
                        <a:t>Expedidores y </a:t>
                      </a:r>
                      <a:r>
                        <a:rPr lang="en-US" sz="1400" dirty="0" err="1"/>
                        <a:t>Destinatarios</a:t>
                      </a:r>
                      <a:endParaRPr lang="en-US" sz="1400" dirty="0"/>
                    </a:p>
                  </a:txBody>
                  <a:tcPr anchor="ctr"/>
                </a:tc>
                <a:tc>
                  <a:txBody>
                    <a:bodyPr/>
                    <a:lstStyle/>
                    <a:p>
                      <a:r>
                        <a:rPr lang="en-US" sz="1400" dirty="0"/>
                        <a:t>30 </a:t>
                      </a:r>
                      <a:r>
                        <a:rPr lang="en-US" sz="1400" dirty="0" err="1"/>
                        <a:t>minutos</a:t>
                      </a:r>
                      <a:endParaRPr lang="en-US" sz="1400" dirty="0"/>
                    </a:p>
                  </a:txBody>
                  <a:tcPr anchor="ctr"/>
                </a:tc>
                <a:extLst>
                  <a:ext uri="{0D108BD9-81ED-4DB2-BD59-A6C34878D82A}">
                    <a16:rowId xmlns:a16="http://schemas.microsoft.com/office/drawing/2014/main" val="10006"/>
                  </a:ext>
                </a:extLst>
              </a:tr>
              <a:tr h="370840">
                <a:tc>
                  <a:txBody>
                    <a:bodyPr/>
                    <a:lstStyle/>
                    <a:p>
                      <a:pPr algn="ctr"/>
                      <a:r>
                        <a:rPr lang="en-US" sz="1400" dirty="0"/>
                        <a:t>7</a:t>
                      </a:r>
                    </a:p>
                  </a:txBody>
                  <a:tcPr anchor="ctr"/>
                </a:tc>
                <a:tc>
                  <a:txBody>
                    <a:bodyPr/>
                    <a:lstStyle/>
                    <a:p>
                      <a:pPr>
                        <a:lnSpc>
                          <a:spcPts val="1500"/>
                        </a:lnSpc>
                      </a:pPr>
                      <a:r>
                        <a:rPr lang="es-ES" sz="1400" dirty="0"/>
                        <a:t>Administración del Autotransportista de las Enfermedades del Sueño</a:t>
                      </a:r>
                      <a:r>
                        <a:rPr lang="en-US" sz="1400" dirty="0"/>
                        <a:t> </a:t>
                      </a:r>
                    </a:p>
                  </a:txBody>
                  <a:tcPr anchor="ctr"/>
                </a:tc>
                <a:tc>
                  <a:txBody>
                    <a:bodyPr/>
                    <a:lstStyle/>
                    <a:p>
                      <a:pPr algn="l">
                        <a:lnSpc>
                          <a:spcPts val="1500"/>
                        </a:lnSpc>
                      </a:pPr>
                      <a:r>
                        <a:rPr lang="es-ES" sz="1400" dirty="0"/>
                        <a:t>Ejecutivos y Gerentes de transportistas</a:t>
                      </a:r>
                    </a:p>
                  </a:txBody>
                  <a:tcPr anchor="ctr"/>
                </a:tc>
                <a:tc>
                  <a:txBody>
                    <a:bodyPr/>
                    <a:lstStyle/>
                    <a:p>
                      <a:r>
                        <a:rPr lang="en-US" sz="1400" dirty="0"/>
                        <a:t>1.5 horas</a:t>
                      </a:r>
                    </a:p>
                  </a:txBody>
                  <a:tcPr anchor="ctr"/>
                </a:tc>
                <a:extLst>
                  <a:ext uri="{0D108BD9-81ED-4DB2-BD59-A6C34878D82A}">
                    <a16:rowId xmlns:a16="http://schemas.microsoft.com/office/drawing/2014/main" val="10007"/>
                  </a:ext>
                </a:extLst>
              </a:tr>
              <a:tr h="370840">
                <a:tc>
                  <a:txBody>
                    <a:bodyPr/>
                    <a:lstStyle/>
                    <a:p>
                      <a:pPr algn="ctr"/>
                      <a:r>
                        <a:rPr lang="en-US" sz="1400" dirty="0"/>
                        <a:t>8</a:t>
                      </a:r>
                    </a:p>
                  </a:txBody>
                  <a:tcPr anchor="ctr"/>
                </a:tc>
                <a:tc>
                  <a:txBody>
                    <a:bodyPr/>
                    <a:lstStyle/>
                    <a:p>
                      <a:pPr>
                        <a:lnSpc>
                          <a:spcPts val="1500"/>
                        </a:lnSpc>
                      </a:pPr>
                      <a:r>
                        <a:rPr lang="es-ES" sz="1400" dirty="0"/>
                        <a:t>Administración de las Enfermedades del Sueño del Conductor</a:t>
                      </a:r>
                      <a:endParaRPr lang="en-US" sz="1400" dirty="0"/>
                    </a:p>
                  </a:txBody>
                  <a:tcPr anchor="ctr"/>
                </a:tc>
                <a:tc>
                  <a:txBody>
                    <a:bodyPr/>
                    <a:lstStyle/>
                    <a:p>
                      <a:pPr algn="l">
                        <a:lnSpc>
                          <a:spcPts val="1500"/>
                        </a:lnSpc>
                      </a:pPr>
                      <a:r>
                        <a:rPr lang="en-US" sz="1400" dirty="0" err="1"/>
                        <a:t>Conductores</a:t>
                      </a:r>
                      <a:endParaRPr lang="en-US" sz="1400" dirty="0"/>
                    </a:p>
                  </a:txBody>
                  <a:tcPr anchor="ctr"/>
                </a:tc>
                <a:tc>
                  <a:txBody>
                    <a:bodyPr/>
                    <a:lstStyle/>
                    <a:p>
                      <a:r>
                        <a:rPr lang="en-US" sz="1400" dirty="0"/>
                        <a:t>1.25 horas</a:t>
                      </a:r>
                    </a:p>
                  </a:txBody>
                  <a:tcPr anchor="ctr"/>
                </a:tc>
                <a:extLst>
                  <a:ext uri="{0D108BD9-81ED-4DB2-BD59-A6C34878D82A}">
                    <a16:rowId xmlns:a16="http://schemas.microsoft.com/office/drawing/2014/main" val="10008"/>
                  </a:ext>
                </a:extLst>
              </a:tr>
              <a:tr h="406400">
                <a:tc>
                  <a:txBody>
                    <a:bodyPr/>
                    <a:lstStyle/>
                    <a:p>
                      <a:pPr algn="ctr"/>
                      <a:r>
                        <a:rPr lang="en-US" sz="1400" dirty="0"/>
                        <a:t>9</a:t>
                      </a:r>
                    </a:p>
                  </a:txBody>
                  <a:tcPr anchor="ctr"/>
                </a:tc>
                <a:tc>
                  <a:txBody>
                    <a:bodyPr/>
                    <a:lstStyle/>
                    <a:p>
                      <a:pPr>
                        <a:lnSpc>
                          <a:spcPts val="1500"/>
                        </a:lnSpc>
                      </a:pPr>
                      <a:r>
                        <a:rPr lang="es-ES" sz="1400" dirty="0"/>
                        <a:t>Programación de Horarios y Herramientas del Conductor</a:t>
                      </a:r>
                      <a:endParaRPr lang="en-US" sz="1400" dirty="0"/>
                    </a:p>
                  </a:txBody>
                  <a:tcPr anchor="ctr"/>
                </a:tc>
                <a:tc>
                  <a:txBody>
                    <a:bodyPr/>
                    <a:lstStyle/>
                    <a:p>
                      <a:pPr algn="l">
                        <a:lnSpc>
                          <a:spcPts val="1500"/>
                        </a:lnSpc>
                      </a:pPr>
                      <a:r>
                        <a:rPr lang="en-US" sz="1400" dirty="0" err="1"/>
                        <a:t>Despachadores</a:t>
                      </a:r>
                      <a:r>
                        <a:rPr lang="en-US" sz="1400" dirty="0"/>
                        <a:t> y </a:t>
                      </a:r>
                      <a:r>
                        <a:rPr lang="en-US" sz="1400" dirty="0" err="1"/>
                        <a:t>Gerentes</a:t>
                      </a:r>
                      <a:r>
                        <a:rPr lang="en-US" sz="1400" dirty="0"/>
                        <a:t> *</a:t>
                      </a:r>
                    </a:p>
                  </a:txBody>
                  <a:tcPr anchor="ctr"/>
                </a:tc>
                <a:tc>
                  <a:txBody>
                    <a:bodyPr/>
                    <a:lstStyle/>
                    <a:p>
                      <a:r>
                        <a:rPr lang="en-US" sz="1400" dirty="0"/>
                        <a:t>1 hora</a:t>
                      </a:r>
                    </a:p>
                  </a:txBody>
                  <a:tcPr anchor="ctr"/>
                </a:tc>
                <a:extLst>
                  <a:ext uri="{0D108BD9-81ED-4DB2-BD59-A6C34878D82A}">
                    <a16:rowId xmlns:a16="http://schemas.microsoft.com/office/drawing/2014/main" val="10009"/>
                  </a:ext>
                </a:extLst>
              </a:tr>
              <a:tr h="370840">
                <a:tc>
                  <a:txBody>
                    <a:bodyPr/>
                    <a:lstStyle/>
                    <a:p>
                      <a:pPr algn="ctr"/>
                      <a:r>
                        <a:rPr lang="en-US" sz="1400" dirty="0"/>
                        <a:t>10</a:t>
                      </a:r>
                    </a:p>
                  </a:txBody>
                  <a:tcPr anchor="ctr"/>
                </a:tc>
                <a:tc>
                  <a:txBody>
                    <a:bodyPr/>
                    <a:lstStyle/>
                    <a:p>
                      <a:pPr>
                        <a:lnSpc>
                          <a:spcPts val="1500"/>
                        </a:lnSpc>
                      </a:pPr>
                      <a:r>
                        <a:rPr lang="es-ES" sz="1400" dirty="0"/>
                        <a:t>Tecnologías de Monitoreo y Administración de la fatiga</a:t>
                      </a:r>
                      <a:endParaRPr lang="en-US" sz="1400" dirty="0"/>
                    </a:p>
                  </a:txBody>
                  <a:tcPr anchor="ctr"/>
                </a:tc>
                <a:tc>
                  <a:txBody>
                    <a:bodyPr/>
                    <a:lstStyle/>
                    <a:p>
                      <a:pPr algn="l">
                        <a:lnSpc>
                          <a:spcPts val="1500"/>
                        </a:lnSpc>
                      </a:pPr>
                      <a:r>
                        <a:rPr lang="es-ES" sz="1400" dirty="0"/>
                        <a:t>Ejecutivos y Gerentes de transportistas</a:t>
                      </a:r>
                    </a:p>
                  </a:txBody>
                  <a:tcPr anchor="ctr"/>
                </a:tc>
                <a:tc>
                  <a:txBody>
                    <a:bodyPr/>
                    <a:lstStyle/>
                    <a:p>
                      <a:r>
                        <a:rPr lang="en-US" sz="1400" dirty="0"/>
                        <a:t>1 hora</a:t>
                      </a:r>
                    </a:p>
                  </a:txBody>
                  <a:tcPr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273013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noProof="0" dirty="0">
                <a:solidFill>
                  <a:schemeClr val="bg1"/>
                </a:solidFill>
              </a:rPr>
              <a:t>Objetivos del Módulo (1 de 2)</a:t>
            </a:r>
          </a:p>
        </p:txBody>
      </p:sp>
      <p:sp>
        <p:nvSpPr>
          <p:cNvPr id="3" name="Content Placeholder 2"/>
          <p:cNvSpPr>
            <a:spLocks noGrp="1"/>
          </p:cNvSpPr>
          <p:nvPr>
            <p:ph idx="1"/>
          </p:nvPr>
        </p:nvSpPr>
        <p:spPr/>
        <p:txBody>
          <a:bodyPr>
            <a:normAutofit fontScale="77500" lnSpcReduction="20000"/>
          </a:bodyPr>
          <a:lstStyle/>
          <a:p>
            <a:r>
              <a:rPr lang="es-MX" sz="3300" noProof="0" dirty="0"/>
              <a:t>Definir el Programa de Administración de la Fatiga (PAF)</a:t>
            </a:r>
          </a:p>
          <a:p>
            <a:r>
              <a:rPr lang="es-MX" sz="3300" noProof="0" dirty="0"/>
              <a:t>Identificar la necesidad de administración de la fatiga en las operaciones de Vehículos de Autotransporte (VDA)</a:t>
            </a:r>
          </a:p>
          <a:p>
            <a:r>
              <a:rPr lang="es-MX" sz="3300" noProof="0" dirty="0"/>
              <a:t>Identificar los beneficios de implementar el PAF</a:t>
            </a:r>
          </a:p>
          <a:p>
            <a:r>
              <a:rPr lang="es-MX" sz="3300" noProof="0" dirty="0"/>
              <a:t>Identificar la importancia del proceso de cambio corporativo, la programación de los conductores, la capacitación en la administración de la fatiga y la detección y el tratamiento de la apnea del sueño</a:t>
            </a:r>
          </a:p>
          <a:p>
            <a:r>
              <a:rPr lang="es-MX" sz="3300" noProof="0" dirty="0"/>
              <a:t>Identificar los principales elementos del PAF</a:t>
            </a:r>
          </a:p>
          <a:p>
            <a:r>
              <a:rPr lang="es-MX" sz="3300" noProof="0" dirty="0"/>
              <a:t>Identificar lo que está en el manual de implementación</a:t>
            </a:r>
          </a:p>
          <a:p>
            <a:r>
              <a:rPr lang="es-MX" sz="3300" noProof="0" dirty="0"/>
              <a:t>Identificar los temas principales cubiertos en cada módulo</a:t>
            </a:r>
          </a:p>
          <a:p>
            <a:endParaRPr lang="es-MX" noProof="0" dirty="0"/>
          </a:p>
          <a:p>
            <a:endParaRPr lang="es-MX" noProof="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a:solidFill>
                  <a:schemeClr val="bg1"/>
                </a:solidFill>
              </a:rPr>
              <a:t>Objetivos del Módulo (2 de 2)</a:t>
            </a:r>
          </a:p>
        </p:txBody>
      </p:sp>
      <p:sp>
        <p:nvSpPr>
          <p:cNvPr id="3" name="Content Placeholder 2"/>
          <p:cNvSpPr>
            <a:spLocks noGrp="1"/>
          </p:cNvSpPr>
          <p:nvPr>
            <p:ph idx="1"/>
          </p:nvPr>
        </p:nvSpPr>
        <p:spPr/>
        <p:txBody>
          <a:bodyPr>
            <a:normAutofit/>
          </a:bodyPr>
          <a:lstStyle/>
          <a:p>
            <a:r>
              <a:rPr lang="es-MX" sz="3000" noProof="0" dirty="0"/>
              <a:t>Identificar cómo el PAF evalúa su aprendizaje en cada módulo</a:t>
            </a:r>
          </a:p>
          <a:p>
            <a:r>
              <a:rPr lang="es-MX" sz="3000" noProof="0" dirty="0"/>
              <a:t>Identificar qué módulos están diseñados para conductores, ejecutivos y gerentes de los transportistas, familias de conductores, capacitadores,  expedidores y destinatarios, y despachadores</a:t>
            </a:r>
          </a:p>
          <a:p>
            <a:pPr>
              <a:buNone/>
            </a:pPr>
            <a:endParaRPr lang="es-MX" noProof="0" dirty="0"/>
          </a:p>
          <a:p>
            <a:endParaRPr lang="es-MX" noProof="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MX" noProof="0" dirty="0">
                <a:solidFill>
                  <a:schemeClr val="bg1"/>
                </a:solidFill>
              </a:rPr>
              <a:t>Lección 1: Fatiga</a:t>
            </a:r>
          </a:p>
        </p:txBody>
      </p:sp>
    </p:spTree>
    <p:extLst>
      <p:ext uri="{BB962C8B-B14F-4D97-AF65-F5344CB8AC3E}">
        <p14:creationId xmlns:p14="http://schemas.microsoft.com/office/powerpoint/2010/main" val="196928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title="Exhausted man drinking coffee"/>
          <p:cNvPicPr>
            <a:picLocks noChangeAspect="1" noChangeArrowheads="1"/>
          </p:cNvPicPr>
          <p:nvPr/>
        </p:nvPicPr>
        <p:blipFill>
          <a:blip r:embed="rId3" cstate="print"/>
          <a:srcRect/>
          <a:stretch>
            <a:fillRect/>
          </a:stretch>
        </p:blipFill>
        <p:spPr bwMode="auto">
          <a:xfrm>
            <a:off x="5470633" y="3657601"/>
            <a:ext cx="3673367" cy="2438400"/>
          </a:xfrm>
          <a:prstGeom prst="rect">
            <a:avLst/>
          </a:prstGeom>
          <a:noFill/>
        </p:spPr>
      </p:pic>
      <p:sp>
        <p:nvSpPr>
          <p:cNvPr id="2" name="Title 1"/>
          <p:cNvSpPr>
            <a:spLocks noGrp="1"/>
          </p:cNvSpPr>
          <p:nvPr>
            <p:ph type="title"/>
          </p:nvPr>
        </p:nvSpPr>
        <p:spPr/>
        <p:txBody>
          <a:bodyPr/>
          <a:lstStyle/>
          <a:p>
            <a:r>
              <a:rPr lang="es-MX" noProof="0" dirty="0">
                <a:solidFill>
                  <a:schemeClr val="bg1"/>
                </a:solidFill>
              </a:rPr>
              <a:t>Introducción a la Fatiga</a:t>
            </a:r>
          </a:p>
        </p:txBody>
      </p:sp>
      <p:sp>
        <p:nvSpPr>
          <p:cNvPr id="3" name="Content Placeholder 2"/>
          <p:cNvSpPr>
            <a:spLocks noGrp="1"/>
          </p:cNvSpPr>
          <p:nvPr>
            <p:ph idx="1"/>
          </p:nvPr>
        </p:nvSpPr>
        <p:spPr/>
        <p:txBody>
          <a:bodyPr>
            <a:normAutofit lnSpcReduction="10000"/>
          </a:bodyPr>
          <a:lstStyle/>
          <a:p>
            <a:r>
              <a:rPr lang="es-MX" noProof="0" dirty="0"/>
              <a:t>¿Qué es la fatiga?</a:t>
            </a:r>
          </a:p>
          <a:p>
            <a:r>
              <a:rPr lang="es-MX" noProof="0" dirty="0"/>
              <a:t>Combinación de síntomas</a:t>
            </a:r>
          </a:p>
          <a:p>
            <a:pPr marL="971550" lvl="1" indent="-514350">
              <a:buFont typeface="+mj-lt"/>
              <a:buAutoNum type="arabicPeriod"/>
            </a:pPr>
            <a:r>
              <a:rPr lang="es-MX" noProof="0" dirty="0"/>
              <a:t>Disminución del estado de alerta</a:t>
            </a:r>
          </a:p>
          <a:p>
            <a:pPr marL="971550" lvl="1" indent="-514350">
              <a:buFont typeface="+mj-lt"/>
              <a:buAutoNum type="arabicPeriod"/>
            </a:pPr>
            <a:r>
              <a:rPr lang="es-MX" noProof="0" dirty="0"/>
              <a:t>Disminución de la atención al entorno </a:t>
            </a:r>
          </a:p>
          <a:p>
            <a:pPr marL="971550" lvl="1" indent="-514350">
              <a:buFont typeface="+mj-lt"/>
              <a:buAutoNum type="arabicPeriod"/>
            </a:pPr>
            <a:r>
              <a:rPr lang="es-MX" noProof="0" dirty="0"/>
              <a:t>Reducción del desempeño</a:t>
            </a:r>
          </a:p>
          <a:p>
            <a:pPr marL="971550" lvl="1" indent="-514350">
              <a:buFont typeface="+mj-lt"/>
              <a:buAutoNum type="arabicPeriod"/>
            </a:pPr>
            <a:r>
              <a:rPr lang="es-MX" noProof="0" dirty="0"/>
              <a:t>Motivación reducida</a:t>
            </a:r>
          </a:p>
          <a:p>
            <a:pPr marL="971550" lvl="1" indent="-514350">
              <a:buFont typeface="+mj-lt"/>
              <a:buAutoNum type="arabicPeriod"/>
            </a:pPr>
            <a:r>
              <a:rPr lang="es-MX" noProof="0" dirty="0"/>
              <a:t>Irritabilidad</a:t>
            </a:r>
          </a:p>
          <a:p>
            <a:pPr marL="971550" lvl="1" indent="-514350">
              <a:buFont typeface="+mj-lt"/>
              <a:buAutoNum type="arabicPeriod"/>
            </a:pPr>
            <a:r>
              <a:rPr lang="es-MX" noProof="0" dirty="0"/>
              <a:t>Alteración de juicio</a:t>
            </a:r>
          </a:p>
          <a:p>
            <a:pPr marL="971550" lvl="1" indent="-514350">
              <a:buFont typeface="+mj-lt"/>
              <a:buAutoNum type="arabicPeriod"/>
            </a:pPr>
            <a:r>
              <a:rPr lang="es-MX" noProof="0" dirty="0"/>
              <a:t>Sensación de somnolencia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a:solidFill>
                  <a:schemeClr val="bg1"/>
                </a:solidFill>
              </a:rPr>
              <a:t>Fatiga Vs Somnolencia</a:t>
            </a:r>
          </a:p>
        </p:txBody>
      </p:sp>
      <p:sp>
        <p:nvSpPr>
          <p:cNvPr id="3" name="Content Placeholder 2"/>
          <p:cNvSpPr>
            <a:spLocks noGrp="1"/>
          </p:cNvSpPr>
          <p:nvPr>
            <p:ph idx="1"/>
          </p:nvPr>
        </p:nvSpPr>
        <p:spPr>
          <a:xfrm>
            <a:off x="457200" y="1600200"/>
            <a:ext cx="8229600" cy="4983162"/>
          </a:xfrm>
        </p:spPr>
        <p:txBody>
          <a:bodyPr>
            <a:normAutofit lnSpcReduction="10000"/>
          </a:bodyPr>
          <a:lstStyle/>
          <a:p>
            <a:r>
              <a:rPr lang="es-MX" noProof="0" dirty="0"/>
              <a:t>La fatiga también puede ser física y sentirse en el cuerpo </a:t>
            </a:r>
          </a:p>
          <a:p>
            <a:pPr lvl="1"/>
            <a:r>
              <a:rPr lang="es-MX" noProof="0" dirty="0"/>
              <a:t>Sin energía, adolorido, cansado</a:t>
            </a:r>
          </a:p>
          <a:p>
            <a:r>
              <a:rPr lang="es-MX" noProof="0" dirty="0"/>
              <a:t>Somnolencia sentida en la mente </a:t>
            </a:r>
          </a:p>
          <a:p>
            <a:pPr lvl="1"/>
            <a:r>
              <a:rPr lang="es-MX" noProof="0" dirty="0"/>
              <a:t>Ojos pesados, dificultad para                    concentrarse</a:t>
            </a:r>
          </a:p>
          <a:p>
            <a:r>
              <a:rPr lang="es-MX" noProof="0" dirty="0"/>
              <a:t>La fatiga física generalmente no es                   el principal problema, mientras que                 la somnolencia y la fatiga mental lo                             son</a:t>
            </a:r>
          </a:p>
        </p:txBody>
      </p:sp>
      <p:pic>
        <p:nvPicPr>
          <p:cNvPr id="3074" name="Picture 2" title="Sleepy man reaching to shut off an alarm clock"/>
          <p:cNvPicPr>
            <a:picLocks noChangeAspect="1" noChangeArrowheads="1"/>
          </p:cNvPicPr>
          <p:nvPr/>
        </p:nvPicPr>
        <p:blipFill>
          <a:blip r:embed="rId3" cstate="print"/>
          <a:srcRect/>
          <a:stretch>
            <a:fillRect/>
          </a:stretch>
        </p:blipFill>
        <p:spPr bwMode="auto">
          <a:xfrm>
            <a:off x="6858000" y="2702210"/>
            <a:ext cx="2173287" cy="342395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s-MX" noProof="0" dirty="0">
                <a:solidFill>
                  <a:schemeClr val="bg1"/>
                </a:solidFill>
              </a:rPr>
              <a:t>Características de la Fatiga (1 de 2)</a:t>
            </a:r>
          </a:p>
        </p:txBody>
      </p:sp>
      <p:sp>
        <p:nvSpPr>
          <p:cNvPr id="5" name="Content Placeholder 2"/>
          <p:cNvSpPr>
            <a:spLocks noGrp="1"/>
          </p:cNvSpPr>
          <p:nvPr>
            <p:ph sz="half" idx="1"/>
          </p:nvPr>
        </p:nvSpPr>
        <p:spPr>
          <a:xfrm>
            <a:off x="152400" y="1600200"/>
            <a:ext cx="4191000" cy="4525963"/>
          </a:xfrm>
        </p:spPr>
        <p:txBody>
          <a:bodyPr>
            <a:normAutofit/>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s-MX" b="1" noProof="0" dirty="0"/>
              <a:t>Fatiga aguda (de corto plazo)</a:t>
            </a:r>
          </a:p>
          <a:p>
            <a:pPr lvl="1"/>
            <a:r>
              <a:rPr lang="es-MX" sz="2000" noProof="0" dirty="0"/>
              <a:t>Puede experimentarse a diario </a:t>
            </a:r>
          </a:p>
          <a:p>
            <a:pPr lvl="1"/>
            <a:r>
              <a:rPr lang="es-MX" sz="2000" noProof="0" dirty="0"/>
              <a:t>Reducido o eliminado en una noche de sueño o siesta</a:t>
            </a:r>
          </a:p>
          <a:p>
            <a:pPr lvl="1"/>
            <a:r>
              <a:rPr lang="es-MX" sz="2000" noProof="0" dirty="0"/>
              <a:t>La cafeína o el descanso (sin dormir) pueden beneficiar temporalmente el estado de alerta</a:t>
            </a:r>
          </a:p>
          <a:p>
            <a:pPr lvl="1"/>
            <a:r>
              <a:rPr lang="es-MX" sz="2000" noProof="0" dirty="0"/>
              <a:t>Pero dormir es importante para aliviar la fatiga aguda.</a:t>
            </a:r>
          </a:p>
        </p:txBody>
      </p:sp>
      <p:sp>
        <p:nvSpPr>
          <p:cNvPr id="6" name="Content Placeholder 3"/>
          <p:cNvSpPr txBox="1">
            <a:spLocks/>
          </p:cNvSpPr>
          <p:nvPr/>
        </p:nvSpPr>
        <p:spPr>
          <a:xfrm>
            <a:off x="4419600" y="1600200"/>
            <a:ext cx="45720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s-ES" b="1" dirty="0"/>
              <a:t>Fatiga Crónica (de largo plazo):</a:t>
            </a:r>
            <a:endParaRPr lang="en-US" b="1" dirty="0"/>
          </a:p>
          <a:p>
            <a:pPr lvl="1"/>
            <a:r>
              <a:rPr lang="es-ES" sz="2000" dirty="0"/>
              <a:t>Sueño inadecuado o </a:t>
            </a:r>
            <a:r>
              <a:rPr lang="es-ES" sz="2000" b="1" dirty="0"/>
              <a:t>privación del sueño</a:t>
            </a:r>
            <a:r>
              <a:rPr lang="es-ES" sz="2000" dirty="0"/>
              <a:t> durante semanas/meses</a:t>
            </a:r>
            <a:endParaRPr lang="en-US" sz="2000" dirty="0"/>
          </a:p>
          <a:p>
            <a:pPr lvl="1"/>
            <a:r>
              <a:rPr lang="es-ES" sz="2000" dirty="0"/>
              <a:t>Factores estresantes personales, de la vida familiar o relacionados con el trabajo pueden contribuir</a:t>
            </a:r>
            <a:endParaRPr lang="en-US" sz="2000" dirty="0"/>
          </a:p>
          <a:p>
            <a:pPr lvl="1"/>
            <a:r>
              <a:rPr lang="es-ES" sz="2000" dirty="0"/>
              <a:t>Necesita algunas noches de sueño profundo y prolongado o un descanso del trabajo</a:t>
            </a:r>
            <a:endParaRPr lang="en-US" sz="2000" dirty="0"/>
          </a:p>
          <a:p>
            <a:pPr lvl="1"/>
            <a:r>
              <a:rPr lang="es-ES" sz="2000" dirty="0"/>
              <a:t>Puede estar relacionado con la apnea obstructiva del sueño (AOS) u otras enfermedades del sueño</a:t>
            </a:r>
            <a:endParaRPr lang="en-US" dirty="0"/>
          </a:p>
        </p:txBody>
      </p:sp>
    </p:spTree>
    <p:extLst>
      <p:ext uri="{BB962C8B-B14F-4D97-AF65-F5344CB8AC3E}">
        <p14:creationId xmlns:p14="http://schemas.microsoft.com/office/powerpoint/2010/main" val="2446155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d7edb7c-2aa0-4872-9062-ea8fed2ded76" xsi:nil="true"/>
    <lcf76f155ced4ddcb4097134ff3c332f xmlns="fccb8565-6977-422c-9899-ed0c196b9eef">
      <Terms xmlns="http://schemas.microsoft.com/office/infopath/2007/PartnerControls"/>
    </lcf76f155ced4ddcb4097134ff3c332f>
    <_ip_UnifiedCompliancePolicyUIAction xmlns="http://schemas.microsoft.com/sharepoint/v3" xsi:nil="true"/>
    <Date xmlns="fccb8565-6977-422c-9899-ed0c196b9eef" xsi:nil="true"/>
    <_ip_UnifiedCompliancePolicyProperties xmlns="http://schemas.microsoft.com/sharepoint/v3" xsi:nil="true"/>
    <_Flow_SignoffStatus xmlns="fccb8565-6977-422c-9899-ed0c196b9eef" xsi:nil="true"/>
    <SharedWithUsers xmlns="6d7edb7c-2aa0-4872-9062-ea8fed2ded76">
      <UserInfo>
        <DisplayName/>
        <AccountId xsi:nil="true"/>
        <AccountType/>
      </UserInfo>
    </SharedWithUsers>
    <MediaLengthInSeconds xmlns="fccb8565-6977-422c-9899-ed0c196b9e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9087D98170674D86C797BC8D2687D8" ma:contentTypeVersion="26" ma:contentTypeDescription="Create a new document." ma:contentTypeScope="" ma:versionID="ab7031676d244530c51392347f00a5ef">
  <xsd:schema xmlns:xsd="http://www.w3.org/2001/XMLSchema" xmlns:xs="http://www.w3.org/2001/XMLSchema" xmlns:p="http://schemas.microsoft.com/office/2006/metadata/properties" xmlns:ns1="http://schemas.microsoft.com/sharepoint/v3" xmlns:ns2="6d7edb7c-2aa0-4872-9062-ea8fed2ded76" xmlns:ns3="fccb8565-6977-422c-9899-ed0c196b9eef" targetNamespace="http://schemas.microsoft.com/office/2006/metadata/properties" ma:root="true" ma:fieldsID="84c86ecbc62e987fec7715f3e16cc00c" ns1:_="" ns2:_="" ns3:_="">
    <xsd:import namespace="http://schemas.microsoft.com/sharepoint/v3"/>
    <xsd:import namespace="6d7edb7c-2aa0-4872-9062-ea8fed2ded76"/>
    <xsd:import namespace="fccb8565-6977-422c-9899-ed0c196b9eef"/>
    <xsd:element name="properties">
      <xsd:complexType>
        <xsd:sequence>
          <xsd:element name="documentManagement">
            <xsd:complexType>
              <xsd:all>
                <xsd:element ref="ns2:SharedWithUsers" minOccurs="0"/>
                <xsd:element ref="ns2:SharedWithDetails" minOccurs="0"/>
                <xsd:element ref="ns2:LastSharedByTime" minOccurs="0"/>
                <xsd:element ref="ns2:LastSharedByUser" minOccurs="0"/>
                <xsd:element ref="ns3:MediaServiceMetadata" minOccurs="0"/>
                <xsd:element ref="ns3:MediaServiceFastMetadata" minOccurs="0"/>
                <xsd:element ref="ns3:MediaServiceDateTaken" minOccurs="0"/>
                <xsd:element ref="ns3:MediaServiceAutoTags" minOccurs="0"/>
                <xsd:element ref="ns3:MediaServiceLocation" minOccurs="0"/>
                <xsd:element ref="ns3:Date"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_Flow_SignoffStatus"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7edb7c-2aa0-4872-9062-ea8fed2ded7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Time" ma:index="10" nillable="true" ma:displayName="Last Shared By Time" ma:description="" ma:internalName="LastSharedByTime" ma:readOnly="true">
      <xsd:simpleType>
        <xsd:restriction base="dms:DateTime"/>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TaxCatchAll" ma:index="27" nillable="true" ma:displayName="Taxonomy Catch All Column" ma:hidden="true" ma:list="{8b7e68f4-7830-4368-bc19-6e5d4434ed2e}" ma:internalName="TaxCatchAll" ma:showField="CatchAllData" ma:web="6d7edb7c-2aa0-4872-9062-ea8fed2ded7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ccb8565-6977-422c-9899-ed0c196b9ee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Date" ma:index="17" nillable="true" ma:displayName="Date" ma:format="DateOnly" ma:internalName="Date">
      <xsd:simpleType>
        <xsd:restriction base="dms:DateTime"/>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_Flow_SignoffStatus" ma:index="24" nillable="true" ma:displayName="Sign-off status" ma:internalName="Sign_x002d_off_x0020_status">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5d2c2c43-07a7-44cc-95bb-614938b62a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ED051D-B11F-460D-97AC-BFD5A734EED2}">
  <ds:schemaRef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6d7edb7c-2aa0-4872-9062-ea8fed2ded76"/>
    <ds:schemaRef ds:uri="http://purl.org/dc/elements/1.1/"/>
    <ds:schemaRef ds:uri="http://www.w3.org/XML/1998/namespace"/>
    <ds:schemaRef ds:uri="http://schemas.microsoft.com/office/infopath/2007/PartnerControls"/>
    <ds:schemaRef ds:uri="fccb8565-6977-422c-9899-ed0c196b9eef"/>
    <ds:schemaRef ds:uri="http://schemas.microsoft.com/sharepoint/v3"/>
    <ds:schemaRef ds:uri="http://purl.org/dc/terms/"/>
  </ds:schemaRefs>
</ds:datastoreItem>
</file>

<file path=customXml/itemProps2.xml><?xml version="1.0" encoding="utf-8"?>
<ds:datastoreItem xmlns:ds="http://schemas.openxmlformats.org/officeDocument/2006/customXml" ds:itemID="{B1AE56BD-DB3C-458D-A4E3-6FE2E7CCDA3A}">
  <ds:schemaRefs>
    <ds:schemaRef ds:uri="http://schemas.microsoft.com/sharepoint/v3/contenttype/forms"/>
  </ds:schemaRefs>
</ds:datastoreItem>
</file>

<file path=customXml/itemProps3.xml><?xml version="1.0" encoding="utf-8"?>
<ds:datastoreItem xmlns:ds="http://schemas.openxmlformats.org/officeDocument/2006/customXml" ds:itemID="{9CAFBA96-EA1E-4A5A-9C6C-BBF9D9310B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7edb7c-2aa0-4872-9062-ea8fed2ded76"/>
    <ds:schemaRef ds:uri="fccb8565-6977-422c-9899-ed0c196b9e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25835</TotalTime>
  <Words>7103</Words>
  <Application>Microsoft Office PowerPoint</Application>
  <PresentationFormat>On-screen Show (4:3)</PresentationFormat>
  <Paragraphs>514</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Módulo 1 Descripción General</vt:lpstr>
      <vt:lpstr>Lista de Abreviaturas y Siglas </vt:lpstr>
      <vt:lpstr>Objetivos del Módulo (1 de 2)</vt:lpstr>
      <vt:lpstr>Objetivos del Módulo (2 de 2)</vt:lpstr>
      <vt:lpstr>Lección 1: Fatiga</vt:lpstr>
      <vt:lpstr>Introducción a la Fatiga</vt:lpstr>
      <vt:lpstr>Fatiga Vs Somnolencia</vt:lpstr>
      <vt:lpstr>Características de la Fatiga (1 de 2)</vt:lpstr>
      <vt:lpstr>Características de la Fatiga (2 de 2)</vt:lpstr>
      <vt:lpstr>Cómo Afecta la Fatiga a las Flotas de Vehículos  de Autotransporte</vt:lpstr>
      <vt:lpstr>Problemas de Salud y Bienestar (1 de 2)</vt:lpstr>
      <vt:lpstr>Problemas de Salud y Bienestar (2 de 2)</vt:lpstr>
      <vt:lpstr>Lección 2: Programa de Administración de la Fatiga (PAF)</vt:lpstr>
      <vt:lpstr>Descripción General del PAF</vt:lpstr>
      <vt:lpstr>Beneficios de un PAF</vt:lpstr>
      <vt:lpstr>Formato del PAF</vt:lpstr>
      <vt:lpstr>Manual de Implementación</vt:lpstr>
      <vt:lpstr>Descripción General del Manual de Implementación</vt:lpstr>
      <vt:lpstr>Lección 3: Resúmenes de los Módulos</vt:lpstr>
      <vt:lpstr>Módulos de Instrucción</vt:lpstr>
      <vt:lpstr>Módulo 2: Cultura de Seguridad y Prácticas Gerenciales</vt:lpstr>
      <vt:lpstr>Módulo 3: Educación del Conductor</vt:lpstr>
      <vt:lpstr>Módulo 4: Educación para la Familia del Conductor</vt:lpstr>
      <vt:lpstr>Módulo 5: Capacitar al Capacitador para la Educación del Conductor y Foro Familiar</vt:lpstr>
      <vt:lpstr>Módulo 6: Educación de los Expedidores y Destinatarios</vt:lpstr>
      <vt:lpstr>Módulo 7: Administración de las Enfermedades del Sueño del Autotransportista</vt:lpstr>
      <vt:lpstr>Módulo 8: Administración de las Enfermedades del Sueño del Conductor</vt:lpstr>
      <vt:lpstr>Módulo 9: Programación de Horarios y Herramientas del Conductor</vt:lpstr>
      <vt:lpstr>Módulo 10: Tecnologías de Monitoreo y Administración de la Fatiga</vt:lpstr>
      <vt:lpstr>Módulos de Instrucción</vt:lpstr>
    </vt:vector>
  </TitlesOfParts>
  <Company>VTTI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rodolfo.giacoman@cvsa.org</dc:creator>
  <cp:lastModifiedBy>Marco T</cp:lastModifiedBy>
  <cp:revision>408</cp:revision>
  <cp:lastPrinted>2012-01-16T19:56:22Z</cp:lastPrinted>
  <dcterms:created xsi:type="dcterms:W3CDTF">2011-11-28T18:42:48Z</dcterms:created>
  <dcterms:modified xsi:type="dcterms:W3CDTF">2025-04-10T19:59:29Z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0x0101004F9087D98170674D86C797BC8D2687D8</vt:lpwstr>
  </property>
  <property fmtid="{D5CDD505-2E9C-101B-9397-08002B2CF9AE}" pid="3" name="Order">
    <vt:r8>750300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y fmtid="{D5CDD505-2E9C-101B-9397-08002B2CF9AE}" pid="8" name="_SourceUrl">
    <vt:lpwstr/>
  </property>
  <property fmtid="{D5CDD505-2E9C-101B-9397-08002B2CF9AE}" pid="9" name="_SharedFileIndex">
    <vt:lpwstr/>
  </property>
</Properties>
</file>